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A98-DDED-40AC-8A7E-92547D92DBCC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8C1-36FA-4422-B8AD-719CB12A3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A98-DDED-40AC-8A7E-92547D92DBCC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8C1-36FA-4422-B8AD-719CB12A3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A98-DDED-40AC-8A7E-92547D92DBCC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8C1-36FA-4422-B8AD-719CB12A3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A98-DDED-40AC-8A7E-92547D92DBCC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8C1-36FA-4422-B8AD-719CB12A3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A98-DDED-40AC-8A7E-92547D92DBCC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8C1-36FA-4422-B8AD-719CB12A3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A98-DDED-40AC-8A7E-92547D92DBCC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8C1-36FA-4422-B8AD-719CB12A3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A98-DDED-40AC-8A7E-92547D92DBCC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8C1-36FA-4422-B8AD-719CB12A3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A98-DDED-40AC-8A7E-92547D92DBCC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8C1-36FA-4422-B8AD-719CB12A3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A98-DDED-40AC-8A7E-92547D92DBCC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8C1-36FA-4422-B8AD-719CB12A3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A98-DDED-40AC-8A7E-92547D92DBCC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8C1-36FA-4422-B8AD-719CB12A3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A98-DDED-40AC-8A7E-92547D92DBCC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08C1-36FA-4422-B8AD-719CB12A3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25A98-DDED-40AC-8A7E-92547D92DBCC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608C1-36FA-4422-B8AD-719CB12A3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MHW Community Support </a:t>
            </a:r>
            <a:r>
              <a:rPr lang="en-US" dirty="0" smtClean="0"/>
              <a:t>Program Expectations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April 12, 2018</a:t>
            </a:r>
          </a:p>
          <a:p>
            <a:r>
              <a:rPr lang="en-US" dirty="0" smtClean="0"/>
              <a:t>Page Hall, CVH</a:t>
            </a:r>
            <a:endParaRPr lang="en-US" dirty="0"/>
          </a:p>
        </p:txBody>
      </p:sp>
      <p:pic>
        <p:nvPicPr>
          <p:cNvPr id="5" name="Picture 3" descr="WISE logo- new 10-2-12 - thin outline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0"/>
            <a:ext cx="640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MFP SCM and MHW CSC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Role:</a:t>
            </a:r>
          </a:p>
          <a:p>
            <a:pPr lvl="1"/>
            <a:r>
              <a:rPr lang="en-US" dirty="0" smtClean="0"/>
              <a:t>Determine SNF LOC</a:t>
            </a:r>
          </a:p>
          <a:p>
            <a:pPr lvl="1"/>
            <a:r>
              <a:rPr lang="en-US" dirty="0" smtClean="0"/>
              <a:t>Develop Recovery Plan</a:t>
            </a:r>
          </a:p>
          <a:p>
            <a:pPr lvl="1"/>
            <a:r>
              <a:rPr lang="en-US" dirty="0" smtClean="0"/>
              <a:t>Order waiver services</a:t>
            </a:r>
          </a:p>
          <a:p>
            <a:pPr lvl="1"/>
            <a:r>
              <a:rPr lang="en-US" dirty="0" smtClean="0"/>
              <a:t>Modify Plan</a:t>
            </a:r>
          </a:p>
          <a:p>
            <a:pPr lvl="1"/>
            <a:r>
              <a:rPr lang="en-US" dirty="0" smtClean="0"/>
              <a:t>Modify Authorizations</a:t>
            </a:r>
          </a:p>
          <a:p>
            <a:pPr lvl="1"/>
            <a:r>
              <a:rPr lang="en-US" dirty="0" smtClean="0"/>
              <a:t>Monitor costs</a:t>
            </a:r>
          </a:p>
          <a:p>
            <a:pPr lvl="1">
              <a:buNone/>
            </a:pPr>
            <a:r>
              <a:rPr lang="en-US" dirty="0" smtClean="0"/>
              <a:t>Please remember that the CSP should have a clinical supervisor to turn to for assistance and the client has a clinical provider to contact for clinical needs/issues.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Crisis/Emergency situations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CSP should be aware of how to contact client’s mental health provider, PCP and nursing agency if needed.</a:t>
            </a:r>
          </a:p>
          <a:p>
            <a:r>
              <a:rPr lang="en-US" dirty="0" smtClean="0"/>
              <a:t>CSP should have knowledge of when to contact mobile crisis or 911 (mental health crisis, medical issues, unable to locate).</a:t>
            </a:r>
          </a:p>
          <a:p>
            <a:r>
              <a:rPr lang="en-US" dirty="0" smtClean="0"/>
              <a:t>CSP should have access to clinical supervisor in case of emergencies for direction and guidance.</a:t>
            </a:r>
          </a:p>
          <a:p>
            <a:r>
              <a:rPr lang="en-US" dirty="0" smtClean="0"/>
              <a:t>Be familiar with Hospital log and Critical Incident Form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Requirements for CSP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Certification from CARF, The Joint Commission, Council on Accreditation, or actively in the process of being accredited.</a:t>
            </a:r>
          </a:p>
          <a:p>
            <a:r>
              <a:rPr lang="en-US" dirty="0" smtClean="0"/>
              <a:t>Provided CSP services for at least one year, or have been a RA provider in good standing for one year.  </a:t>
            </a:r>
          </a:p>
          <a:p>
            <a:r>
              <a:rPr lang="en-US" dirty="0" smtClean="0"/>
              <a:t>Employ or contract a qualified supervisor.</a:t>
            </a:r>
          </a:p>
          <a:p>
            <a:r>
              <a:rPr lang="en-US" dirty="0" smtClean="0"/>
              <a:t>Employ qualified staff (Bachelor’s degree in social services field, or 2 years experience)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Job Description and Role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8640" lvl="1" indent="-274320">
              <a:defRPr/>
            </a:pPr>
            <a:r>
              <a:rPr lang="en-US" sz="2400" dirty="0" smtClean="0"/>
              <a:t>Reinforce Recovery</a:t>
            </a:r>
          </a:p>
          <a:p>
            <a:pPr marL="548640" lvl="1" indent="-274320">
              <a:defRPr/>
            </a:pPr>
            <a:r>
              <a:rPr lang="en-US" sz="2400" dirty="0" smtClean="0"/>
              <a:t>Build Skills</a:t>
            </a:r>
          </a:p>
          <a:p>
            <a:pPr marL="548640" lvl="1" indent="-274320">
              <a:defRPr/>
            </a:pPr>
            <a:r>
              <a:rPr lang="en-US" sz="2400" dirty="0" smtClean="0"/>
              <a:t>Practice Skills</a:t>
            </a:r>
          </a:p>
          <a:p>
            <a:pPr marL="548640" lvl="1" indent="-274320">
              <a:defRPr/>
            </a:pPr>
            <a:r>
              <a:rPr lang="en-US" sz="2400" dirty="0" smtClean="0"/>
              <a:t>Integrating Skills into Daily Life</a:t>
            </a:r>
          </a:p>
          <a:p>
            <a:pPr marL="548640" lvl="1" indent="-274320">
              <a:defRPr/>
            </a:pPr>
            <a:r>
              <a:rPr lang="en-US" sz="2400" dirty="0" smtClean="0"/>
              <a:t>Crisis response, Hospital log, critical incident forms</a:t>
            </a:r>
          </a:p>
          <a:p>
            <a:pPr marL="548640" lvl="1" indent="-274320">
              <a:defRPr/>
            </a:pPr>
            <a:r>
              <a:rPr lang="en-US" sz="2400" dirty="0" smtClean="0"/>
              <a:t>Education, support and consultation to family</a:t>
            </a:r>
          </a:p>
          <a:p>
            <a:pPr marL="548640" lvl="1" indent="-274320">
              <a:defRPr/>
            </a:pPr>
            <a:r>
              <a:rPr lang="en-US" sz="2400" dirty="0" smtClean="0"/>
              <a:t>Psycho education</a:t>
            </a:r>
          </a:p>
          <a:p>
            <a:pPr marL="548640" lvl="1" indent="-274320">
              <a:defRPr/>
            </a:pPr>
            <a:r>
              <a:rPr lang="en-US" sz="2400" dirty="0" smtClean="0"/>
              <a:t>Health and Wellness</a:t>
            </a:r>
          </a:p>
          <a:p>
            <a:pPr marL="548640" lvl="1" indent="-274320">
              <a:defRPr/>
            </a:pPr>
            <a:r>
              <a:rPr lang="en-US" sz="2400" dirty="0" smtClean="0"/>
              <a:t>Development of self advocacy skills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TCM Roles and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Community cases during hospital stay/rehab:</a:t>
            </a:r>
          </a:p>
          <a:p>
            <a:pPr lvl="1"/>
            <a:r>
              <a:rPr lang="en-US" dirty="0" smtClean="0"/>
              <a:t>Attend discharge planning meetings</a:t>
            </a:r>
          </a:p>
          <a:p>
            <a:pPr lvl="1"/>
            <a:r>
              <a:rPr lang="en-US" dirty="0" smtClean="0"/>
              <a:t>Update CSC on client progress </a:t>
            </a:r>
          </a:p>
          <a:p>
            <a:pPr lvl="1"/>
            <a:r>
              <a:rPr lang="en-US" dirty="0" smtClean="0"/>
              <a:t>Assist client with transition back to apartment</a:t>
            </a:r>
          </a:p>
          <a:p>
            <a:r>
              <a:rPr lang="en-US" dirty="0" smtClean="0"/>
              <a:t>SNF cases prior to enrollment:</a:t>
            </a:r>
          </a:p>
          <a:p>
            <a:pPr lvl="1"/>
            <a:r>
              <a:rPr lang="en-US" dirty="0" smtClean="0"/>
              <a:t>Attend discharge planning meeting</a:t>
            </a:r>
          </a:p>
          <a:p>
            <a:pPr lvl="1"/>
            <a:r>
              <a:rPr lang="en-US" dirty="0" smtClean="0"/>
              <a:t>Assist housing coordinator with apartment viewing and set up</a:t>
            </a:r>
          </a:p>
          <a:p>
            <a:pPr lvl="1"/>
            <a:r>
              <a:rPr lang="en-US" dirty="0" smtClean="0"/>
              <a:t>Assist client with setting up utilities</a:t>
            </a:r>
          </a:p>
          <a:p>
            <a:pPr lvl="1"/>
            <a:r>
              <a:rPr lang="en-US" dirty="0" smtClean="0"/>
              <a:t>Assist with coordination of aftercare appointments</a:t>
            </a:r>
          </a:p>
          <a:p>
            <a:pPr lvl="1"/>
            <a:r>
              <a:rPr lang="en-US" dirty="0" smtClean="0"/>
              <a:t>Assist client on day of transition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Knowledge expectations of CSP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Medicaid and SNAP eligibility, application process, redetermination, etc</a:t>
            </a:r>
          </a:p>
          <a:p>
            <a:r>
              <a:rPr lang="en-US" dirty="0" smtClean="0"/>
              <a:t>Social Security</a:t>
            </a:r>
          </a:p>
          <a:p>
            <a:r>
              <a:rPr lang="en-US" dirty="0" smtClean="0"/>
              <a:t>RAP and DMHAS subsidy</a:t>
            </a:r>
          </a:p>
          <a:p>
            <a:r>
              <a:rPr lang="en-US" dirty="0" smtClean="0"/>
              <a:t>Renter’s rebate, utility assistance, free cell phones, etc</a:t>
            </a:r>
          </a:p>
          <a:p>
            <a:r>
              <a:rPr lang="en-US" dirty="0" smtClean="0"/>
              <a:t>Food pantries, soup kitchens, and community resources for clothing and personal items</a:t>
            </a:r>
          </a:p>
          <a:p>
            <a:r>
              <a:rPr lang="en-US" dirty="0" smtClean="0"/>
              <a:t>Mobile crisis/emergency services</a:t>
            </a:r>
          </a:p>
          <a:p>
            <a:r>
              <a:rPr lang="en-US" dirty="0" smtClean="0"/>
              <a:t>Mental health and addiction treatment</a:t>
            </a:r>
          </a:p>
          <a:p>
            <a:r>
              <a:rPr lang="en-US" dirty="0" smtClean="0"/>
              <a:t>Support groups and social clubs</a:t>
            </a:r>
          </a:p>
          <a:p>
            <a:r>
              <a:rPr lang="en-US" dirty="0" smtClean="0"/>
              <a:t>Medical cabs and other transportation resources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CSP visit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>
              <a:lnSpc>
                <a:spcPct val="80000"/>
              </a:lnSpc>
              <a:defRPr/>
            </a:pPr>
            <a:r>
              <a:rPr lang="en-US" sz="3000" dirty="0" smtClean="0"/>
              <a:t>Informal socializing and identification of any major problems: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1-3 minutes </a:t>
            </a:r>
          </a:p>
          <a:p>
            <a:pPr marL="274320" indent="-274320">
              <a:lnSpc>
                <a:spcPct val="80000"/>
              </a:lnSpc>
              <a:defRPr/>
            </a:pPr>
            <a:r>
              <a:rPr lang="en-US" sz="3000" dirty="0" smtClean="0"/>
              <a:t>Review previous session: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1-3 minutes</a:t>
            </a:r>
          </a:p>
          <a:p>
            <a:pPr marL="274320" indent="-274320">
              <a:lnSpc>
                <a:spcPct val="80000"/>
              </a:lnSpc>
              <a:defRPr/>
            </a:pPr>
            <a:r>
              <a:rPr lang="en-US" sz="3000" dirty="0" smtClean="0"/>
              <a:t>Review homework: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3-5 minutes</a:t>
            </a:r>
          </a:p>
          <a:p>
            <a:pPr marL="274320" indent="-274320">
              <a:lnSpc>
                <a:spcPct val="80000"/>
              </a:lnSpc>
              <a:defRPr/>
            </a:pPr>
            <a:r>
              <a:rPr lang="en-US" sz="3000" dirty="0" smtClean="0"/>
              <a:t>Follow-up on goals: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1-3 minutes</a:t>
            </a:r>
          </a:p>
          <a:p>
            <a:pPr marL="274320" indent="-274320">
              <a:lnSpc>
                <a:spcPct val="80000"/>
              </a:lnSpc>
              <a:defRPr/>
            </a:pPr>
            <a:r>
              <a:rPr lang="en-US" sz="3000" dirty="0" smtClean="0"/>
              <a:t>Set agenda for current session: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1-2 minutes</a:t>
            </a:r>
          </a:p>
          <a:p>
            <a:pPr marL="274320" indent="-274320">
              <a:lnSpc>
                <a:spcPct val="80000"/>
              </a:lnSpc>
              <a:defRPr/>
            </a:pPr>
            <a:r>
              <a:rPr lang="en-US" sz="3000" dirty="0" smtClean="0"/>
              <a:t>Teach new material or review previously taught material: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30-40 minutes </a:t>
            </a:r>
            <a:endParaRPr lang="en-US" sz="3000" dirty="0" smtClean="0"/>
          </a:p>
          <a:p>
            <a:pPr marL="274320" indent="-274320">
              <a:lnSpc>
                <a:spcPct val="80000"/>
              </a:lnSpc>
              <a:defRPr/>
            </a:pPr>
            <a:r>
              <a:rPr lang="en-US" sz="3000" dirty="0" smtClean="0"/>
              <a:t>Agree on new homework assignment: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3-5 minutes</a:t>
            </a:r>
          </a:p>
          <a:p>
            <a:pPr marL="274320" indent="-274320">
              <a:lnSpc>
                <a:spcPct val="80000"/>
              </a:lnSpc>
              <a:defRPr/>
            </a:pPr>
            <a:r>
              <a:rPr lang="en-US" sz="3000" dirty="0" smtClean="0"/>
              <a:t>Summarize progress made in current session: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3-5 minutes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</a:t>
            </a:r>
            <a:r>
              <a:rPr lang="en-US" dirty="0" err="1" smtClean="0"/>
              <a:t>vs</a:t>
            </a:r>
            <a:r>
              <a:rPr lang="en-US" dirty="0" smtClean="0"/>
              <a:t> Indirect service and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to staff ratio</a:t>
            </a:r>
          </a:p>
          <a:p>
            <a:r>
              <a:rPr lang="en-US" dirty="0" smtClean="0"/>
              <a:t>Time for indirect services is built into the CSP rate</a:t>
            </a:r>
          </a:p>
          <a:p>
            <a:pPr lvl="1"/>
            <a:r>
              <a:rPr lang="en-US" dirty="0" smtClean="0"/>
              <a:t>Day to day monitoring</a:t>
            </a:r>
          </a:p>
          <a:p>
            <a:pPr lvl="1"/>
            <a:r>
              <a:rPr lang="en-US" dirty="0" smtClean="0"/>
              <a:t>Communication with other providers</a:t>
            </a:r>
          </a:p>
          <a:p>
            <a:pPr lvl="1"/>
            <a:r>
              <a:rPr lang="en-US" dirty="0" smtClean="0"/>
              <a:t>Telephone contact</a:t>
            </a:r>
          </a:p>
          <a:p>
            <a:pPr lvl="1"/>
            <a:r>
              <a:rPr lang="en-US" dirty="0" smtClean="0"/>
              <a:t>Progress notes</a:t>
            </a:r>
          </a:p>
          <a:p>
            <a:pPr lvl="1"/>
            <a:r>
              <a:rPr lang="en-US" dirty="0" smtClean="0"/>
              <a:t>Travel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Encounter and Monthly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Skill building language</a:t>
            </a:r>
          </a:p>
          <a:p>
            <a:r>
              <a:rPr lang="en-US" dirty="0" smtClean="0"/>
              <a:t>Goal, Intervention, Response, Plan format</a:t>
            </a:r>
          </a:p>
          <a:p>
            <a:r>
              <a:rPr lang="en-US" dirty="0" smtClean="0"/>
              <a:t>Legible</a:t>
            </a:r>
          </a:p>
          <a:p>
            <a:r>
              <a:rPr lang="en-US" dirty="0" smtClean="0"/>
              <a:t>Two parts of monthly note</a:t>
            </a:r>
          </a:p>
          <a:p>
            <a:r>
              <a:rPr lang="en-US" dirty="0" smtClean="0"/>
              <a:t>Hospital log</a:t>
            </a:r>
          </a:p>
          <a:p>
            <a:r>
              <a:rPr lang="en-US" dirty="0" smtClean="0"/>
              <a:t>Timely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Supervision and when to contact supervisor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Supervisor requirement is licensed preferred, masters required in the field of social work, professional counseling, marriage and family therapy or nursing.</a:t>
            </a:r>
          </a:p>
          <a:p>
            <a:r>
              <a:rPr lang="en-US" dirty="0" smtClean="0"/>
              <a:t>Requirement of 3 hours per month (individual or group)</a:t>
            </a:r>
          </a:p>
          <a:p>
            <a:r>
              <a:rPr lang="en-US" dirty="0" smtClean="0"/>
              <a:t>Supervisor required to review all notes completed by CSP staff</a:t>
            </a:r>
          </a:p>
          <a:p>
            <a:r>
              <a:rPr lang="en-US" dirty="0" smtClean="0"/>
              <a:t>Supervisor should be contacted for assistance with cases, concerns regarding clients, crisis situations.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569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MHW Community Support Program Expectations</vt:lpstr>
      <vt:lpstr>Agency Requirements for CSP</vt:lpstr>
      <vt:lpstr>Job Description and Role Expectations</vt:lpstr>
      <vt:lpstr>TCM Roles and Responsibilities</vt:lpstr>
      <vt:lpstr>General Knowledge expectations of CSP staff</vt:lpstr>
      <vt:lpstr>CSP visit structure</vt:lpstr>
      <vt:lpstr>Direct vs Indirect service and expectations</vt:lpstr>
      <vt:lpstr>Encounter and Monthly Notes</vt:lpstr>
      <vt:lpstr>Supervision and when to contact supervisor</vt:lpstr>
      <vt:lpstr>MFP SCM and MHW CSC roles</vt:lpstr>
      <vt:lpstr>Crisis/Emergency situations</vt:lpstr>
    </vt:vector>
  </TitlesOfParts>
  <Company>Advanced Behavioral Health,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MHW Community Support Program</dc:title>
  <dc:creator>aluongo</dc:creator>
  <cp:lastModifiedBy>Ann M. Luongo</cp:lastModifiedBy>
  <cp:revision>25</cp:revision>
  <dcterms:created xsi:type="dcterms:W3CDTF">2018-02-15T20:19:58Z</dcterms:created>
  <dcterms:modified xsi:type="dcterms:W3CDTF">2020-03-18T14:20:17Z</dcterms:modified>
</cp:coreProperties>
</file>