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9"/>
  </p:notesMasterIdLst>
  <p:handoutMasterIdLst>
    <p:handoutMasterId r:id="rId20"/>
  </p:handoutMasterIdLst>
  <p:sldIdLst>
    <p:sldId id="256" r:id="rId2"/>
    <p:sldId id="261" r:id="rId3"/>
    <p:sldId id="267" r:id="rId4"/>
    <p:sldId id="351" r:id="rId5"/>
    <p:sldId id="382" r:id="rId6"/>
    <p:sldId id="361" r:id="rId7"/>
    <p:sldId id="372" r:id="rId8"/>
    <p:sldId id="384" r:id="rId9"/>
    <p:sldId id="380" r:id="rId10"/>
    <p:sldId id="373" r:id="rId11"/>
    <p:sldId id="386" r:id="rId12"/>
    <p:sldId id="365" r:id="rId13"/>
    <p:sldId id="385" r:id="rId14"/>
    <p:sldId id="378" r:id="rId15"/>
    <p:sldId id="270" r:id="rId16"/>
    <p:sldId id="374" r:id="rId17"/>
    <p:sldId id="268" r:id="rId18"/>
  </p:sldIdLst>
  <p:sldSz cx="9144000" cy="6858000" type="screen4x3"/>
  <p:notesSz cx="7010400" cy="92964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5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88" d="100"/>
          <a:sy n="88" d="100"/>
        </p:scale>
        <p:origin x="1334" y="62"/>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8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n-US" dirty="0" smtClean="0"/>
              <a:t>Average Enrolled by month</a:t>
            </a:r>
            <a:endParaRPr lang="en-US" dirty="0"/>
          </a:p>
        </c:rich>
      </c:tx>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manualLayout>
          <c:layoutTarget val="inner"/>
          <c:xMode val="edge"/>
          <c:yMode val="edge"/>
          <c:x val="4.4527438657323795E-2"/>
          <c:y val="8.462379702537183E-2"/>
          <c:w val="0.92794962556285965"/>
          <c:h val="0.8603968975031967"/>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rgbClr val="9E5ECE"/>
              </a:solidFill>
              <a:ln>
                <a:noFill/>
              </a:ln>
              <a:effectLst>
                <a:innerShdw blurRad="114300">
                  <a:schemeClr val="accent1"/>
                </a:innerShdw>
              </a:effectLst>
            </c:spPr>
            <c:extLst>
              <c:ext xmlns:c16="http://schemas.microsoft.com/office/drawing/2014/chart" uri="{C3380CC4-5D6E-409C-BE32-E72D297353CC}">
                <c16:uniqueId val="{0000000C-5756-4401-B34F-92C407188248}"/>
              </c:ext>
            </c:extLst>
          </c:dPt>
          <c:dPt>
            <c:idx val="1"/>
            <c:invertIfNegative val="0"/>
            <c:bubble3D val="0"/>
            <c:spPr>
              <a:solidFill>
                <a:srgbClr val="FF0000"/>
              </a:solidFill>
              <a:ln>
                <a:noFill/>
              </a:ln>
              <a:effectLst>
                <a:innerShdw blurRad="114300">
                  <a:schemeClr val="accent1"/>
                </a:innerShdw>
              </a:effectLst>
            </c:spPr>
            <c:extLst>
              <c:ext xmlns:c16="http://schemas.microsoft.com/office/drawing/2014/chart" uri="{C3380CC4-5D6E-409C-BE32-E72D297353CC}">
                <c16:uniqueId val="{0000000D-5756-4401-B34F-92C407188248}"/>
              </c:ext>
            </c:extLst>
          </c:dPt>
          <c:dPt>
            <c:idx val="2"/>
            <c:invertIfNegative val="0"/>
            <c:bubble3D val="0"/>
            <c:spPr>
              <a:solidFill>
                <a:srgbClr val="FF0000"/>
              </a:solidFill>
              <a:ln>
                <a:solidFill>
                  <a:srgbClr val="FF0000"/>
                </a:solidFill>
              </a:ln>
              <a:effectLst>
                <a:innerShdw blurRad="114300">
                  <a:schemeClr val="accent1"/>
                </a:innerShdw>
              </a:effectLst>
            </c:spPr>
            <c:extLst>
              <c:ext xmlns:c16="http://schemas.microsoft.com/office/drawing/2014/chart" uri="{C3380CC4-5D6E-409C-BE32-E72D297353CC}">
                <c16:uniqueId val="{0000000E-5756-4401-B34F-92C407188248}"/>
              </c:ext>
            </c:extLst>
          </c:dPt>
          <c:dPt>
            <c:idx val="3"/>
            <c:invertIfNegative val="0"/>
            <c:bubble3D val="0"/>
            <c:spPr>
              <a:solidFill>
                <a:srgbClr val="FF0000"/>
              </a:solidFill>
              <a:ln>
                <a:noFill/>
              </a:ln>
              <a:effectLst>
                <a:innerShdw blurRad="114300">
                  <a:schemeClr val="accent1"/>
                </a:innerShdw>
              </a:effectLst>
            </c:spPr>
            <c:extLst>
              <c:ext xmlns:c16="http://schemas.microsoft.com/office/drawing/2014/chart" uri="{C3380CC4-5D6E-409C-BE32-E72D297353CC}">
                <c16:uniqueId val="{0000000F-5756-4401-B34F-92C407188248}"/>
              </c:ext>
            </c:extLst>
          </c:dPt>
          <c:dPt>
            <c:idx val="4"/>
            <c:invertIfNegative val="0"/>
            <c:bubble3D val="0"/>
            <c:spPr>
              <a:solidFill>
                <a:srgbClr val="FF0000"/>
              </a:solidFill>
              <a:ln>
                <a:noFill/>
              </a:ln>
              <a:effectLst>
                <a:innerShdw blurRad="114300">
                  <a:schemeClr val="accent1"/>
                </a:innerShdw>
              </a:effectLst>
            </c:spPr>
            <c:extLst>
              <c:ext xmlns:c16="http://schemas.microsoft.com/office/drawing/2014/chart" uri="{C3380CC4-5D6E-409C-BE32-E72D297353CC}">
                <c16:uniqueId val="{00000013-A089-479B-A883-2E301BF92539}"/>
              </c:ext>
            </c:extLst>
          </c:dPt>
          <c:dPt>
            <c:idx val="5"/>
            <c:invertIfNegative val="0"/>
            <c:bubble3D val="0"/>
            <c:spPr>
              <a:solidFill>
                <a:srgbClr val="FF0000"/>
              </a:solidFill>
              <a:ln>
                <a:noFill/>
              </a:ln>
              <a:effectLst>
                <a:innerShdw blurRad="114300">
                  <a:schemeClr val="accent1"/>
                </a:innerShdw>
              </a:effectLst>
            </c:spPr>
            <c:extLst>
              <c:ext xmlns:c16="http://schemas.microsoft.com/office/drawing/2014/chart" uri="{C3380CC4-5D6E-409C-BE32-E72D297353CC}">
                <c16:uniqueId val="{00000014-A089-479B-A883-2E301BF92539}"/>
              </c:ext>
            </c:extLst>
          </c:dPt>
          <c:dPt>
            <c:idx val="6"/>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15-A089-479B-A883-2E301BF92539}"/>
              </c:ext>
            </c:extLst>
          </c:dPt>
          <c:dPt>
            <c:idx val="7"/>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C-90A4-4C45-A26E-5AA2E43D63F2}"/>
              </c:ext>
            </c:extLst>
          </c:dPt>
          <c:dPt>
            <c:idx val="8"/>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D-90A4-4C45-A26E-5AA2E43D63F2}"/>
              </c:ext>
            </c:extLst>
          </c:dPt>
          <c:dPt>
            <c:idx val="9"/>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E-90A4-4C45-A26E-5AA2E43D63F2}"/>
              </c:ext>
            </c:extLst>
          </c:dPt>
          <c:dPt>
            <c:idx val="10"/>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6-FAE4-41FF-8657-DF804D281920}"/>
              </c:ext>
            </c:extLst>
          </c:dPt>
          <c:dPt>
            <c:idx val="11"/>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7-FAE4-41FF-8657-DF804D281920}"/>
              </c:ext>
            </c:extLst>
          </c:dPt>
          <c:dPt>
            <c:idx val="12"/>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8-FAE4-41FF-8657-DF804D281920}"/>
              </c:ext>
            </c:extLst>
          </c:dPt>
          <c:dPt>
            <c:idx val="13"/>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0-DF10-4AD2-929C-C3553C26877A}"/>
              </c:ext>
            </c:extLst>
          </c:dPt>
          <c:dPt>
            <c:idx val="14"/>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1-DF10-4AD2-929C-C3553C26877A}"/>
              </c:ext>
            </c:extLst>
          </c:dPt>
          <c:dPt>
            <c:idx val="15"/>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2-DF10-4AD2-929C-C3553C26877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Sheet1!$J$3:$J$18</c:f>
              <c:strCache>
                <c:ptCount val="16"/>
                <c:pt idx="0">
                  <c:v>1-3</c:v>
                </c:pt>
                <c:pt idx="1">
                  <c:v>4 </c:v>
                </c:pt>
                <c:pt idx="2">
                  <c:v>5 </c:v>
                </c:pt>
                <c:pt idx="3">
                  <c:v>6 </c:v>
                </c:pt>
                <c:pt idx="4">
                  <c:v>7 </c:v>
                </c:pt>
                <c:pt idx="5">
                  <c:v>8 </c:v>
                </c:pt>
                <c:pt idx="6">
                  <c:v>9 </c:v>
                </c:pt>
                <c:pt idx="7">
                  <c:v>10 </c:v>
                </c:pt>
                <c:pt idx="8">
                  <c:v>11 </c:v>
                </c:pt>
                <c:pt idx="9">
                  <c:v>12 </c:v>
                </c:pt>
                <c:pt idx="10">
                  <c:v>13 </c:v>
                </c:pt>
                <c:pt idx="11">
                  <c:v>14</c:v>
                </c:pt>
                <c:pt idx="12">
                  <c:v>15</c:v>
                </c:pt>
                <c:pt idx="13">
                  <c:v>Apr-24</c:v>
                </c:pt>
                <c:pt idx="14">
                  <c:v>May-24</c:v>
                </c:pt>
                <c:pt idx="15">
                  <c:v>Jun-24</c:v>
                </c:pt>
              </c:strCache>
            </c:strRef>
          </c:cat>
          <c:val>
            <c:numRef>
              <c:f>Sheet1!$K$3:$K$18</c:f>
              <c:numCache>
                <c:formatCode>General</c:formatCode>
                <c:ptCount val="16"/>
                <c:pt idx="0">
                  <c:v>4</c:v>
                </c:pt>
                <c:pt idx="1">
                  <c:v>9</c:v>
                </c:pt>
                <c:pt idx="2">
                  <c:v>15</c:v>
                </c:pt>
                <c:pt idx="3">
                  <c:v>13</c:v>
                </c:pt>
                <c:pt idx="4">
                  <c:v>15</c:v>
                </c:pt>
                <c:pt idx="5">
                  <c:v>22</c:v>
                </c:pt>
                <c:pt idx="6">
                  <c:v>10</c:v>
                </c:pt>
                <c:pt idx="7">
                  <c:v>7</c:v>
                </c:pt>
                <c:pt idx="8">
                  <c:v>11</c:v>
                </c:pt>
                <c:pt idx="9">
                  <c:v>5</c:v>
                </c:pt>
                <c:pt idx="10">
                  <c:v>6</c:v>
                </c:pt>
                <c:pt idx="11">
                  <c:v>8</c:v>
                </c:pt>
                <c:pt idx="12">
                  <c:v>9</c:v>
                </c:pt>
                <c:pt idx="13">
                  <c:v>15</c:v>
                </c:pt>
                <c:pt idx="14">
                  <c:v>13</c:v>
                </c:pt>
                <c:pt idx="15">
                  <c:v>9</c:v>
                </c:pt>
              </c:numCache>
            </c:numRef>
          </c:val>
          <c:extLst>
            <c:ext xmlns:c16="http://schemas.microsoft.com/office/drawing/2014/chart" uri="{C3380CC4-5D6E-409C-BE32-E72D297353CC}">
              <c16:uniqueId val="{00000000-A8AC-4ADE-A74C-74858D556AC6}"/>
            </c:ext>
          </c:extLst>
        </c:ser>
        <c:dLbls>
          <c:dLblPos val="outEnd"/>
          <c:showLegendKey val="0"/>
          <c:showVal val="1"/>
          <c:showCatName val="0"/>
          <c:showSerName val="0"/>
          <c:showPercent val="0"/>
          <c:showBubbleSize val="0"/>
        </c:dLbls>
        <c:gapWidth val="164"/>
        <c:overlap val="-22"/>
        <c:axId val="459072472"/>
        <c:axId val="459075752"/>
      </c:barChart>
      <c:catAx>
        <c:axId val="45907247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9075752"/>
        <c:crosses val="autoZero"/>
        <c:auto val="1"/>
        <c:lblAlgn val="ctr"/>
        <c:lblOffset val="100"/>
        <c:noMultiLvlLbl val="0"/>
      </c:catAx>
      <c:valAx>
        <c:axId val="45907575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9072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40" tIns="45720" rIns="91440" bIns="45720" rtlCol="0" anchor="b"/>
          <a:lstStyle>
            <a:lvl1pPr algn="r">
              <a:defRPr sz="1200"/>
            </a:lvl1pPr>
          </a:lstStyle>
          <a:p>
            <a:fld id="{D2F1ADF7-0E37-40D0-961A-E4060B9FCB7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6BE1245-823B-40D7-9909-5CFEBCDEE0BF}" type="datetimeFigureOut">
              <a:rPr lang="en-US" smtClean="0"/>
              <a:pPr/>
              <a:t>7/30/2024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67744F-5D70-4937-A547-19B633522A2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85A3C5A-98EB-4635-941D-9452A06AE6C2}" type="datetimeFigureOut">
              <a:rPr lang="en-US" smtClean="0"/>
              <a:pPr/>
              <a:t>7/30/2024</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B261F408-9BCA-4CF6-BAD2-6E4499E4A88B}"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85A3C5A-98EB-4635-941D-9452A06AE6C2}" type="datetimeFigureOut">
              <a:rPr lang="en-US" smtClean="0"/>
              <a:pPr/>
              <a:t>7/30/2024</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B261F408-9BCA-4CF6-BAD2-6E4499E4A88B}"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85A3C5A-98EB-4635-941D-9452A06AE6C2}" type="datetimeFigureOut">
              <a:rPr lang="en-US" smtClean="0"/>
              <a:pPr/>
              <a:t>7/30/2024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85A3C5A-98EB-4635-941D-9452A06AE6C2}" type="datetimeFigureOut">
              <a:rPr lang="en-US" smtClean="0"/>
              <a:pPr/>
              <a:t>7/30/2024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61F408-9BCA-4CF6-BAD2-6E4499E4A88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5A3C5A-98EB-4635-941D-9452A06AE6C2}" type="datetimeFigureOut">
              <a:rPr lang="en-US" smtClean="0"/>
              <a:pPr/>
              <a:t>7/30/2024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61F408-9BCA-4CF6-BAD2-6E4499E4A88B}"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A3C5A-98EB-4635-941D-9452A06AE6C2}" type="datetimeFigureOut">
              <a:rPr lang="en-US" smtClean="0"/>
              <a:pPr/>
              <a:t>7/30/2024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61F408-9BCA-4CF6-BAD2-6E4499E4A88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5A3C5A-98EB-4635-941D-9452A06AE6C2}" type="datetimeFigureOut">
              <a:rPr lang="en-US" smtClean="0"/>
              <a:pPr/>
              <a:t>7/30/2024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5A3C5A-98EB-4635-941D-9452A06AE6C2}" type="datetimeFigureOut">
              <a:rPr lang="en-US" smtClean="0"/>
              <a:pPr/>
              <a:t>7/30/2024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85A3C5A-98EB-4635-941D-9452A06AE6C2}" type="datetimeFigureOut">
              <a:rPr lang="en-US" smtClean="0"/>
              <a:pPr/>
              <a:t>7/30/2024</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261F408-9BCA-4CF6-BAD2-6E4499E4A88B}"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mailto:Katie.daly@ct.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jdemars@abhct.com" TargetMode="External"/><Relationship Id="rId2" Type="http://schemas.openxmlformats.org/officeDocument/2006/relationships/hyperlink" Target="mailto:eleblanc@abhct.com" TargetMode="External"/><Relationship Id="rId1" Type="http://schemas.openxmlformats.org/officeDocument/2006/relationships/slideLayout" Target="../slideLayouts/slideLayout2.xml"/><Relationship Id="rId5" Type="http://schemas.openxmlformats.org/officeDocument/2006/relationships/hyperlink" Target="mailto:ctevv@gainwelltechnologies.com" TargetMode="External"/><Relationship Id="rId4" Type="http://schemas.openxmlformats.org/officeDocument/2006/relationships/hyperlink" Target="mailto:ctcustomercare@sandata.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jdemars@abhct.com" TargetMode="External"/><Relationship Id="rId2" Type="http://schemas.openxmlformats.org/officeDocument/2006/relationships/hyperlink" Target="mailto:aluongo@abhct.com" TargetMode="External"/><Relationship Id="rId1" Type="http://schemas.openxmlformats.org/officeDocument/2006/relationships/slideLayout" Target="../slideLayouts/slideLayout2.xml"/><Relationship Id="rId6" Type="http://schemas.openxmlformats.org/officeDocument/2006/relationships/hyperlink" Target="mailto:lbiggs@abhct.com" TargetMode="External"/><Relationship Id="rId5" Type="http://schemas.openxmlformats.org/officeDocument/2006/relationships/hyperlink" Target="mailto:eleblanc@abhct.com" TargetMode="External"/><Relationship Id="rId4" Type="http://schemas.openxmlformats.org/officeDocument/2006/relationships/hyperlink" Target="mailto:tboisseau@abh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advancingstates.org/hcbsconferen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s://www.samhsa.gov/resource-search/988?rc%5B0%5D=resource_type%3A21298&amp;page=0" TargetMode="Externa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t>Mental Health Waiver</a:t>
            </a:r>
            <a:r>
              <a:rPr lang="en-US" dirty="0" smtClean="0"/>
              <a:t/>
            </a:r>
            <a:br>
              <a:rPr lang="en-US" dirty="0" smtClean="0"/>
            </a:br>
            <a:r>
              <a:rPr lang="en-US" dirty="0" smtClean="0"/>
              <a:t>Provider Meeting</a:t>
            </a:r>
            <a:endParaRPr lang="en-US" dirty="0"/>
          </a:p>
        </p:txBody>
      </p:sp>
      <p:sp>
        <p:nvSpPr>
          <p:cNvPr id="3" name="Subtitle 2"/>
          <p:cNvSpPr>
            <a:spLocks noGrp="1"/>
          </p:cNvSpPr>
          <p:nvPr>
            <p:ph type="subTitle" idx="1"/>
          </p:nvPr>
        </p:nvSpPr>
        <p:spPr/>
        <p:txBody>
          <a:bodyPr/>
          <a:lstStyle/>
          <a:p>
            <a:r>
              <a:rPr lang="en-US" dirty="0" smtClean="0"/>
              <a:t>July 30, 2024</a:t>
            </a:r>
            <a:endParaRPr lang="en-US" dirty="0"/>
          </a:p>
        </p:txBody>
      </p:sp>
      <p:pic>
        <p:nvPicPr>
          <p:cNvPr id="4" name="Picture 3" descr="Summer Fun On A Budget - Becentsab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643093"/>
            <a:ext cx="4362114" cy="289776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Re-credentialing requirements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Re-credentialing of all services is now required every 2 years.  </a:t>
            </a:r>
          </a:p>
          <a:p>
            <a:r>
              <a:rPr lang="en-US" dirty="0" smtClean="0"/>
              <a:t>CSP</a:t>
            </a:r>
          </a:p>
          <a:p>
            <a:pPr lvl="1"/>
            <a:r>
              <a:rPr lang="en-US" dirty="0" smtClean="0"/>
              <a:t>Supervisor: Master’s level or licensed</a:t>
            </a:r>
          </a:p>
          <a:p>
            <a:pPr lvl="1"/>
            <a:r>
              <a:rPr lang="en-US" dirty="0" smtClean="0"/>
              <a:t>Agency accreditation: CARF,  TJC, COA, </a:t>
            </a:r>
            <a:r>
              <a:rPr lang="en-US" dirty="0" err="1" smtClean="0"/>
              <a:t>etc</a:t>
            </a:r>
            <a:endParaRPr lang="en-US" dirty="0" smtClean="0"/>
          </a:p>
          <a:p>
            <a:pPr lvl="1"/>
            <a:r>
              <a:rPr lang="en-US" dirty="0" smtClean="0"/>
              <a:t>Staff: Bachelor’s degree in related field or 2 years work experience.  Now requires CBC every 2 years</a:t>
            </a:r>
          </a:p>
          <a:p>
            <a:r>
              <a:rPr lang="en-US" dirty="0" smtClean="0"/>
              <a:t>RA</a:t>
            </a:r>
          </a:p>
          <a:p>
            <a:pPr lvl="1"/>
            <a:r>
              <a:rPr lang="en-US" dirty="0" smtClean="0"/>
              <a:t>Supervisor: Master’s level or licensed</a:t>
            </a:r>
          </a:p>
          <a:p>
            <a:pPr lvl="1"/>
            <a:r>
              <a:rPr lang="en-US" dirty="0" smtClean="0"/>
              <a:t>Staff: initial training, 6 hours yearly training, CBC every 2 years</a:t>
            </a:r>
          </a:p>
          <a:p>
            <a:r>
              <a:rPr lang="en-US" dirty="0" smtClean="0"/>
              <a:t>Peer Support</a:t>
            </a:r>
          </a:p>
          <a:p>
            <a:pPr lvl="1"/>
            <a:r>
              <a:rPr lang="en-US" dirty="0" smtClean="0"/>
              <a:t>Supervisor: Master’s level or licensed</a:t>
            </a:r>
          </a:p>
          <a:p>
            <a:pPr lvl="1"/>
            <a:r>
              <a:rPr lang="en-US" dirty="0" smtClean="0"/>
              <a:t>Agency: CARF, TJC, COA etc.</a:t>
            </a:r>
          </a:p>
          <a:p>
            <a:pPr lvl="1"/>
            <a:r>
              <a:rPr lang="en-US" dirty="0" smtClean="0"/>
              <a:t>Staff: RSS certification through Advocacy Unlimited or CCAR</a:t>
            </a:r>
            <a:endParaRPr lang="en-US" dirty="0"/>
          </a:p>
        </p:txBody>
      </p:sp>
      <p:pic>
        <p:nvPicPr>
          <p:cNvPr id="4" name="Picture 3" descr="Clipart - CheckLis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7600" y="3124200"/>
            <a:ext cx="965308" cy="974046"/>
          </a:xfrm>
          <a:prstGeom prst="rect">
            <a:avLst/>
          </a:prstGeom>
        </p:spPr>
      </p:pic>
    </p:spTree>
    <p:extLst>
      <p:ext uri="{BB962C8B-B14F-4D97-AF65-F5344CB8AC3E}">
        <p14:creationId xmlns:p14="http://schemas.microsoft.com/office/powerpoint/2010/main" val="947797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Gainwell</a:t>
            </a:r>
            <a:r>
              <a:rPr lang="en-US" dirty="0" smtClean="0"/>
              <a:t> Re-credentialing</a:t>
            </a:r>
            <a:endParaRPr lang="en-US" dirty="0"/>
          </a:p>
        </p:txBody>
      </p:sp>
      <p:sp>
        <p:nvSpPr>
          <p:cNvPr id="3" name="Content Placeholder 2"/>
          <p:cNvSpPr>
            <a:spLocks noGrp="1"/>
          </p:cNvSpPr>
          <p:nvPr>
            <p:ph sz="quarter" idx="1"/>
          </p:nvPr>
        </p:nvSpPr>
        <p:spPr/>
        <p:txBody>
          <a:bodyPr/>
          <a:lstStyle/>
          <a:p>
            <a:r>
              <a:rPr lang="en-US" dirty="0" smtClean="0"/>
              <a:t>MHW Provider agencies must re-credential with </a:t>
            </a:r>
            <a:r>
              <a:rPr lang="en-US" dirty="0" err="1" smtClean="0"/>
              <a:t>Gainwell</a:t>
            </a:r>
            <a:r>
              <a:rPr lang="en-US" dirty="0" smtClean="0"/>
              <a:t> every 2 years.  This is separate from the ABH re-credentialing process</a:t>
            </a:r>
          </a:p>
          <a:p>
            <a:r>
              <a:rPr lang="en-US" dirty="0" smtClean="0"/>
              <a:t>If you credentialing with </a:t>
            </a:r>
            <a:r>
              <a:rPr lang="en-US" dirty="0" err="1" smtClean="0"/>
              <a:t>Gainwell</a:t>
            </a:r>
            <a:r>
              <a:rPr lang="en-US" dirty="0" smtClean="0"/>
              <a:t> lapses, your agency will not be able to receive new authorizations or bill until you are re-credentialed with </a:t>
            </a:r>
            <a:r>
              <a:rPr lang="en-US" dirty="0" err="1" smtClean="0"/>
              <a:t>Gainwell</a:t>
            </a:r>
            <a:r>
              <a:rPr lang="en-US" dirty="0" smtClean="0"/>
              <a:t>.  </a:t>
            </a:r>
          </a:p>
          <a:p>
            <a:r>
              <a:rPr lang="en-US" dirty="0" err="1" smtClean="0"/>
              <a:t>Gainwell</a:t>
            </a:r>
            <a:r>
              <a:rPr lang="en-US" dirty="0" smtClean="0"/>
              <a:t> will require you submit a letter from ABH confirming that you are currently credentialed with ABH.  Please reach out to Thelma </a:t>
            </a:r>
            <a:r>
              <a:rPr lang="en-US" dirty="0" err="1" smtClean="0"/>
              <a:t>Boisseau</a:t>
            </a:r>
            <a:r>
              <a:rPr lang="en-US" dirty="0" smtClean="0"/>
              <a:t> or Ann Marie </a:t>
            </a:r>
            <a:r>
              <a:rPr lang="en-US" dirty="0" err="1" smtClean="0"/>
              <a:t>Luongo</a:t>
            </a:r>
            <a:r>
              <a:rPr lang="en-US" dirty="0"/>
              <a:t> </a:t>
            </a:r>
            <a:r>
              <a:rPr lang="en-US" dirty="0" smtClean="0"/>
              <a:t>to obtain this letter.  </a:t>
            </a:r>
            <a:endParaRPr lang="en-US" dirty="0"/>
          </a:p>
        </p:txBody>
      </p:sp>
    </p:spTree>
    <p:extLst>
      <p:ext uri="{BB962C8B-B14F-4D97-AF65-F5344CB8AC3E}">
        <p14:creationId xmlns:p14="http://schemas.microsoft.com/office/powerpoint/2010/main" val="1424710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Progress Notes</a:t>
            </a:r>
            <a:endParaRPr lang="en-US" dirty="0"/>
          </a:p>
        </p:txBody>
      </p:sp>
      <p:sp>
        <p:nvSpPr>
          <p:cNvPr id="3" name="Content Placeholder 2"/>
          <p:cNvSpPr>
            <a:spLocks noGrp="1"/>
          </p:cNvSpPr>
          <p:nvPr>
            <p:ph sz="quarter" idx="1"/>
          </p:nvPr>
        </p:nvSpPr>
        <p:spPr/>
        <p:txBody>
          <a:bodyPr/>
          <a:lstStyle/>
          <a:p>
            <a:r>
              <a:rPr lang="en-US" dirty="0" smtClean="0"/>
              <a:t>Please remember that your agency will be required to submit a note for any authorization that is active for at least one day during the month.  Please check to make sure that clinicians close out interventions when you stop providing service.  If you are not getting a timely response, please reach out to Ann Marie Luongo or Jenny DeMars at ABH.  </a:t>
            </a:r>
          </a:p>
          <a:p>
            <a:r>
              <a:rPr lang="en-US" dirty="0" smtClean="0"/>
              <a:t>Reminder the only note now due for CSP is the Monthly Summary.  </a:t>
            </a:r>
          </a:p>
          <a:p>
            <a:r>
              <a:rPr lang="en-US" dirty="0" smtClean="0"/>
              <a:t>Failure to complete timely notes may lead to agency being placed on hold for new referrals. </a:t>
            </a:r>
            <a:endParaRPr lang="en-US" dirty="0"/>
          </a:p>
        </p:txBody>
      </p:sp>
    </p:spTree>
    <p:extLst>
      <p:ext uri="{BB962C8B-B14F-4D97-AF65-F5344CB8AC3E}">
        <p14:creationId xmlns:p14="http://schemas.microsoft.com/office/powerpoint/2010/main" val="1492072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RA note quality</a:t>
            </a:r>
            <a:endParaRPr lang="en-US" dirty="0"/>
          </a:p>
        </p:txBody>
      </p:sp>
      <p:sp>
        <p:nvSpPr>
          <p:cNvPr id="3" name="Content Placeholder 2"/>
          <p:cNvSpPr>
            <a:spLocks noGrp="1"/>
          </p:cNvSpPr>
          <p:nvPr>
            <p:ph sz="quarter" idx="1"/>
          </p:nvPr>
        </p:nvSpPr>
        <p:spPr/>
        <p:txBody>
          <a:bodyPr/>
          <a:lstStyle/>
          <a:p>
            <a:r>
              <a:rPr lang="en-US" sz="2400" dirty="0" smtClean="0"/>
              <a:t>Please remember to provide as much information as possible to the RA monthly note.  Paper RA encounter notes were discontinued with the understanding that monthly notes would sufficiently replace them.  </a:t>
            </a:r>
          </a:p>
          <a:p>
            <a:endParaRPr lang="en-US" dirty="0"/>
          </a:p>
        </p:txBody>
      </p:sp>
      <p:pic>
        <p:nvPicPr>
          <p:cNvPr id="6" name="Picture 5"/>
          <p:cNvPicPr>
            <a:picLocks noChangeAspect="1"/>
          </p:cNvPicPr>
          <p:nvPr/>
        </p:nvPicPr>
        <p:blipFill>
          <a:blip r:embed="rId2"/>
          <a:stretch>
            <a:fillRect/>
          </a:stretch>
        </p:blipFill>
        <p:spPr>
          <a:xfrm>
            <a:off x="1752600" y="2802716"/>
            <a:ext cx="5814650" cy="3521883"/>
          </a:xfrm>
          <a:prstGeom prst="rect">
            <a:avLst/>
          </a:prstGeom>
        </p:spPr>
      </p:pic>
    </p:spTree>
    <p:extLst>
      <p:ext uri="{BB962C8B-B14F-4D97-AF65-F5344CB8AC3E}">
        <p14:creationId xmlns:p14="http://schemas.microsoft.com/office/powerpoint/2010/main" val="2134927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EVV Compliance Rates</a:t>
            </a:r>
            <a:endParaRPr lang="en-US" dirty="0"/>
          </a:p>
        </p:txBody>
      </p:sp>
      <p:sp>
        <p:nvSpPr>
          <p:cNvPr id="3" name="Content Placeholder 2"/>
          <p:cNvSpPr>
            <a:spLocks noGrp="1"/>
          </p:cNvSpPr>
          <p:nvPr>
            <p:ph sz="quarter" idx="1"/>
          </p:nvPr>
        </p:nvSpPr>
        <p:spPr/>
        <p:txBody>
          <a:bodyPr>
            <a:normAutofit/>
          </a:bodyPr>
          <a:lstStyle/>
          <a:p>
            <a:r>
              <a:rPr lang="en-US" dirty="0" smtClean="0"/>
              <a:t>Direct Care staff should be signing in and out either on a mobile app or the client’s home phone.  If any client has an issue with the use of their phone, </a:t>
            </a:r>
            <a:r>
              <a:rPr lang="en-US" b="1" i="1" dirty="0" smtClean="0"/>
              <a:t>please contact their clinician immediately.  </a:t>
            </a:r>
          </a:p>
          <a:p>
            <a:r>
              <a:rPr lang="en-US" dirty="0" smtClean="0"/>
              <a:t>EVV Compliance rate requirement: 75%</a:t>
            </a:r>
          </a:p>
          <a:p>
            <a:r>
              <a:rPr lang="en-US" dirty="0" smtClean="0"/>
              <a:t>ABH will run reports on EVV compliance rates and include them on Quarterly Report Cards.  Agencies who do not continue to meet compliance rates will be placed on hold from receiving new referrals.   </a:t>
            </a:r>
          </a:p>
        </p:txBody>
      </p:sp>
    </p:spTree>
    <p:extLst>
      <p:ext uri="{BB962C8B-B14F-4D97-AF65-F5344CB8AC3E}">
        <p14:creationId xmlns:p14="http://schemas.microsoft.com/office/powerpoint/2010/main" val="273664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MHW Advisory Council</a:t>
            </a:r>
          </a:p>
        </p:txBody>
      </p:sp>
      <p:sp>
        <p:nvSpPr>
          <p:cNvPr id="3" name="Content Placeholder 2"/>
          <p:cNvSpPr>
            <a:spLocks noGrp="1"/>
          </p:cNvSpPr>
          <p:nvPr>
            <p:ph sz="quarter" idx="1"/>
          </p:nvPr>
        </p:nvSpPr>
        <p:spPr/>
        <p:txBody>
          <a:bodyPr/>
          <a:lstStyle/>
          <a:p>
            <a:r>
              <a:rPr lang="en-US" dirty="0" smtClean="0"/>
              <a:t>Meets twice a year in April and October</a:t>
            </a:r>
          </a:p>
          <a:p>
            <a:r>
              <a:rPr lang="en-US" dirty="0" smtClean="0"/>
              <a:t>Open to any MHW provider to send a representative</a:t>
            </a:r>
          </a:p>
          <a:p>
            <a:r>
              <a:rPr lang="en-US" dirty="0" smtClean="0"/>
              <a:t>Meetings will now be held both in person and virtual.  If you are interested in attending virtually, please contact Katie Daly for the link. (</a:t>
            </a:r>
            <a:r>
              <a:rPr lang="en-US" dirty="0" smtClean="0">
                <a:hlinkClick r:id="rId2"/>
              </a:rPr>
              <a:t>Katie.daly@ct.gov</a:t>
            </a:r>
            <a:r>
              <a:rPr lang="en-US" dirty="0" smtClean="0"/>
              <a:t>)</a:t>
            </a:r>
          </a:p>
          <a:p>
            <a:r>
              <a:rPr lang="en-US" dirty="0" smtClean="0"/>
              <a:t>We encourage staff to identify MHW participants who might be interested in participating. Staff can bill for time spent with participant at meeting.</a:t>
            </a:r>
          </a:p>
          <a:p>
            <a:pPr>
              <a:buNone/>
            </a:pPr>
            <a:endParaRPr lang="en-US" dirty="0" smtClean="0"/>
          </a:p>
          <a:p>
            <a:pPr>
              <a:buNone/>
            </a:pPr>
            <a:endParaRPr lang="en-US" dirty="0"/>
          </a:p>
        </p:txBody>
      </p:sp>
      <p:pic>
        <p:nvPicPr>
          <p:cNvPr id="4098" name="Picture 2" descr="C:\Users\aluongo.ABH\AppData\Local\Microsoft\Windows\Temporary Internet Files\Content.IE5\S3V1D5ZQ\meeting[1].jpg"/>
          <p:cNvPicPr>
            <a:picLocks noChangeAspect="1" noChangeArrowheads="1"/>
          </p:cNvPicPr>
          <p:nvPr/>
        </p:nvPicPr>
        <p:blipFill>
          <a:blip r:embed="rId3" cstate="print"/>
          <a:srcRect/>
          <a:stretch>
            <a:fillRect/>
          </a:stretch>
        </p:blipFill>
        <p:spPr bwMode="auto">
          <a:xfrm>
            <a:off x="5715000" y="4351036"/>
            <a:ext cx="2362200" cy="182987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Authorizations/Billing Issues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If an authorization is missing in either the ABH portal or </a:t>
            </a:r>
            <a:r>
              <a:rPr lang="en-US" dirty="0" err="1" smtClean="0"/>
              <a:t>Gainwell</a:t>
            </a:r>
            <a:r>
              <a:rPr lang="en-US" dirty="0" smtClean="0"/>
              <a:t> system, please reach out to ABH for assistance.</a:t>
            </a:r>
          </a:p>
          <a:p>
            <a:pPr lvl="1"/>
            <a:r>
              <a:rPr lang="en-US" dirty="0" smtClean="0"/>
              <a:t>Emilie LeBlanc: </a:t>
            </a:r>
            <a:r>
              <a:rPr lang="en-US" dirty="0" smtClean="0">
                <a:hlinkClick r:id="rId2"/>
              </a:rPr>
              <a:t>eleblanc@abhct.com</a:t>
            </a:r>
            <a:r>
              <a:rPr lang="en-US" dirty="0" smtClean="0"/>
              <a:t>  860-704-6123</a:t>
            </a:r>
          </a:p>
          <a:p>
            <a:pPr lvl="1"/>
            <a:r>
              <a:rPr lang="en-US" dirty="0" smtClean="0"/>
              <a:t>Jenny DeMars:  </a:t>
            </a:r>
            <a:r>
              <a:rPr lang="en-US" dirty="0" smtClean="0">
                <a:hlinkClick r:id="rId3"/>
              </a:rPr>
              <a:t>jdemars@abhct.com</a:t>
            </a:r>
            <a:r>
              <a:rPr lang="en-US" dirty="0" smtClean="0"/>
              <a:t>    860-704-6254</a:t>
            </a:r>
          </a:p>
          <a:p>
            <a:pPr marL="274320" lvl="1" indent="0">
              <a:buNone/>
            </a:pPr>
            <a:endParaRPr lang="en-US" dirty="0" smtClean="0"/>
          </a:p>
          <a:p>
            <a:r>
              <a:rPr lang="en-US" dirty="0" smtClean="0"/>
              <a:t>If an authorization is missing in </a:t>
            </a:r>
            <a:r>
              <a:rPr lang="en-US" dirty="0" err="1" smtClean="0"/>
              <a:t>Sandata</a:t>
            </a:r>
            <a:r>
              <a:rPr lang="en-US" dirty="0" smtClean="0"/>
              <a:t>, please contact </a:t>
            </a:r>
            <a:r>
              <a:rPr lang="en-US" dirty="0" err="1" smtClean="0"/>
              <a:t>Sandata</a:t>
            </a:r>
            <a:r>
              <a:rPr lang="en-US" dirty="0" smtClean="0"/>
              <a:t> and </a:t>
            </a:r>
            <a:r>
              <a:rPr lang="en-US" dirty="0" err="1" smtClean="0"/>
              <a:t>Gainwell</a:t>
            </a:r>
            <a:r>
              <a:rPr lang="en-US" dirty="0" smtClean="0"/>
              <a:t> for assistance. (Reminder that </a:t>
            </a:r>
            <a:r>
              <a:rPr lang="en-US" dirty="0" err="1" smtClean="0"/>
              <a:t>auths</a:t>
            </a:r>
            <a:r>
              <a:rPr lang="en-US" dirty="0" smtClean="0"/>
              <a:t> can take 24-48 hours to reach </a:t>
            </a:r>
            <a:r>
              <a:rPr lang="en-US" dirty="0" err="1" smtClean="0"/>
              <a:t>Sandata</a:t>
            </a:r>
            <a:r>
              <a:rPr lang="en-US" smtClean="0"/>
              <a:t>)</a:t>
            </a:r>
            <a:endParaRPr lang="en-US" dirty="0" smtClean="0"/>
          </a:p>
          <a:p>
            <a:pPr lvl="1"/>
            <a:r>
              <a:rPr lang="en-US" dirty="0" err="1" smtClean="0"/>
              <a:t>Sandata</a:t>
            </a:r>
            <a:r>
              <a:rPr lang="en-US" dirty="0" smtClean="0"/>
              <a:t>: </a:t>
            </a:r>
            <a:r>
              <a:rPr lang="en-US" dirty="0" smtClean="0">
                <a:hlinkClick r:id="rId4"/>
              </a:rPr>
              <a:t>ctcustomercare@sandata.com</a:t>
            </a:r>
            <a:r>
              <a:rPr lang="en-US" dirty="0" smtClean="0"/>
              <a:t>  855-399-8050</a:t>
            </a:r>
          </a:p>
          <a:p>
            <a:pPr lvl="1"/>
            <a:r>
              <a:rPr lang="en-US" dirty="0" err="1" smtClean="0"/>
              <a:t>Gainwell</a:t>
            </a:r>
            <a:r>
              <a:rPr lang="en-US" dirty="0" smtClean="0"/>
              <a:t>: </a:t>
            </a:r>
            <a:r>
              <a:rPr lang="en-US" dirty="0" smtClean="0">
                <a:hlinkClick r:id="rId5"/>
              </a:rPr>
              <a:t>ctevv@gainwelltechnologies.com</a:t>
            </a:r>
            <a:endParaRPr lang="en-US" dirty="0" smtClean="0"/>
          </a:p>
          <a:p>
            <a:pPr marL="274320" lvl="1" indent="0">
              <a:buNone/>
            </a:pPr>
            <a:endParaRPr lang="en-US" dirty="0" smtClean="0"/>
          </a:p>
          <a:p>
            <a:pPr marL="274320" lvl="1" indent="0">
              <a:buNone/>
            </a:pPr>
            <a:r>
              <a:rPr lang="en-US" dirty="0" smtClean="0"/>
              <a:t>For billing issues,  ABH can no longer see your claims.  Please contact </a:t>
            </a:r>
            <a:r>
              <a:rPr lang="en-US" dirty="0" err="1" smtClean="0"/>
              <a:t>Gainwell</a:t>
            </a:r>
            <a:r>
              <a:rPr lang="en-US" dirty="0" smtClean="0"/>
              <a:t> first to obtain information on why your claim was denied.</a:t>
            </a:r>
            <a:endParaRPr lang="en-US" dirty="0"/>
          </a:p>
          <a:p>
            <a:pPr lvl="1"/>
            <a:endParaRPr lang="en-US" dirty="0" smtClean="0"/>
          </a:p>
          <a:p>
            <a:pPr marL="274320" lvl="1" indent="0">
              <a:buNone/>
            </a:pPr>
            <a:endParaRPr lang="en-US" dirty="0"/>
          </a:p>
        </p:txBody>
      </p:sp>
    </p:spTree>
    <p:extLst>
      <p:ext uri="{BB962C8B-B14F-4D97-AF65-F5344CB8AC3E}">
        <p14:creationId xmlns:p14="http://schemas.microsoft.com/office/powerpoint/2010/main" val="422044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ABH Contact Information</a:t>
            </a:r>
            <a:endParaRPr lang="en-US" dirty="0"/>
          </a:p>
        </p:txBody>
      </p:sp>
      <p:sp>
        <p:nvSpPr>
          <p:cNvPr id="4" name="Content Placeholder 2"/>
          <p:cNvSpPr>
            <a:spLocks noGrp="1"/>
          </p:cNvSpPr>
          <p:nvPr>
            <p:ph sz="quarter" idx="1"/>
          </p:nvPr>
        </p:nvSpPr>
        <p:spPr/>
        <p:txBody>
          <a:bodyPr>
            <a:normAutofit fontScale="77500" lnSpcReduction="20000"/>
          </a:bodyPr>
          <a:lstStyle/>
          <a:p>
            <a:r>
              <a:rPr lang="en-US" dirty="0" smtClean="0"/>
              <a:t>Ann Marie Luongo, Program Manager (general waiver info, clinician info/issues</a:t>
            </a:r>
            <a:r>
              <a:rPr lang="en-US" dirty="0"/>
              <a:t>, </a:t>
            </a:r>
            <a:r>
              <a:rPr lang="en-US" dirty="0" smtClean="0"/>
              <a:t>adding staff to ABH portal)</a:t>
            </a:r>
          </a:p>
          <a:p>
            <a:pPr lvl="1"/>
            <a:r>
              <a:rPr lang="en-US" dirty="0" smtClean="0"/>
              <a:t>(860) 704-6211  </a:t>
            </a:r>
            <a:r>
              <a:rPr lang="en-US" dirty="0" smtClean="0">
                <a:hlinkClick r:id="rId2"/>
              </a:rPr>
              <a:t>aluongo@abhct.com</a:t>
            </a:r>
            <a:endParaRPr lang="en-US" dirty="0" smtClean="0"/>
          </a:p>
          <a:p>
            <a:r>
              <a:rPr lang="en-US" dirty="0" smtClean="0"/>
              <a:t>Jenny DeMars, Quality Assurance Supervisor (client eligibility, report cards, audits, notes)</a:t>
            </a:r>
          </a:p>
          <a:p>
            <a:pPr lvl="1"/>
            <a:r>
              <a:rPr lang="en-US" dirty="0" smtClean="0"/>
              <a:t>(860) 704-6254  </a:t>
            </a:r>
            <a:r>
              <a:rPr lang="en-US" dirty="0" smtClean="0">
                <a:hlinkClick r:id="rId3"/>
              </a:rPr>
              <a:t>jdemars@abhct.com</a:t>
            </a:r>
            <a:endParaRPr lang="en-US" dirty="0" smtClean="0"/>
          </a:p>
          <a:p>
            <a:r>
              <a:rPr lang="en-US" dirty="0" smtClean="0"/>
              <a:t>Thelma </a:t>
            </a:r>
            <a:r>
              <a:rPr lang="en-US" dirty="0" err="1" smtClean="0"/>
              <a:t>Boisseau</a:t>
            </a:r>
            <a:r>
              <a:rPr lang="en-US" dirty="0" smtClean="0"/>
              <a:t>, Program Specialist (credentialing questions, RA trainings)</a:t>
            </a:r>
            <a:endParaRPr lang="en-US" dirty="0" smtClean="0">
              <a:solidFill>
                <a:srgbClr val="FF0000"/>
              </a:solidFill>
            </a:endParaRPr>
          </a:p>
          <a:p>
            <a:pPr lvl="1"/>
            <a:r>
              <a:rPr lang="en-US" dirty="0" smtClean="0"/>
              <a:t>(860) 638-5341  </a:t>
            </a:r>
            <a:r>
              <a:rPr lang="en-US" dirty="0" smtClean="0">
                <a:hlinkClick r:id="rId4"/>
              </a:rPr>
              <a:t>tboisseau@abht.com</a:t>
            </a:r>
            <a:r>
              <a:rPr lang="en-US" dirty="0" smtClean="0"/>
              <a:t> </a:t>
            </a:r>
          </a:p>
          <a:p>
            <a:r>
              <a:rPr lang="en-US" dirty="0" smtClean="0"/>
              <a:t> Emilie LeBlanc, Claims Coordinator (authorization and claims issues, report cards, client eligibility) </a:t>
            </a:r>
          </a:p>
          <a:p>
            <a:pPr lvl="1"/>
            <a:r>
              <a:rPr lang="en-US" dirty="0" smtClean="0"/>
              <a:t>860-704-6123   </a:t>
            </a:r>
            <a:r>
              <a:rPr lang="en-US" dirty="0" smtClean="0">
                <a:hlinkClick r:id="rId5"/>
              </a:rPr>
              <a:t>eleblanc@abhct.com</a:t>
            </a:r>
            <a:r>
              <a:rPr lang="en-US" dirty="0" smtClean="0"/>
              <a:t>  </a:t>
            </a:r>
          </a:p>
          <a:p>
            <a:r>
              <a:rPr lang="en-US" dirty="0" smtClean="0"/>
              <a:t>Laura Biggs, Utilization Review Support (critical incident reports, client surveys, provider surveys, report cards)</a:t>
            </a:r>
          </a:p>
          <a:p>
            <a:pPr lvl="1"/>
            <a:r>
              <a:rPr lang="en-US" dirty="0" smtClean="0"/>
              <a:t>(860) 704-6182  </a:t>
            </a:r>
            <a:r>
              <a:rPr lang="en-US" dirty="0" smtClean="0">
                <a:hlinkClick r:id="rId6"/>
              </a:rPr>
              <a:t>lbiggs@abhct.com</a:t>
            </a:r>
            <a:endParaRPr lang="en-US" dirty="0" smtClean="0"/>
          </a:p>
          <a:p>
            <a:pPr lvl="1"/>
            <a:endParaRPr lang="en-US" dirty="0" smtClean="0"/>
          </a:p>
          <a:p>
            <a:pPr lvl="2"/>
            <a:r>
              <a:rPr lang="en-US" i="1" dirty="0" smtClean="0"/>
              <a:t> FAX NUMBER </a:t>
            </a:r>
            <a:r>
              <a:rPr lang="en-US" i="1" dirty="0" smtClean="0">
                <a:solidFill>
                  <a:srgbClr val="FF0000"/>
                </a:solidFill>
              </a:rPr>
              <a:t>860-920-4456</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xEl>
                                              <p:pRg st="11" end="11"/>
                                            </p:txEl>
                                          </p:spTgt>
                                        </p:tgtEl>
                                        <p:attrNameLst>
                                          <p:attrName>ppt_x</p:attrName>
                                          <p:attrName>ppt_y</p:attrName>
                                        </p:attrNameLst>
                                      </p:cBhvr>
                                    </p:animMotion>
                                    <p:animRot by="1500000">
                                      <p:cBhvr>
                                        <p:cTn id="7" dur="125" fill="hold">
                                          <p:stCondLst>
                                            <p:cond delay="0"/>
                                          </p:stCondLst>
                                        </p:cTn>
                                        <p:tgtEl>
                                          <p:spTgt spid="4">
                                            <p:txEl>
                                              <p:pRg st="11" end="11"/>
                                            </p:txEl>
                                          </p:spTgt>
                                        </p:tgtEl>
                                        <p:attrNameLst>
                                          <p:attrName>r</p:attrName>
                                        </p:attrNameLst>
                                      </p:cBhvr>
                                    </p:animRot>
                                    <p:animRot by="-1500000">
                                      <p:cBhvr>
                                        <p:cTn id="8" dur="125" fill="hold">
                                          <p:stCondLst>
                                            <p:cond delay="125"/>
                                          </p:stCondLst>
                                        </p:cTn>
                                        <p:tgtEl>
                                          <p:spTgt spid="4">
                                            <p:txEl>
                                              <p:pRg st="11" end="11"/>
                                            </p:txEl>
                                          </p:spTgt>
                                        </p:tgtEl>
                                        <p:attrNameLst>
                                          <p:attrName>r</p:attrName>
                                        </p:attrNameLst>
                                      </p:cBhvr>
                                    </p:animRot>
                                    <p:animRot by="-1500000">
                                      <p:cBhvr>
                                        <p:cTn id="9" dur="125" fill="hold">
                                          <p:stCondLst>
                                            <p:cond delay="250"/>
                                          </p:stCondLst>
                                        </p:cTn>
                                        <p:tgtEl>
                                          <p:spTgt spid="4">
                                            <p:txEl>
                                              <p:pRg st="11" end="11"/>
                                            </p:txEl>
                                          </p:spTgt>
                                        </p:tgtEl>
                                        <p:attrNameLst>
                                          <p:attrName>r</p:attrName>
                                        </p:attrNameLst>
                                      </p:cBhvr>
                                    </p:animRot>
                                    <p:animRot by="1500000">
                                      <p:cBhvr>
                                        <p:cTn id="10" dur="125" fill="hold">
                                          <p:stCondLst>
                                            <p:cond delay="375"/>
                                          </p:stCondLst>
                                        </p:cTn>
                                        <p:tgtEl>
                                          <p:spTgt spid="4">
                                            <p:txEl>
                                              <p:pRg st="11" end="1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quarter" idx="1"/>
          </p:nvPr>
        </p:nvSpPr>
        <p:spPr/>
        <p:txBody>
          <a:bodyPr>
            <a:normAutofit fontScale="77500" lnSpcReduction="20000"/>
          </a:bodyPr>
          <a:lstStyle/>
          <a:p>
            <a:pPr marL="0" indent="0">
              <a:buNone/>
            </a:pPr>
            <a:endParaRPr lang="en-US" dirty="0"/>
          </a:p>
          <a:p>
            <a:pPr marL="0" indent="0">
              <a:buNone/>
            </a:pPr>
            <a:endParaRPr lang="en-US" dirty="0" smtClean="0"/>
          </a:p>
          <a:p>
            <a:r>
              <a:rPr lang="en-US" dirty="0" smtClean="0"/>
              <a:t>Waiver Update</a:t>
            </a:r>
          </a:p>
          <a:p>
            <a:r>
              <a:rPr lang="en-US" dirty="0" smtClean="0"/>
              <a:t>Average Enrolled by Month</a:t>
            </a:r>
          </a:p>
          <a:p>
            <a:r>
              <a:rPr lang="en-US" dirty="0" smtClean="0"/>
              <a:t>HCBS Conference presentation</a:t>
            </a:r>
          </a:p>
          <a:p>
            <a:r>
              <a:rPr lang="en-US" dirty="0" smtClean="0"/>
              <a:t>RA Training Process</a:t>
            </a:r>
          </a:p>
          <a:p>
            <a:r>
              <a:rPr lang="en-US" dirty="0" smtClean="0"/>
              <a:t>RA Post-Education Trainings</a:t>
            </a:r>
          </a:p>
          <a:p>
            <a:r>
              <a:rPr lang="en-US" dirty="0" smtClean="0"/>
              <a:t>988 Magnets</a:t>
            </a:r>
          </a:p>
          <a:p>
            <a:r>
              <a:rPr lang="en-US" dirty="0" smtClean="0"/>
              <a:t>Use of secure email</a:t>
            </a:r>
          </a:p>
          <a:p>
            <a:r>
              <a:rPr lang="en-US" dirty="0" smtClean="0"/>
              <a:t>Re-Credentialing Requirements</a:t>
            </a:r>
          </a:p>
          <a:p>
            <a:r>
              <a:rPr lang="en-US" dirty="0" err="1" smtClean="0"/>
              <a:t>Gainwell</a:t>
            </a:r>
            <a:r>
              <a:rPr lang="en-US" dirty="0" smtClean="0"/>
              <a:t> Re-credentialing</a:t>
            </a:r>
          </a:p>
          <a:p>
            <a:r>
              <a:rPr lang="en-US" dirty="0" smtClean="0"/>
              <a:t>Monthly notes</a:t>
            </a:r>
          </a:p>
          <a:p>
            <a:r>
              <a:rPr lang="en-US" dirty="0" smtClean="0"/>
              <a:t>Monthly RA note quality</a:t>
            </a:r>
          </a:p>
          <a:p>
            <a:r>
              <a:rPr lang="en-US" dirty="0" smtClean="0"/>
              <a:t>EVV Compliance rates</a:t>
            </a:r>
          </a:p>
          <a:p>
            <a:r>
              <a:rPr lang="en-US" dirty="0" smtClean="0"/>
              <a:t>MHW Advisory Council</a:t>
            </a:r>
          </a:p>
          <a:p>
            <a:pPr marL="0" indent="0">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 Update  (as of 7/22/2024)</a:t>
            </a:r>
            <a:endParaRPr lang="en-US" dirty="0"/>
          </a:p>
        </p:txBody>
      </p:sp>
      <p:sp>
        <p:nvSpPr>
          <p:cNvPr id="3" name="Content Placeholder 2"/>
          <p:cNvSpPr>
            <a:spLocks noGrp="1"/>
          </p:cNvSpPr>
          <p:nvPr>
            <p:ph sz="quarter" idx="1"/>
          </p:nvPr>
        </p:nvSpPr>
        <p:spPr>
          <a:xfrm>
            <a:off x="457200" y="1371600"/>
            <a:ext cx="8229600" cy="4785360"/>
          </a:xfrm>
        </p:spPr>
        <p:txBody>
          <a:bodyPr>
            <a:normAutofit fontScale="85000" lnSpcReduction="20000"/>
          </a:bodyPr>
          <a:lstStyle/>
          <a:p>
            <a:r>
              <a:rPr lang="en-US" dirty="0" smtClean="0"/>
              <a:t> Active participants on the waiver: 583</a:t>
            </a:r>
          </a:p>
          <a:p>
            <a:pPr marL="0" indent="0">
              <a:buNone/>
            </a:pPr>
            <a:endParaRPr lang="en-US" dirty="0"/>
          </a:p>
          <a:p>
            <a:r>
              <a:rPr lang="en-US" dirty="0" smtClean="0"/>
              <a:t>Actively planning for admission to waiver (MHW &amp; MFP): 46</a:t>
            </a:r>
            <a:endParaRPr lang="en-US" b="1" dirty="0" smtClean="0"/>
          </a:p>
          <a:p>
            <a:pPr>
              <a:buNone/>
            </a:pPr>
            <a:endParaRPr lang="en-US" dirty="0" smtClean="0"/>
          </a:p>
          <a:p>
            <a:r>
              <a:rPr lang="en-US" dirty="0" smtClean="0"/>
              <a:t>   Referrals pending disposition (MHW &amp; MFP): 55</a:t>
            </a:r>
            <a:endParaRPr lang="en-US" b="1" dirty="0" smtClean="0"/>
          </a:p>
          <a:p>
            <a:endParaRPr lang="en-US" dirty="0" smtClean="0"/>
          </a:p>
          <a:p>
            <a:r>
              <a:rPr lang="en-US" dirty="0" smtClean="0"/>
              <a:t>   Waitlisted referrals for MHW community:  10</a:t>
            </a:r>
            <a:endParaRPr lang="en-US" b="1" dirty="0" smtClean="0"/>
          </a:p>
          <a:p>
            <a:pPr>
              <a:buNone/>
            </a:pPr>
            <a:endParaRPr lang="en-US" dirty="0" smtClean="0"/>
          </a:p>
          <a:p>
            <a:r>
              <a:rPr lang="en-US" dirty="0" smtClean="0"/>
              <a:t>   Community Census for </a:t>
            </a:r>
            <a:r>
              <a:rPr lang="en-US" b="1" i="1" dirty="0" smtClean="0">
                <a:effectLst>
                  <a:outerShdw blurRad="38100" dist="38100" dir="2700000" algn="tl">
                    <a:srgbClr val="000000">
                      <a:alpha val="43137"/>
                    </a:srgbClr>
                  </a:outerShdw>
                </a:effectLst>
              </a:rPr>
              <a:t>Waiver Year 15</a:t>
            </a:r>
            <a:r>
              <a:rPr lang="en-US" dirty="0" smtClean="0"/>
              <a:t>: </a:t>
            </a:r>
            <a:r>
              <a:rPr lang="en-US" b="1" dirty="0" smtClean="0"/>
              <a:t>615</a:t>
            </a:r>
          </a:p>
          <a:p>
            <a:endParaRPr lang="en-US" dirty="0" smtClean="0"/>
          </a:p>
          <a:p>
            <a:r>
              <a:rPr lang="en-US" dirty="0" smtClean="0"/>
              <a:t>   Additional Slots for MFP participants Waiver Year 15: </a:t>
            </a:r>
            <a:r>
              <a:rPr lang="en-US" b="1" dirty="0" smtClean="0"/>
              <a:t>45</a:t>
            </a:r>
          </a:p>
          <a:p>
            <a:r>
              <a:rPr lang="en-US" b="1" dirty="0" smtClean="0"/>
              <a:t>If you are making a referral to the MHW please remember to send in any psychosocial and functional assessments to assist with eligibility determination.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823531593"/>
              </p:ext>
            </p:extLst>
          </p:nvPr>
        </p:nvGraphicFramePr>
        <p:xfrm>
          <a:off x="457200" y="228600"/>
          <a:ext cx="8305800" cy="6400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9477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HCBS Conference presentation</a:t>
            </a:r>
            <a:endParaRPr lang="en-US" dirty="0"/>
          </a:p>
        </p:txBody>
      </p:sp>
      <p:sp>
        <p:nvSpPr>
          <p:cNvPr id="3" name="Content Placeholder 2"/>
          <p:cNvSpPr>
            <a:spLocks noGrp="1"/>
          </p:cNvSpPr>
          <p:nvPr>
            <p:ph sz="quarter" idx="1"/>
          </p:nvPr>
        </p:nvSpPr>
        <p:spPr/>
        <p:txBody>
          <a:bodyPr/>
          <a:lstStyle/>
          <a:p>
            <a:r>
              <a:rPr lang="en-US" dirty="0" smtClean="0"/>
              <a:t>DMHAS has submitted a presentation proposal to the 2024 HCBS Conference which will be held in Baltimore in August. </a:t>
            </a:r>
          </a:p>
          <a:p>
            <a:r>
              <a:rPr lang="en-US" dirty="0" smtClean="0"/>
              <a:t>The DMHAS presentation will focus on changes in the RA position throughout the 15 years of the MHW, including lessons learned and training revisions.  </a:t>
            </a:r>
          </a:p>
          <a:p>
            <a:r>
              <a:rPr lang="en-US" dirty="0" smtClean="0">
                <a:hlinkClick r:id="rId2"/>
              </a:rPr>
              <a:t>https</a:t>
            </a:r>
            <a:r>
              <a:rPr lang="en-US" dirty="0">
                <a:hlinkClick r:id="rId2"/>
              </a:rPr>
              <a:t>://</a:t>
            </a:r>
            <a:r>
              <a:rPr lang="en-US" dirty="0" smtClean="0">
                <a:hlinkClick r:id="rId2"/>
              </a:rPr>
              <a:t>www.advancingstates.org/hcbsconference</a:t>
            </a:r>
            <a:endParaRPr lang="en-US" dirty="0" smtClean="0"/>
          </a:p>
          <a:p>
            <a:endParaRPr lang="en-US" dirty="0"/>
          </a:p>
        </p:txBody>
      </p:sp>
    </p:spTree>
    <p:extLst>
      <p:ext uri="{BB962C8B-B14F-4D97-AF65-F5344CB8AC3E}">
        <p14:creationId xmlns:p14="http://schemas.microsoft.com/office/powerpoint/2010/main" val="2595235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 Training process</a:t>
            </a:r>
            <a:endParaRPr lang="en-US" dirty="0"/>
          </a:p>
        </p:txBody>
      </p:sp>
      <p:sp>
        <p:nvSpPr>
          <p:cNvPr id="3" name="Content Placeholder 2"/>
          <p:cNvSpPr>
            <a:spLocks noGrp="1"/>
          </p:cNvSpPr>
          <p:nvPr>
            <p:ph sz="quarter" idx="1"/>
          </p:nvPr>
        </p:nvSpPr>
        <p:spPr/>
        <p:txBody>
          <a:bodyPr>
            <a:normAutofit/>
          </a:bodyPr>
          <a:lstStyle/>
          <a:p>
            <a:r>
              <a:rPr lang="en-US" dirty="0" smtClean="0"/>
              <a:t>ABH and DMHAS are currently working on a “on-demand” RA training option.  We are hopeful this will be completed sometime in the fall.  </a:t>
            </a:r>
          </a:p>
        </p:txBody>
      </p:sp>
    </p:spTree>
    <p:extLst>
      <p:ext uri="{BB962C8B-B14F-4D97-AF65-F5344CB8AC3E}">
        <p14:creationId xmlns:p14="http://schemas.microsoft.com/office/powerpoint/2010/main" val="1627592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 Post Education Trainings</a:t>
            </a:r>
            <a:endParaRPr lang="en-US" dirty="0"/>
          </a:p>
        </p:txBody>
      </p:sp>
      <p:sp>
        <p:nvSpPr>
          <p:cNvPr id="3" name="Content Placeholder 2"/>
          <p:cNvSpPr>
            <a:spLocks noGrp="1"/>
          </p:cNvSpPr>
          <p:nvPr>
            <p:ph sz="quarter" idx="1"/>
          </p:nvPr>
        </p:nvSpPr>
        <p:spPr/>
        <p:txBody>
          <a:bodyPr/>
          <a:lstStyle/>
          <a:p>
            <a:pPr lvl="1"/>
            <a:r>
              <a:rPr lang="en-US" dirty="0" smtClean="0"/>
              <a:t>Please remember that RA staff should be receiving some type of boundaries training within 6 months of employment.  RAs are still required to have 6 hours of additional training per year.  We will continue to send out information regarding trainings available through ABH, DMHAS and the community.  </a:t>
            </a:r>
          </a:p>
          <a:p>
            <a:pPr lvl="1"/>
            <a:r>
              <a:rPr lang="en-US" dirty="0" smtClean="0"/>
              <a:t>The following trainings are on the ABH website for staff to review (under the CSP section):</a:t>
            </a:r>
          </a:p>
          <a:p>
            <a:pPr lvl="2"/>
            <a:r>
              <a:rPr lang="en-US" dirty="0" smtClean="0"/>
              <a:t>Fall Prevention Training</a:t>
            </a:r>
          </a:p>
          <a:p>
            <a:pPr lvl="2"/>
            <a:r>
              <a:rPr lang="en-US" dirty="0" smtClean="0"/>
              <a:t>Diabetes 101 Training</a:t>
            </a:r>
          </a:p>
          <a:p>
            <a:pPr lvl="2"/>
            <a:r>
              <a:rPr lang="en-US" dirty="0" smtClean="0"/>
              <a:t>Medicaid Requirements for MHW application and renewals</a:t>
            </a:r>
            <a:endParaRPr lang="en-US" dirty="0"/>
          </a:p>
          <a:p>
            <a:pPr lvl="2"/>
            <a:endParaRPr lang="en-US" dirty="0" smtClean="0"/>
          </a:p>
        </p:txBody>
      </p:sp>
      <p:pic>
        <p:nvPicPr>
          <p:cNvPr id="4" name="Picture 3" descr="Classroom Free Stock Photo - Public Domain Picture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53000" y="4953000"/>
            <a:ext cx="1828800" cy="1371600"/>
          </a:xfrm>
          <a:prstGeom prst="rect">
            <a:avLst/>
          </a:prstGeom>
        </p:spPr>
      </p:pic>
    </p:spTree>
    <p:extLst>
      <p:ext uri="{BB962C8B-B14F-4D97-AF65-F5344CB8AC3E}">
        <p14:creationId xmlns:p14="http://schemas.microsoft.com/office/powerpoint/2010/main" val="450982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988 Magnets for clients</a:t>
            </a:r>
            <a:endParaRPr lang="en-US" dirty="0"/>
          </a:p>
        </p:txBody>
      </p:sp>
      <p:pic>
        <p:nvPicPr>
          <p:cNvPr id="1026" name="Picture 2" descr="Rectangle Magnet (English)"/>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028700" y="1285958"/>
            <a:ext cx="1219200" cy="22458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988 Educational Magn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1541211"/>
            <a:ext cx="1720297" cy="173538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ctangle Magnet (Spanish)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810000"/>
            <a:ext cx="1447800" cy="23749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00400" y="3591259"/>
            <a:ext cx="5486400" cy="2031325"/>
          </a:xfrm>
          <a:prstGeom prst="rect">
            <a:avLst/>
          </a:prstGeom>
          <a:noFill/>
        </p:spPr>
        <p:txBody>
          <a:bodyPr wrap="square" rtlCol="0">
            <a:spAutoFit/>
          </a:bodyPr>
          <a:lstStyle/>
          <a:p>
            <a:r>
              <a:rPr lang="en-US" dirty="0" smtClean="0"/>
              <a:t>Please consider ordering some of these free magnets for direct care staff to place in client apartments.</a:t>
            </a:r>
          </a:p>
          <a:p>
            <a:endParaRPr lang="en-US" dirty="0"/>
          </a:p>
          <a:p>
            <a:r>
              <a:rPr lang="en-US" dirty="0">
                <a:hlinkClick r:id="rId5"/>
              </a:rPr>
              <a:t>https://</a:t>
            </a:r>
            <a:r>
              <a:rPr lang="en-US" dirty="0" smtClean="0">
                <a:hlinkClick r:id="rId5"/>
              </a:rPr>
              <a:t>www.samhsa.gov/resource-search/988?rc%5B0%5D=resource_type%3A21298&amp;page=0</a:t>
            </a:r>
            <a:endParaRPr lang="en-US" dirty="0" smtClean="0"/>
          </a:p>
          <a:p>
            <a:endParaRPr lang="en-US" dirty="0"/>
          </a:p>
        </p:txBody>
      </p:sp>
    </p:spTree>
    <p:extLst>
      <p:ext uri="{BB962C8B-B14F-4D97-AF65-F5344CB8AC3E}">
        <p14:creationId xmlns:p14="http://schemas.microsoft.com/office/powerpoint/2010/main" val="1258985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secure email</a:t>
            </a:r>
            <a:endParaRPr lang="en-US" dirty="0"/>
          </a:p>
        </p:txBody>
      </p:sp>
      <p:sp>
        <p:nvSpPr>
          <p:cNvPr id="3" name="Content Placeholder 2"/>
          <p:cNvSpPr>
            <a:spLocks noGrp="1"/>
          </p:cNvSpPr>
          <p:nvPr>
            <p:ph sz="quarter" idx="1"/>
          </p:nvPr>
        </p:nvSpPr>
        <p:spPr/>
        <p:txBody>
          <a:bodyPr/>
          <a:lstStyle/>
          <a:p>
            <a:r>
              <a:rPr lang="en-US" dirty="0" smtClean="0"/>
              <a:t>Please remind staff that if personal client information is needed to be included in an email, that the email should be sent securely.</a:t>
            </a:r>
          </a:p>
          <a:p>
            <a:r>
              <a:rPr lang="en-US" dirty="0" smtClean="0"/>
              <a:t>Personal information includes: name, date of birth, social security number, Medicaid number.</a:t>
            </a:r>
          </a:p>
          <a:p>
            <a:r>
              <a:rPr lang="en-US" dirty="0" smtClean="0"/>
              <a:t>Remember to check the subject line-no PHI should appear there.</a:t>
            </a:r>
          </a:p>
          <a:p>
            <a:r>
              <a:rPr lang="en-US" dirty="0" smtClean="0"/>
              <a:t>WOS ID numbers are not identifiable and can be used safely in email communication if needed.  </a:t>
            </a:r>
          </a:p>
          <a:p>
            <a:pPr marL="0" indent="0">
              <a:buNone/>
            </a:pPr>
            <a:endParaRPr lang="en-US" dirty="0"/>
          </a:p>
        </p:txBody>
      </p:sp>
      <p:pic>
        <p:nvPicPr>
          <p:cNvPr id="4" name="Picture 3" descr="Dutch scrap surveillance law over privacy concerns – Boing Bo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1206" y="4724400"/>
            <a:ext cx="2301240" cy="1725930"/>
          </a:xfrm>
          <a:prstGeom prst="rect">
            <a:avLst/>
          </a:prstGeom>
        </p:spPr>
      </p:pic>
    </p:spTree>
    <p:extLst>
      <p:ext uri="{BB962C8B-B14F-4D97-AF65-F5344CB8AC3E}">
        <p14:creationId xmlns:p14="http://schemas.microsoft.com/office/powerpoint/2010/main" val="9278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5506</TotalTime>
  <Words>1089</Words>
  <Application>Microsoft Office PowerPoint</Application>
  <PresentationFormat>On-screen Show (4:3)</PresentationFormat>
  <Paragraphs>108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Bookman Old Style</vt:lpstr>
      <vt:lpstr>Calibri</vt:lpstr>
      <vt:lpstr>Gill Sans MT</vt:lpstr>
      <vt:lpstr>Wingdings</vt:lpstr>
      <vt:lpstr>Wingdings 3</vt:lpstr>
      <vt:lpstr>Origin</vt:lpstr>
      <vt:lpstr>Mental Health Waiver Provider Meeting</vt:lpstr>
      <vt:lpstr>Agenda</vt:lpstr>
      <vt:lpstr>Waiver Update  (as of 7/22/2024)</vt:lpstr>
      <vt:lpstr>PowerPoint Presentation</vt:lpstr>
      <vt:lpstr>HCBS Conference presentation</vt:lpstr>
      <vt:lpstr>RA Training process</vt:lpstr>
      <vt:lpstr>RA Post Education Trainings</vt:lpstr>
      <vt:lpstr>988 Magnets for clients</vt:lpstr>
      <vt:lpstr>Use of secure email</vt:lpstr>
      <vt:lpstr>Re-credentialing requirements</vt:lpstr>
      <vt:lpstr>Gainwell Re-credentialing</vt:lpstr>
      <vt:lpstr>Monthly Progress Notes</vt:lpstr>
      <vt:lpstr>Monthly RA note quality</vt:lpstr>
      <vt:lpstr>EVV Compliance Rates</vt:lpstr>
      <vt:lpstr>MHW Advisory Council</vt:lpstr>
      <vt:lpstr>Authorizations/Billing Issues</vt:lpstr>
      <vt:lpstr>ABH Contact Information</vt:lpstr>
    </vt:vector>
  </TitlesOfParts>
  <Company>Advanced Behavioral Health,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dgerwien</dc:creator>
  <cp:lastModifiedBy>Ann M. Luongo</cp:lastModifiedBy>
  <cp:revision>668</cp:revision>
  <cp:lastPrinted>2020-01-07T12:46:07Z</cp:lastPrinted>
  <dcterms:created xsi:type="dcterms:W3CDTF">2015-03-31T15:24:13Z</dcterms:created>
  <dcterms:modified xsi:type="dcterms:W3CDTF">2024-07-30T14:39:26Z</dcterms:modified>
</cp:coreProperties>
</file>