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8"/>
  </p:notesMasterIdLst>
  <p:handoutMasterIdLst>
    <p:handoutMasterId r:id="rId19"/>
  </p:handoutMasterIdLst>
  <p:sldIdLst>
    <p:sldId id="256" r:id="rId2"/>
    <p:sldId id="261" r:id="rId3"/>
    <p:sldId id="267" r:id="rId4"/>
    <p:sldId id="351" r:id="rId5"/>
    <p:sldId id="387" r:id="rId6"/>
    <p:sldId id="361" r:id="rId7"/>
    <p:sldId id="380" r:id="rId8"/>
    <p:sldId id="388" r:id="rId9"/>
    <p:sldId id="389" r:id="rId10"/>
    <p:sldId id="390" r:id="rId11"/>
    <p:sldId id="391" r:id="rId12"/>
    <p:sldId id="392" r:id="rId13"/>
    <p:sldId id="365" r:id="rId14"/>
    <p:sldId id="385" r:id="rId15"/>
    <p:sldId id="270" r:id="rId16"/>
    <p:sldId id="268" r:id="rId17"/>
  </p:sldIdLst>
  <p:sldSz cx="9144000" cy="6858000" type="screen4x3"/>
  <p:notesSz cx="7010400" cy="92964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9E5E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69" d="100"/>
          <a:sy n="69" d="100"/>
        </p:scale>
        <p:origin x="1224" y="44"/>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38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n-US" dirty="0" smtClean="0"/>
              <a:t>Average Enrolled by month</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manualLayout>
          <c:layoutTarget val="inner"/>
          <c:xMode val="edge"/>
          <c:yMode val="edge"/>
          <c:x val="4.4527438657323795E-2"/>
          <c:y val="8.462379702537183E-2"/>
          <c:w val="0.92794962556285965"/>
          <c:h val="0.8603968975031967"/>
        </c:manualLayout>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Pt>
            <c:idx val="0"/>
            <c:invertIfNegative val="0"/>
            <c:bubble3D val="0"/>
            <c:spPr>
              <a:solidFill>
                <a:srgbClr val="9E5ECE"/>
              </a:solidFill>
              <a:ln>
                <a:noFill/>
              </a:ln>
              <a:effectLst>
                <a:innerShdw blurRad="114300">
                  <a:schemeClr val="accent1"/>
                </a:innerShdw>
              </a:effectLst>
            </c:spPr>
            <c:extLst>
              <c:ext xmlns:c16="http://schemas.microsoft.com/office/drawing/2014/chart" uri="{C3380CC4-5D6E-409C-BE32-E72D297353CC}">
                <c16:uniqueId val="{0000000C-5756-4401-B34F-92C407188248}"/>
              </c:ext>
            </c:extLst>
          </c:dPt>
          <c:dPt>
            <c:idx val="1"/>
            <c:invertIfNegative val="0"/>
            <c:bubble3D val="0"/>
            <c:spPr>
              <a:solidFill>
                <a:srgbClr val="92D050"/>
              </a:solidFill>
              <a:ln>
                <a:noFill/>
              </a:ln>
              <a:effectLst>
                <a:innerShdw blurRad="114300">
                  <a:schemeClr val="accent1"/>
                </a:innerShdw>
              </a:effectLst>
            </c:spPr>
            <c:extLst>
              <c:ext xmlns:c16="http://schemas.microsoft.com/office/drawing/2014/chart" uri="{C3380CC4-5D6E-409C-BE32-E72D297353CC}">
                <c16:uniqueId val="{0000000D-5756-4401-B34F-92C407188248}"/>
              </c:ext>
            </c:extLst>
          </c:dPt>
          <c:dPt>
            <c:idx val="2"/>
            <c:invertIfNegative val="0"/>
            <c:bubble3D val="0"/>
            <c:spPr>
              <a:solidFill>
                <a:srgbClr val="FF0000"/>
              </a:solidFill>
              <a:ln>
                <a:solidFill>
                  <a:srgbClr val="FF0000"/>
                </a:solidFill>
              </a:ln>
              <a:effectLst>
                <a:innerShdw blurRad="114300">
                  <a:schemeClr val="accent1"/>
                </a:innerShdw>
              </a:effectLst>
            </c:spPr>
            <c:extLst>
              <c:ext xmlns:c16="http://schemas.microsoft.com/office/drawing/2014/chart" uri="{C3380CC4-5D6E-409C-BE32-E72D297353CC}">
                <c16:uniqueId val="{0000000E-5756-4401-B34F-92C407188248}"/>
              </c:ext>
            </c:extLst>
          </c:dPt>
          <c:dPt>
            <c:idx val="3"/>
            <c:invertIfNegative val="0"/>
            <c:bubble3D val="0"/>
            <c:spPr>
              <a:solidFill>
                <a:srgbClr val="FF9900"/>
              </a:solidFill>
              <a:ln>
                <a:noFill/>
              </a:ln>
              <a:effectLst>
                <a:innerShdw blurRad="114300">
                  <a:schemeClr val="accent1"/>
                </a:innerShdw>
              </a:effectLst>
            </c:spPr>
            <c:extLst>
              <c:ext xmlns:c16="http://schemas.microsoft.com/office/drawing/2014/chart" uri="{C3380CC4-5D6E-409C-BE32-E72D297353CC}">
                <c16:uniqueId val="{0000000F-5756-4401-B34F-92C407188248}"/>
              </c:ext>
            </c:extLst>
          </c:dPt>
          <c:dPt>
            <c:idx val="4"/>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13-A089-479B-A883-2E301BF92539}"/>
              </c:ext>
            </c:extLst>
          </c:dPt>
          <c:dPt>
            <c:idx val="5"/>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14-A089-479B-A883-2E301BF92539}"/>
              </c:ext>
            </c:extLst>
          </c:dPt>
          <c:dPt>
            <c:idx val="6"/>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15-A089-479B-A883-2E301BF92539}"/>
              </c:ext>
            </c:extLst>
          </c:dPt>
          <c:dPt>
            <c:idx val="7"/>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C-90A4-4C45-A26E-5AA2E43D63F2}"/>
              </c:ext>
            </c:extLst>
          </c:dPt>
          <c:dPt>
            <c:idx val="8"/>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D-90A4-4C45-A26E-5AA2E43D63F2}"/>
              </c:ext>
            </c:extLst>
          </c:dPt>
          <c:dPt>
            <c:idx val="9"/>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E-90A4-4C45-A26E-5AA2E43D63F2}"/>
              </c:ext>
            </c:extLst>
          </c:dPt>
          <c:dPt>
            <c:idx val="10"/>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6-FAE4-41FF-8657-DF804D281920}"/>
              </c:ext>
            </c:extLst>
          </c:dPt>
          <c:dPt>
            <c:idx val="11"/>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7-FAE4-41FF-8657-DF804D281920}"/>
              </c:ext>
            </c:extLst>
          </c:dPt>
          <c:dPt>
            <c:idx val="12"/>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8-FAE4-41FF-8657-DF804D281920}"/>
              </c:ext>
            </c:extLst>
          </c:dPt>
          <c:dPt>
            <c:idx val="13"/>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0-DF10-4AD2-929C-C3553C26877A}"/>
              </c:ext>
            </c:extLst>
          </c:dPt>
          <c:dPt>
            <c:idx val="14"/>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1-DF10-4AD2-929C-C3553C26877A}"/>
              </c:ext>
            </c:extLst>
          </c:dPt>
          <c:dPt>
            <c:idx val="15"/>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2-DF10-4AD2-929C-C3553C26877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Sheet1!$J$1:$J$14</c:f>
              <c:strCache>
                <c:ptCount val="14"/>
                <c:pt idx="0">
                  <c:v>1-3</c:v>
                </c:pt>
                <c:pt idx="1">
                  <c:v>4-8</c:v>
                </c:pt>
                <c:pt idx="2">
                  <c:v>9-13</c:v>
                </c:pt>
                <c:pt idx="3">
                  <c:v>14</c:v>
                </c:pt>
                <c:pt idx="4">
                  <c:v>15</c:v>
                </c:pt>
                <c:pt idx="5">
                  <c:v>Apr-24</c:v>
                </c:pt>
                <c:pt idx="6">
                  <c:v>May-24</c:v>
                </c:pt>
                <c:pt idx="7">
                  <c:v>Jun-24</c:v>
                </c:pt>
                <c:pt idx="8">
                  <c:v>Jul-24</c:v>
                </c:pt>
                <c:pt idx="9">
                  <c:v>Aug-24</c:v>
                </c:pt>
                <c:pt idx="10">
                  <c:v>Sep-24</c:v>
                </c:pt>
                <c:pt idx="11">
                  <c:v>Oct-24</c:v>
                </c:pt>
                <c:pt idx="12">
                  <c:v>Nov-24</c:v>
                </c:pt>
                <c:pt idx="13">
                  <c:v>Dec-24</c:v>
                </c:pt>
              </c:strCache>
            </c:strRef>
          </c:cat>
          <c:val>
            <c:numRef>
              <c:f>Sheet1!$K$1:$K$14</c:f>
              <c:numCache>
                <c:formatCode>General</c:formatCode>
                <c:ptCount val="14"/>
                <c:pt idx="0">
                  <c:v>4</c:v>
                </c:pt>
                <c:pt idx="1">
                  <c:v>15</c:v>
                </c:pt>
                <c:pt idx="2">
                  <c:v>8</c:v>
                </c:pt>
                <c:pt idx="3">
                  <c:v>8</c:v>
                </c:pt>
                <c:pt idx="4">
                  <c:v>9</c:v>
                </c:pt>
                <c:pt idx="5">
                  <c:v>11</c:v>
                </c:pt>
                <c:pt idx="6">
                  <c:v>15</c:v>
                </c:pt>
                <c:pt idx="7">
                  <c:v>10</c:v>
                </c:pt>
                <c:pt idx="8">
                  <c:v>10</c:v>
                </c:pt>
                <c:pt idx="9">
                  <c:v>3</c:v>
                </c:pt>
                <c:pt idx="10">
                  <c:v>10</c:v>
                </c:pt>
                <c:pt idx="11">
                  <c:v>15</c:v>
                </c:pt>
                <c:pt idx="12">
                  <c:v>7</c:v>
                </c:pt>
                <c:pt idx="13">
                  <c:v>5</c:v>
                </c:pt>
              </c:numCache>
            </c:numRef>
          </c:val>
          <c:extLst>
            <c:ext xmlns:c16="http://schemas.microsoft.com/office/drawing/2014/chart" uri="{C3380CC4-5D6E-409C-BE32-E72D297353CC}">
              <c16:uniqueId val="{00000000-A8AC-4ADE-A74C-74858D556AC6}"/>
            </c:ext>
          </c:extLst>
        </c:ser>
        <c:dLbls>
          <c:dLblPos val="outEnd"/>
          <c:showLegendKey val="0"/>
          <c:showVal val="1"/>
          <c:showCatName val="0"/>
          <c:showSerName val="0"/>
          <c:showPercent val="0"/>
          <c:showBubbleSize val="0"/>
        </c:dLbls>
        <c:gapWidth val="164"/>
        <c:overlap val="-22"/>
        <c:axId val="459072472"/>
        <c:axId val="459075752"/>
      </c:barChart>
      <c:catAx>
        <c:axId val="459072472"/>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r>
                  <a:rPr lang="en-US" dirty="0" smtClean="0"/>
                  <a:t>Waiver</a:t>
                </a:r>
                <a:r>
                  <a:rPr lang="en-US" baseline="0" dirty="0" smtClean="0"/>
                  <a:t> Year</a:t>
                </a:r>
                <a:endParaRPr lang="en-US" dirty="0"/>
              </a:p>
            </c:rich>
          </c:tx>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9075752"/>
        <c:crosses val="autoZero"/>
        <c:auto val="1"/>
        <c:lblAlgn val="ctr"/>
        <c:lblOffset val="100"/>
        <c:noMultiLvlLbl val="0"/>
      </c:catAx>
      <c:valAx>
        <c:axId val="45907575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90724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40" tIns="45720" rIns="91440" bIns="45720" rtlCol="0" anchor="b"/>
          <a:lstStyle>
            <a:lvl1pPr algn="r">
              <a:defRPr sz="1200"/>
            </a:lvl1pPr>
          </a:lstStyle>
          <a:p>
            <a:fld id="{D2F1ADF7-0E37-40D0-961A-E4060B9FCB7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6BE1245-823B-40D7-9909-5CFEBCDEE0BF}" type="datetimeFigureOut">
              <a:rPr lang="en-US" smtClean="0"/>
              <a:pPr/>
              <a:t>1/28/2025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67744F-5D70-4937-A547-19B633522A2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F85A3C5A-98EB-4635-941D-9452A06AE6C2}" type="datetimeFigureOut">
              <a:rPr lang="en-US" smtClean="0"/>
              <a:pPr/>
              <a:t>1/28/2025</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B261F408-9BCA-4CF6-BAD2-6E4499E4A88B}"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5A3C5A-98EB-4635-941D-9452A06AE6C2}" type="datetimeFigureOut">
              <a:rPr lang="en-US" smtClean="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61F408-9BCA-4CF6-BAD2-6E4499E4A88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5A3C5A-98EB-4635-941D-9452A06AE6C2}" type="datetimeFigureOut">
              <a:rPr lang="en-US" smtClean="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61F408-9BCA-4CF6-BAD2-6E4499E4A88B}"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85A3C5A-98EB-4635-941D-9452A06AE6C2}" type="datetimeFigureOut">
              <a:rPr lang="en-US" smtClean="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61F408-9BCA-4CF6-BAD2-6E4499E4A88B}"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F85A3C5A-98EB-4635-941D-9452A06AE6C2}" type="datetimeFigureOut">
              <a:rPr lang="en-US" smtClean="0"/>
              <a:pPr/>
              <a:t>1/28/2025</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B261F408-9BCA-4CF6-BAD2-6E4499E4A88B}"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85A3C5A-98EB-4635-941D-9452A06AE6C2}" type="datetimeFigureOut">
              <a:rPr lang="en-US" smtClean="0"/>
              <a:pPr/>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61F408-9BCA-4CF6-BAD2-6E4499E4A88B}"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85A3C5A-98EB-4635-941D-9452A06AE6C2}" type="datetimeFigureOut">
              <a:rPr lang="en-US" smtClean="0"/>
              <a:pPr/>
              <a:t>1/28/2025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61F408-9BCA-4CF6-BAD2-6E4499E4A88B}"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5A3C5A-98EB-4635-941D-9452A06AE6C2}" type="datetimeFigureOut">
              <a:rPr lang="en-US" smtClean="0"/>
              <a:pPr/>
              <a:t>1/28/2025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61F408-9BCA-4CF6-BAD2-6E4499E4A88B}"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A3C5A-98EB-4635-941D-9452A06AE6C2}" type="datetimeFigureOut">
              <a:rPr lang="en-US" smtClean="0"/>
              <a:pPr/>
              <a:t>1/28/2025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61F408-9BCA-4CF6-BAD2-6E4499E4A88B}"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5A3C5A-98EB-4635-941D-9452A06AE6C2}" type="datetimeFigureOut">
              <a:rPr lang="en-US" smtClean="0"/>
              <a:pPr/>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61F408-9BCA-4CF6-BAD2-6E4499E4A88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5A3C5A-98EB-4635-941D-9452A06AE6C2}" type="datetimeFigureOut">
              <a:rPr lang="en-US" smtClean="0"/>
              <a:pPr/>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61F408-9BCA-4CF6-BAD2-6E4499E4A88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85A3C5A-98EB-4635-941D-9452A06AE6C2}" type="datetimeFigureOut">
              <a:rPr lang="en-US" smtClean="0"/>
              <a:pPr/>
              <a:t>1/28/2025</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261F408-9BCA-4CF6-BAD2-6E4499E4A88B}"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mailto:Katie.daly@ct.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jdemars@abhct.com" TargetMode="External"/><Relationship Id="rId2" Type="http://schemas.openxmlformats.org/officeDocument/2006/relationships/hyperlink" Target="mailto:aluongo@abhct.com" TargetMode="External"/><Relationship Id="rId1" Type="http://schemas.openxmlformats.org/officeDocument/2006/relationships/slideLayout" Target="../slideLayouts/slideLayout2.xml"/><Relationship Id="rId6" Type="http://schemas.openxmlformats.org/officeDocument/2006/relationships/hyperlink" Target="mailto:lbiggs@abhct.com" TargetMode="External"/><Relationship Id="rId5" Type="http://schemas.openxmlformats.org/officeDocument/2006/relationships/hyperlink" Target="mailto:eleblanc@abhct.com" TargetMode="External"/><Relationship Id="rId4" Type="http://schemas.openxmlformats.org/officeDocument/2006/relationships/hyperlink" Target="mailto:tboisseau@abht.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smtClean="0"/>
              <a:t>Mental Health Waiver</a:t>
            </a:r>
            <a:r>
              <a:rPr lang="en-US" dirty="0" smtClean="0"/>
              <a:t/>
            </a:r>
            <a:br>
              <a:rPr lang="en-US" dirty="0" smtClean="0"/>
            </a:br>
            <a:r>
              <a:rPr lang="en-US" dirty="0" smtClean="0"/>
              <a:t>Provider Meeting</a:t>
            </a:r>
            <a:endParaRPr lang="en-US" dirty="0"/>
          </a:p>
        </p:txBody>
      </p:sp>
      <p:sp>
        <p:nvSpPr>
          <p:cNvPr id="3" name="Subtitle 2"/>
          <p:cNvSpPr>
            <a:spLocks noGrp="1"/>
          </p:cNvSpPr>
          <p:nvPr>
            <p:ph type="subTitle" idx="1"/>
          </p:nvPr>
        </p:nvSpPr>
        <p:spPr/>
        <p:txBody>
          <a:bodyPr/>
          <a:lstStyle/>
          <a:p>
            <a:r>
              <a:rPr lang="en-US" dirty="0" smtClean="0"/>
              <a:t>January 28, 2025</a:t>
            </a:r>
            <a:endParaRPr lang="en-US" dirty="0"/>
          </a:p>
        </p:txBody>
      </p:sp>
      <p:pic>
        <p:nvPicPr>
          <p:cNvPr id="4" name="Picture 3" descr="Ciao bambini: Winter words Winter verbs Winter questions Didattica per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424678"/>
            <a:ext cx="3505200" cy="290486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of Recovery Plan</a:t>
            </a:r>
            <a:endParaRPr lang="en-US" dirty="0"/>
          </a:p>
        </p:txBody>
      </p:sp>
      <p:sp>
        <p:nvSpPr>
          <p:cNvPr id="3" name="Content Placeholder 2"/>
          <p:cNvSpPr>
            <a:spLocks noGrp="1"/>
          </p:cNvSpPr>
          <p:nvPr>
            <p:ph sz="quarter" idx="1"/>
          </p:nvPr>
        </p:nvSpPr>
        <p:spPr/>
        <p:txBody>
          <a:bodyPr/>
          <a:lstStyle/>
          <a:p>
            <a:r>
              <a:rPr lang="en-US" dirty="0" smtClean="0"/>
              <a:t>CSP and RA staff should be planning their time with clients around what is contained in the Recovery plan.</a:t>
            </a:r>
          </a:p>
          <a:p>
            <a:r>
              <a:rPr lang="en-US" dirty="0" smtClean="0"/>
              <a:t>Please make sure staff are reviewing the plan so they are aware of how they should be spending their time.  </a:t>
            </a:r>
          </a:p>
          <a:p>
            <a:r>
              <a:rPr lang="en-US" dirty="0" smtClean="0"/>
              <a:t>No CSP or RA should be stating that they have no idea what is on their client’s plan.</a:t>
            </a:r>
          </a:p>
          <a:p>
            <a:r>
              <a:rPr lang="en-US" dirty="0" smtClean="0"/>
              <a:t>Tasks and notes need to reflect what is on the client’s plan.</a:t>
            </a:r>
            <a:endParaRPr lang="en-US" dirty="0"/>
          </a:p>
        </p:txBody>
      </p:sp>
    </p:spTree>
    <p:extLst>
      <p:ext uri="{BB962C8B-B14F-4D97-AF65-F5344CB8AC3E}">
        <p14:creationId xmlns:p14="http://schemas.microsoft.com/office/powerpoint/2010/main" val="313127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Peer Support updates regarding credentialing</a:t>
            </a:r>
            <a:endParaRPr lang="en-US" dirty="0"/>
          </a:p>
        </p:txBody>
      </p:sp>
      <p:sp>
        <p:nvSpPr>
          <p:cNvPr id="3" name="Content Placeholder 2"/>
          <p:cNvSpPr>
            <a:spLocks noGrp="1"/>
          </p:cNvSpPr>
          <p:nvPr>
            <p:ph sz="quarter" idx="1"/>
          </p:nvPr>
        </p:nvSpPr>
        <p:spPr/>
        <p:txBody>
          <a:bodyPr/>
          <a:lstStyle/>
          <a:p>
            <a:r>
              <a:rPr lang="en-US" dirty="0" smtClean="0"/>
              <a:t>DMHAS is updating the requirements for Peer Support Services and staff will be certified through the Connecticut Certification Board (CCB)</a:t>
            </a:r>
          </a:p>
          <a:p>
            <a:r>
              <a:rPr lang="en-US" dirty="0" smtClean="0"/>
              <a:t>New PS certifications will only be provided to individuals with lived experience</a:t>
            </a:r>
          </a:p>
          <a:p>
            <a:r>
              <a:rPr lang="en-US" dirty="0" smtClean="0"/>
              <a:t>Current Peer Support staff will have an opportunity to be grandfathered in beginning in May 2025</a:t>
            </a:r>
          </a:p>
          <a:p>
            <a:pPr lvl="1"/>
            <a:r>
              <a:rPr lang="en-US" dirty="0" smtClean="0"/>
              <a:t>Application and exam will be available through CCB</a:t>
            </a:r>
          </a:p>
          <a:p>
            <a:pPr lvl="1"/>
            <a:r>
              <a:rPr lang="en-US" dirty="0" smtClean="0"/>
              <a:t>Staff must have 10 hours of CEUs documented to qualify</a:t>
            </a:r>
          </a:p>
          <a:p>
            <a:pPr lvl="1"/>
            <a:r>
              <a:rPr lang="en-US" dirty="0" smtClean="0"/>
              <a:t>There will be no cost for grandfathering</a:t>
            </a:r>
          </a:p>
          <a:p>
            <a:pPr marL="274320" lvl="1" indent="0">
              <a:buNone/>
            </a:pPr>
            <a:endParaRPr lang="en-US" dirty="0"/>
          </a:p>
        </p:txBody>
      </p:sp>
    </p:spTree>
    <p:extLst>
      <p:ext uri="{BB962C8B-B14F-4D97-AF65-F5344CB8AC3E}">
        <p14:creationId xmlns:p14="http://schemas.microsoft.com/office/powerpoint/2010/main" val="3085867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UCONN Survey</a:t>
            </a:r>
            <a:endParaRPr lang="en-US" dirty="0"/>
          </a:p>
        </p:txBody>
      </p:sp>
      <p:sp>
        <p:nvSpPr>
          <p:cNvPr id="3" name="Content Placeholder 2"/>
          <p:cNvSpPr>
            <a:spLocks noGrp="1"/>
          </p:cNvSpPr>
          <p:nvPr>
            <p:ph sz="quarter" idx="1"/>
          </p:nvPr>
        </p:nvSpPr>
        <p:spPr/>
        <p:txBody>
          <a:bodyPr/>
          <a:lstStyle/>
          <a:p>
            <a:r>
              <a:rPr lang="en-US" dirty="0" smtClean="0"/>
              <a:t>UCONN will be conducting a survey to look at gaps that were found in some of our client outcomes by gender, race and ethnicity.</a:t>
            </a:r>
          </a:p>
          <a:p>
            <a:endParaRPr lang="en-US" dirty="0"/>
          </a:p>
          <a:p>
            <a:r>
              <a:rPr lang="en-US" dirty="0" smtClean="0"/>
              <a:t>Provider agencies will be receiving a Survey Monkey link.  Please take a few moments to provide your feedback and assist in </a:t>
            </a:r>
            <a:r>
              <a:rPr lang="en-US" smtClean="0"/>
              <a:t>this research.</a:t>
            </a:r>
            <a:endParaRPr lang="en-US"/>
          </a:p>
        </p:txBody>
      </p:sp>
    </p:spTree>
    <p:extLst>
      <p:ext uri="{BB962C8B-B14F-4D97-AF65-F5344CB8AC3E}">
        <p14:creationId xmlns:p14="http://schemas.microsoft.com/office/powerpoint/2010/main" val="23557040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Progress Notes</a:t>
            </a:r>
            <a:endParaRPr lang="en-US" dirty="0"/>
          </a:p>
        </p:txBody>
      </p:sp>
      <p:sp>
        <p:nvSpPr>
          <p:cNvPr id="3" name="Content Placeholder 2"/>
          <p:cNvSpPr>
            <a:spLocks noGrp="1"/>
          </p:cNvSpPr>
          <p:nvPr>
            <p:ph sz="quarter" idx="1"/>
          </p:nvPr>
        </p:nvSpPr>
        <p:spPr/>
        <p:txBody>
          <a:bodyPr/>
          <a:lstStyle/>
          <a:p>
            <a:r>
              <a:rPr lang="en-US" dirty="0" smtClean="0"/>
              <a:t>Please remember that your agency will be required to submit a note for any authorization that is active for at least one day during the month.  Please check to make sure that clinicians close out interventions when you stop providing service.  If you are not getting a timely response, please reach out to Ann Marie Luongo or Jenny DeMars at ABH.  </a:t>
            </a:r>
          </a:p>
          <a:p>
            <a:r>
              <a:rPr lang="en-US" dirty="0" smtClean="0"/>
              <a:t>Reminder the only note now due for CSP is the Monthly Summary.  </a:t>
            </a:r>
          </a:p>
          <a:p>
            <a:r>
              <a:rPr lang="en-US" dirty="0" smtClean="0"/>
              <a:t>Failure to complete timely notes may lead to agency being placed on hold for new referrals. </a:t>
            </a:r>
            <a:endParaRPr lang="en-US" dirty="0"/>
          </a:p>
        </p:txBody>
      </p:sp>
    </p:spTree>
    <p:extLst>
      <p:ext uri="{BB962C8B-B14F-4D97-AF65-F5344CB8AC3E}">
        <p14:creationId xmlns:p14="http://schemas.microsoft.com/office/powerpoint/2010/main" val="1492072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RA note quality</a:t>
            </a:r>
            <a:endParaRPr lang="en-US" dirty="0"/>
          </a:p>
        </p:txBody>
      </p:sp>
      <p:sp>
        <p:nvSpPr>
          <p:cNvPr id="3" name="Content Placeholder 2"/>
          <p:cNvSpPr>
            <a:spLocks noGrp="1"/>
          </p:cNvSpPr>
          <p:nvPr>
            <p:ph sz="quarter" idx="1"/>
          </p:nvPr>
        </p:nvSpPr>
        <p:spPr/>
        <p:txBody>
          <a:bodyPr/>
          <a:lstStyle/>
          <a:p>
            <a:r>
              <a:rPr lang="en-US" sz="2400" dirty="0" smtClean="0"/>
              <a:t>Please remember to provide as much information as possible to the RA monthly note.  Paper RA encounter notes were discontinued with the understanding that monthly notes would sufficiently replace them.  </a:t>
            </a:r>
          </a:p>
          <a:p>
            <a:endParaRPr lang="en-US" dirty="0"/>
          </a:p>
        </p:txBody>
      </p:sp>
      <p:pic>
        <p:nvPicPr>
          <p:cNvPr id="6" name="Picture 5"/>
          <p:cNvPicPr>
            <a:picLocks noChangeAspect="1"/>
          </p:cNvPicPr>
          <p:nvPr/>
        </p:nvPicPr>
        <p:blipFill>
          <a:blip r:embed="rId2"/>
          <a:stretch>
            <a:fillRect/>
          </a:stretch>
        </p:blipFill>
        <p:spPr>
          <a:xfrm>
            <a:off x="1752600" y="2802716"/>
            <a:ext cx="5814650" cy="3521883"/>
          </a:xfrm>
          <a:prstGeom prst="rect">
            <a:avLst/>
          </a:prstGeom>
        </p:spPr>
      </p:pic>
    </p:spTree>
    <p:extLst>
      <p:ext uri="{BB962C8B-B14F-4D97-AF65-F5344CB8AC3E}">
        <p14:creationId xmlns:p14="http://schemas.microsoft.com/office/powerpoint/2010/main" val="21349272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MHW Advisory Council</a:t>
            </a:r>
          </a:p>
        </p:txBody>
      </p:sp>
      <p:sp>
        <p:nvSpPr>
          <p:cNvPr id="3" name="Content Placeholder 2"/>
          <p:cNvSpPr>
            <a:spLocks noGrp="1"/>
          </p:cNvSpPr>
          <p:nvPr>
            <p:ph sz="quarter" idx="1"/>
          </p:nvPr>
        </p:nvSpPr>
        <p:spPr/>
        <p:txBody>
          <a:bodyPr/>
          <a:lstStyle/>
          <a:p>
            <a:r>
              <a:rPr lang="en-US" dirty="0" smtClean="0"/>
              <a:t>Meets twice a year in April and October</a:t>
            </a:r>
          </a:p>
          <a:p>
            <a:r>
              <a:rPr lang="en-US" dirty="0" smtClean="0"/>
              <a:t>Open to any MHW provider to send a representative</a:t>
            </a:r>
          </a:p>
          <a:p>
            <a:r>
              <a:rPr lang="en-US" dirty="0" smtClean="0"/>
              <a:t>Meetings will now be held both in person and virtual.  If you are interested in attending virtually, please contact Katie Daly for the link. (</a:t>
            </a:r>
            <a:r>
              <a:rPr lang="en-US" dirty="0" smtClean="0">
                <a:hlinkClick r:id="rId2"/>
              </a:rPr>
              <a:t>Katie.daly@ct.gov</a:t>
            </a:r>
            <a:r>
              <a:rPr lang="en-US" dirty="0" smtClean="0"/>
              <a:t>)</a:t>
            </a:r>
          </a:p>
          <a:p>
            <a:r>
              <a:rPr lang="en-US" dirty="0" smtClean="0"/>
              <a:t>We encourage staff to identify MHW participants who might be interested in participating. Staff can bill for time spent with participant at meeting.</a:t>
            </a:r>
          </a:p>
          <a:p>
            <a:pPr>
              <a:buNone/>
            </a:pPr>
            <a:endParaRPr lang="en-US" dirty="0" smtClean="0"/>
          </a:p>
          <a:p>
            <a:pPr>
              <a:buNone/>
            </a:pPr>
            <a:endParaRPr lang="en-US" dirty="0"/>
          </a:p>
        </p:txBody>
      </p:sp>
      <p:pic>
        <p:nvPicPr>
          <p:cNvPr id="4098" name="Picture 2" descr="C:\Users\aluongo.ABH\AppData\Local\Microsoft\Windows\Temporary Internet Files\Content.IE5\S3V1D5ZQ\meeting[1].jpg"/>
          <p:cNvPicPr>
            <a:picLocks noChangeAspect="1" noChangeArrowheads="1"/>
          </p:cNvPicPr>
          <p:nvPr/>
        </p:nvPicPr>
        <p:blipFill>
          <a:blip r:embed="rId3" cstate="print"/>
          <a:srcRect/>
          <a:stretch>
            <a:fillRect/>
          </a:stretch>
        </p:blipFill>
        <p:spPr bwMode="auto">
          <a:xfrm>
            <a:off x="5715000" y="4351036"/>
            <a:ext cx="2362200" cy="1829873"/>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ABH Contact Information</a:t>
            </a:r>
            <a:endParaRPr lang="en-US" dirty="0"/>
          </a:p>
        </p:txBody>
      </p:sp>
      <p:sp>
        <p:nvSpPr>
          <p:cNvPr id="4" name="Content Placeholder 2"/>
          <p:cNvSpPr>
            <a:spLocks noGrp="1"/>
          </p:cNvSpPr>
          <p:nvPr>
            <p:ph sz="quarter" idx="1"/>
          </p:nvPr>
        </p:nvSpPr>
        <p:spPr/>
        <p:txBody>
          <a:bodyPr>
            <a:normAutofit fontScale="77500" lnSpcReduction="20000"/>
          </a:bodyPr>
          <a:lstStyle/>
          <a:p>
            <a:r>
              <a:rPr lang="en-US" dirty="0" smtClean="0"/>
              <a:t>Ann Marie Luongo, Program Manager (general waiver info, clinician info/issues</a:t>
            </a:r>
            <a:r>
              <a:rPr lang="en-US" dirty="0"/>
              <a:t>, </a:t>
            </a:r>
            <a:r>
              <a:rPr lang="en-US" dirty="0" smtClean="0"/>
              <a:t>adding staff to ABH portal)</a:t>
            </a:r>
          </a:p>
          <a:p>
            <a:pPr lvl="1"/>
            <a:r>
              <a:rPr lang="en-US" dirty="0" smtClean="0"/>
              <a:t>(860) 704-6211  </a:t>
            </a:r>
            <a:r>
              <a:rPr lang="en-US" dirty="0" smtClean="0">
                <a:hlinkClick r:id="rId2"/>
              </a:rPr>
              <a:t>aluongo@abhct.com</a:t>
            </a:r>
            <a:endParaRPr lang="en-US" dirty="0" smtClean="0"/>
          </a:p>
          <a:p>
            <a:r>
              <a:rPr lang="en-US" dirty="0" smtClean="0"/>
              <a:t>Jenny DeMars, Quality Assurance Supervisor (client eligibility, report cards, audits, notes)</a:t>
            </a:r>
          </a:p>
          <a:p>
            <a:pPr lvl="1"/>
            <a:r>
              <a:rPr lang="en-US" dirty="0" smtClean="0"/>
              <a:t>(860) 704-6254  </a:t>
            </a:r>
            <a:r>
              <a:rPr lang="en-US" dirty="0" smtClean="0">
                <a:hlinkClick r:id="rId3"/>
              </a:rPr>
              <a:t>jdemars@abhct.com</a:t>
            </a:r>
            <a:endParaRPr lang="en-US" dirty="0" smtClean="0"/>
          </a:p>
          <a:p>
            <a:r>
              <a:rPr lang="en-US" dirty="0" smtClean="0"/>
              <a:t>Thelma </a:t>
            </a:r>
            <a:r>
              <a:rPr lang="en-US" dirty="0" err="1" smtClean="0"/>
              <a:t>Boisseau</a:t>
            </a:r>
            <a:r>
              <a:rPr lang="en-US" dirty="0" smtClean="0"/>
              <a:t>, Program Specialist (credentialing questions, RA trainings)</a:t>
            </a:r>
            <a:endParaRPr lang="en-US" dirty="0" smtClean="0">
              <a:solidFill>
                <a:srgbClr val="FF0000"/>
              </a:solidFill>
            </a:endParaRPr>
          </a:p>
          <a:p>
            <a:pPr lvl="1"/>
            <a:r>
              <a:rPr lang="en-US" dirty="0" smtClean="0"/>
              <a:t>(860) 638-5341  </a:t>
            </a:r>
            <a:r>
              <a:rPr lang="en-US" dirty="0" smtClean="0">
                <a:hlinkClick r:id="rId4"/>
              </a:rPr>
              <a:t>tboisseau@abht.com</a:t>
            </a:r>
            <a:r>
              <a:rPr lang="en-US" dirty="0" smtClean="0"/>
              <a:t> </a:t>
            </a:r>
          </a:p>
          <a:p>
            <a:r>
              <a:rPr lang="en-US" dirty="0" smtClean="0"/>
              <a:t> Emilie LeBlanc, Claims Coordinator (authorization and claims issues, report cards, client eligibility) </a:t>
            </a:r>
          </a:p>
          <a:p>
            <a:pPr lvl="1"/>
            <a:r>
              <a:rPr lang="en-US" dirty="0" smtClean="0"/>
              <a:t>860-704-6123   </a:t>
            </a:r>
            <a:r>
              <a:rPr lang="en-US" dirty="0" smtClean="0">
                <a:hlinkClick r:id="rId5"/>
              </a:rPr>
              <a:t>eleblanc@abhct.com</a:t>
            </a:r>
            <a:r>
              <a:rPr lang="en-US" dirty="0" smtClean="0"/>
              <a:t>  </a:t>
            </a:r>
          </a:p>
          <a:p>
            <a:r>
              <a:rPr lang="en-US" dirty="0" smtClean="0"/>
              <a:t>Laura Biggs, Utilization Review Support (critical incident reports, client surveys, provider surveys, report cards)</a:t>
            </a:r>
          </a:p>
          <a:p>
            <a:pPr lvl="1"/>
            <a:r>
              <a:rPr lang="en-US" dirty="0" smtClean="0"/>
              <a:t>(860) 704-6182  </a:t>
            </a:r>
            <a:r>
              <a:rPr lang="en-US" dirty="0" smtClean="0">
                <a:hlinkClick r:id="rId6"/>
              </a:rPr>
              <a:t>lbiggs@abhct.com</a:t>
            </a:r>
            <a:endParaRPr lang="en-US" dirty="0" smtClean="0"/>
          </a:p>
          <a:p>
            <a:pPr lvl="1"/>
            <a:endParaRPr lang="en-US" dirty="0" smtClean="0"/>
          </a:p>
          <a:p>
            <a:pPr lvl="2"/>
            <a:r>
              <a:rPr lang="en-US" i="1" dirty="0" smtClean="0"/>
              <a:t> FAX NUMBER </a:t>
            </a:r>
            <a:r>
              <a:rPr lang="en-US" i="1" dirty="0" smtClean="0">
                <a:solidFill>
                  <a:srgbClr val="FF0000"/>
                </a:solidFill>
              </a:rPr>
              <a:t>860-920-4456</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
                                            <p:txEl>
                                              <p:pRg st="11" end="11"/>
                                            </p:txEl>
                                          </p:spTgt>
                                        </p:tgtEl>
                                        <p:attrNameLst>
                                          <p:attrName>ppt_x</p:attrName>
                                          <p:attrName>ppt_y</p:attrName>
                                        </p:attrNameLst>
                                      </p:cBhvr>
                                    </p:animMotion>
                                    <p:animRot by="1500000">
                                      <p:cBhvr>
                                        <p:cTn id="7" dur="125" fill="hold">
                                          <p:stCondLst>
                                            <p:cond delay="0"/>
                                          </p:stCondLst>
                                        </p:cTn>
                                        <p:tgtEl>
                                          <p:spTgt spid="4">
                                            <p:txEl>
                                              <p:pRg st="11" end="11"/>
                                            </p:txEl>
                                          </p:spTgt>
                                        </p:tgtEl>
                                        <p:attrNameLst>
                                          <p:attrName>r</p:attrName>
                                        </p:attrNameLst>
                                      </p:cBhvr>
                                    </p:animRot>
                                    <p:animRot by="-1500000">
                                      <p:cBhvr>
                                        <p:cTn id="8" dur="125" fill="hold">
                                          <p:stCondLst>
                                            <p:cond delay="125"/>
                                          </p:stCondLst>
                                        </p:cTn>
                                        <p:tgtEl>
                                          <p:spTgt spid="4">
                                            <p:txEl>
                                              <p:pRg st="11" end="11"/>
                                            </p:txEl>
                                          </p:spTgt>
                                        </p:tgtEl>
                                        <p:attrNameLst>
                                          <p:attrName>r</p:attrName>
                                        </p:attrNameLst>
                                      </p:cBhvr>
                                    </p:animRot>
                                    <p:animRot by="-1500000">
                                      <p:cBhvr>
                                        <p:cTn id="9" dur="125" fill="hold">
                                          <p:stCondLst>
                                            <p:cond delay="250"/>
                                          </p:stCondLst>
                                        </p:cTn>
                                        <p:tgtEl>
                                          <p:spTgt spid="4">
                                            <p:txEl>
                                              <p:pRg st="11" end="11"/>
                                            </p:txEl>
                                          </p:spTgt>
                                        </p:tgtEl>
                                        <p:attrNameLst>
                                          <p:attrName>r</p:attrName>
                                        </p:attrNameLst>
                                      </p:cBhvr>
                                    </p:animRot>
                                    <p:animRot by="1500000">
                                      <p:cBhvr>
                                        <p:cTn id="10" dur="125" fill="hold">
                                          <p:stCondLst>
                                            <p:cond delay="375"/>
                                          </p:stCondLst>
                                        </p:cTn>
                                        <p:tgtEl>
                                          <p:spTgt spid="4">
                                            <p:txEl>
                                              <p:pRg st="11" end="1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sz="quarter" idx="1"/>
          </p:nvPr>
        </p:nvSpPr>
        <p:spPr/>
        <p:txBody>
          <a:bodyPr>
            <a:normAutofit fontScale="77500" lnSpcReduction="20000"/>
          </a:bodyPr>
          <a:lstStyle/>
          <a:p>
            <a:pPr marL="0" indent="0">
              <a:buNone/>
            </a:pPr>
            <a:endParaRPr lang="en-US" dirty="0"/>
          </a:p>
          <a:p>
            <a:pPr marL="0" indent="0">
              <a:buNone/>
            </a:pPr>
            <a:endParaRPr lang="en-US" dirty="0" smtClean="0"/>
          </a:p>
          <a:p>
            <a:r>
              <a:rPr lang="en-US" dirty="0" smtClean="0"/>
              <a:t>Waiver Update</a:t>
            </a:r>
          </a:p>
          <a:p>
            <a:r>
              <a:rPr lang="en-US" dirty="0" smtClean="0"/>
              <a:t>Average Enrolled by Month</a:t>
            </a:r>
          </a:p>
          <a:p>
            <a:r>
              <a:rPr lang="en-US" dirty="0" smtClean="0"/>
              <a:t>Staffing Updates</a:t>
            </a:r>
          </a:p>
          <a:p>
            <a:r>
              <a:rPr lang="en-US" dirty="0" smtClean="0"/>
              <a:t>RA Training Process</a:t>
            </a:r>
          </a:p>
          <a:p>
            <a:r>
              <a:rPr lang="en-US" dirty="0" smtClean="0"/>
              <a:t>Use of secure email/new ABH secure email</a:t>
            </a:r>
          </a:p>
          <a:p>
            <a:r>
              <a:rPr lang="en-US" dirty="0" smtClean="0"/>
              <a:t>Transportation</a:t>
            </a:r>
          </a:p>
          <a:p>
            <a:r>
              <a:rPr lang="en-US" dirty="0" smtClean="0"/>
              <a:t>Communication between CSP &amp; RA</a:t>
            </a:r>
          </a:p>
          <a:p>
            <a:r>
              <a:rPr lang="en-US" dirty="0" smtClean="0"/>
              <a:t>Knowledge of Recovery Plan</a:t>
            </a:r>
          </a:p>
          <a:p>
            <a:r>
              <a:rPr lang="en-US" dirty="0" smtClean="0"/>
              <a:t>Updated Peer Support credentialing requirements</a:t>
            </a:r>
          </a:p>
          <a:p>
            <a:r>
              <a:rPr lang="en-US" dirty="0" smtClean="0"/>
              <a:t>UCONN survey</a:t>
            </a:r>
          </a:p>
          <a:p>
            <a:r>
              <a:rPr lang="en-US" dirty="0" smtClean="0"/>
              <a:t>Monthly notes: focus on objectives</a:t>
            </a:r>
          </a:p>
          <a:p>
            <a:r>
              <a:rPr lang="en-US" dirty="0" smtClean="0"/>
              <a:t>Monthly RA note quality</a:t>
            </a:r>
          </a:p>
          <a:p>
            <a:r>
              <a:rPr lang="en-US" dirty="0" smtClean="0"/>
              <a:t>MHW Advisory Council</a:t>
            </a:r>
          </a:p>
          <a:p>
            <a:pPr marL="0" indent="0">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Waiver Update  (as of 1/27/2025)</a:t>
            </a:r>
            <a:endParaRPr lang="en-US" dirty="0"/>
          </a:p>
        </p:txBody>
      </p:sp>
      <p:sp>
        <p:nvSpPr>
          <p:cNvPr id="3" name="Content Placeholder 2"/>
          <p:cNvSpPr>
            <a:spLocks noGrp="1"/>
          </p:cNvSpPr>
          <p:nvPr>
            <p:ph sz="quarter" idx="1"/>
          </p:nvPr>
        </p:nvSpPr>
        <p:spPr>
          <a:xfrm>
            <a:off x="457200" y="1371600"/>
            <a:ext cx="8229600" cy="4785360"/>
          </a:xfrm>
        </p:spPr>
        <p:txBody>
          <a:bodyPr>
            <a:normAutofit fontScale="85000" lnSpcReduction="20000"/>
          </a:bodyPr>
          <a:lstStyle/>
          <a:p>
            <a:r>
              <a:rPr lang="en-US" dirty="0" smtClean="0"/>
              <a:t> Active participants on the waiver: 579</a:t>
            </a:r>
          </a:p>
          <a:p>
            <a:pPr marL="0" indent="0">
              <a:buNone/>
            </a:pPr>
            <a:endParaRPr lang="en-US" dirty="0"/>
          </a:p>
          <a:p>
            <a:r>
              <a:rPr lang="en-US" dirty="0" smtClean="0"/>
              <a:t>Actively planning for admission to waiver (MHW &amp; MFP): 36</a:t>
            </a:r>
            <a:endParaRPr lang="en-US" b="1" dirty="0" smtClean="0"/>
          </a:p>
          <a:p>
            <a:pPr>
              <a:buNone/>
            </a:pPr>
            <a:endParaRPr lang="en-US" dirty="0" smtClean="0"/>
          </a:p>
          <a:p>
            <a:r>
              <a:rPr lang="en-US" dirty="0" smtClean="0"/>
              <a:t>   Referrals pending disposition (MHW &amp; MFP): </a:t>
            </a:r>
            <a:r>
              <a:rPr lang="en-US" dirty="0"/>
              <a:t>7</a:t>
            </a:r>
            <a:r>
              <a:rPr lang="en-US" dirty="0" smtClean="0"/>
              <a:t>1</a:t>
            </a:r>
            <a:endParaRPr lang="en-US" b="1" dirty="0" smtClean="0"/>
          </a:p>
          <a:p>
            <a:endParaRPr lang="en-US" dirty="0" smtClean="0"/>
          </a:p>
          <a:p>
            <a:r>
              <a:rPr lang="en-US" dirty="0" smtClean="0"/>
              <a:t>   Waitlisted referrals for MHW community:  4</a:t>
            </a:r>
            <a:endParaRPr lang="en-US" b="1" dirty="0" smtClean="0"/>
          </a:p>
          <a:p>
            <a:pPr>
              <a:buNone/>
            </a:pPr>
            <a:endParaRPr lang="en-US" dirty="0" smtClean="0"/>
          </a:p>
          <a:p>
            <a:r>
              <a:rPr lang="en-US" dirty="0" smtClean="0"/>
              <a:t>   Community Census for </a:t>
            </a:r>
            <a:r>
              <a:rPr lang="en-US" b="1" i="1" dirty="0" smtClean="0">
                <a:effectLst>
                  <a:outerShdw blurRad="38100" dist="38100" dir="2700000" algn="tl">
                    <a:srgbClr val="000000">
                      <a:alpha val="43137"/>
                    </a:srgbClr>
                  </a:outerShdw>
                </a:effectLst>
              </a:rPr>
              <a:t>Waiver Year 15</a:t>
            </a:r>
            <a:r>
              <a:rPr lang="en-US" dirty="0" smtClean="0"/>
              <a:t>: </a:t>
            </a:r>
            <a:r>
              <a:rPr lang="en-US" b="1" dirty="0" smtClean="0"/>
              <a:t>615</a:t>
            </a:r>
          </a:p>
          <a:p>
            <a:endParaRPr lang="en-US" dirty="0" smtClean="0"/>
          </a:p>
          <a:p>
            <a:r>
              <a:rPr lang="en-US" dirty="0" smtClean="0"/>
              <a:t>   Additional Slots for MFP participants Waiver Year 15: </a:t>
            </a:r>
            <a:r>
              <a:rPr lang="en-US" b="1" dirty="0" smtClean="0"/>
              <a:t>45</a:t>
            </a:r>
          </a:p>
          <a:p>
            <a:r>
              <a:rPr lang="en-US" b="1" dirty="0" smtClean="0"/>
              <a:t>If you are making a referral to the MHW please remember to send in any psychosocial and functional assessments to assist with eligibility determination.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536731431"/>
              </p:ext>
            </p:extLst>
          </p:nvPr>
        </p:nvGraphicFramePr>
        <p:xfrm>
          <a:off x="457200" y="228600"/>
          <a:ext cx="8305800" cy="6400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9477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Staffing Updates</a:t>
            </a:r>
            <a:endParaRPr lang="en-US" dirty="0"/>
          </a:p>
        </p:txBody>
      </p:sp>
      <p:sp>
        <p:nvSpPr>
          <p:cNvPr id="3" name="Content Placeholder 2"/>
          <p:cNvSpPr>
            <a:spLocks noGrp="1"/>
          </p:cNvSpPr>
          <p:nvPr>
            <p:ph sz="quarter" idx="1"/>
          </p:nvPr>
        </p:nvSpPr>
        <p:spPr/>
        <p:txBody>
          <a:bodyPr/>
          <a:lstStyle/>
          <a:p>
            <a:r>
              <a:rPr lang="en-US" dirty="0" smtClean="0"/>
              <a:t>Shay started with ABH as a CSC on November 4</a:t>
            </a:r>
            <a:r>
              <a:rPr lang="en-US" baseline="30000" dirty="0" smtClean="0"/>
              <a:t>th</a:t>
            </a:r>
            <a:r>
              <a:rPr lang="en-US" dirty="0"/>
              <a:t> </a:t>
            </a:r>
            <a:r>
              <a:rPr lang="en-US" dirty="0" smtClean="0"/>
              <a:t>and has taken over the caseload previously covered by Nicole Kavalan (New Haven area) </a:t>
            </a:r>
          </a:p>
          <a:p>
            <a:r>
              <a:rPr lang="en-US" dirty="0" smtClean="0"/>
              <a:t>Stacy </a:t>
            </a:r>
            <a:r>
              <a:rPr lang="en-US" dirty="0" err="1" smtClean="0"/>
              <a:t>Dingee</a:t>
            </a:r>
            <a:r>
              <a:rPr lang="en-US" dirty="0" smtClean="0"/>
              <a:t> started with ABH as a CSC on November 25</a:t>
            </a:r>
            <a:r>
              <a:rPr lang="en-US" baseline="30000" dirty="0" smtClean="0"/>
              <a:t>th</a:t>
            </a:r>
            <a:r>
              <a:rPr lang="en-US" dirty="0" smtClean="0"/>
              <a:t> and has taken over the caseload previously covered by Amanda Smith (Northeast and Manchester area)</a:t>
            </a:r>
          </a:p>
          <a:p>
            <a:r>
              <a:rPr lang="en-US" dirty="0" err="1" smtClean="0"/>
              <a:t>Sheanelle</a:t>
            </a:r>
            <a:r>
              <a:rPr lang="en-US" dirty="0" smtClean="0"/>
              <a:t> </a:t>
            </a:r>
            <a:r>
              <a:rPr lang="en-US" dirty="0" err="1" smtClean="0"/>
              <a:t>Dougall</a:t>
            </a:r>
            <a:r>
              <a:rPr lang="en-US" dirty="0" smtClean="0"/>
              <a:t> started </a:t>
            </a:r>
            <a:r>
              <a:rPr lang="en-US" smtClean="0"/>
              <a:t>with </a:t>
            </a:r>
            <a:r>
              <a:rPr lang="en-US" smtClean="0"/>
              <a:t>ABH </a:t>
            </a:r>
            <a:r>
              <a:rPr lang="en-US" dirty="0" smtClean="0"/>
              <a:t>as a CSC on December 17</a:t>
            </a:r>
            <a:r>
              <a:rPr lang="en-US" baseline="30000" dirty="0" smtClean="0"/>
              <a:t>th</a:t>
            </a:r>
            <a:r>
              <a:rPr lang="en-US" dirty="0" smtClean="0"/>
              <a:t> and will be taking over the caseload currently covered by Kristin Belmonte (Bridgeport).  Kristin will be starting to cover the Northwest corner and the caseload previously covered by Amanda Clavette.</a:t>
            </a:r>
          </a:p>
          <a:p>
            <a:pPr marL="0" indent="0">
              <a:buNone/>
            </a:pPr>
            <a:endParaRPr lang="en-US" dirty="0"/>
          </a:p>
        </p:txBody>
      </p:sp>
    </p:spTree>
    <p:extLst>
      <p:ext uri="{BB962C8B-B14F-4D97-AF65-F5344CB8AC3E}">
        <p14:creationId xmlns:p14="http://schemas.microsoft.com/office/powerpoint/2010/main" val="3511381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 Training process</a:t>
            </a:r>
            <a:endParaRPr lang="en-US" dirty="0"/>
          </a:p>
        </p:txBody>
      </p:sp>
      <p:sp>
        <p:nvSpPr>
          <p:cNvPr id="3" name="Content Placeholder 2"/>
          <p:cNvSpPr>
            <a:spLocks noGrp="1"/>
          </p:cNvSpPr>
          <p:nvPr>
            <p:ph sz="quarter" idx="1"/>
          </p:nvPr>
        </p:nvSpPr>
        <p:spPr/>
        <p:txBody>
          <a:bodyPr>
            <a:normAutofit/>
          </a:bodyPr>
          <a:lstStyle/>
          <a:p>
            <a:r>
              <a:rPr lang="en-US" dirty="0" smtClean="0"/>
              <a:t>The On Demand RA training is now live </a:t>
            </a:r>
            <a:r>
              <a:rPr lang="en-US" dirty="0" smtClean="0">
                <a:sym typeface="Wingdings" panose="05000000000000000000" pitchFamily="2" charset="2"/>
              </a:rPr>
              <a:t></a:t>
            </a:r>
          </a:p>
          <a:p>
            <a:r>
              <a:rPr lang="en-US" dirty="0" smtClean="0">
                <a:sym typeface="Wingdings" panose="05000000000000000000" pitchFamily="2" charset="2"/>
              </a:rPr>
              <a:t>New RA staff can now access the training at their own convenience and either complete at one time or over multiple sessions.</a:t>
            </a:r>
          </a:p>
          <a:p>
            <a:r>
              <a:rPr lang="en-US" dirty="0" smtClean="0">
                <a:sym typeface="Wingdings" panose="05000000000000000000" pitchFamily="2" charset="2"/>
              </a:rPr>
              <a:t>Agencies simply need to provide ABH with the name and email address of prospective MHW RA staff.</a:t>
            </a:r>
          </a:p>
          <a:p>
            <a:r>
              <a:rPr lang="en-US" dirty="0" smtClean="0">
                <a:sym typeface="Wingdings" panose="05000000000000000000" pitchFamily="2" charset="2"/>
              </a:rPr>
              <a:t>This training is for potential MHW RA staff only.  Please do not access or request access for staff working on other waivers/programs.  </a:t>
            </a:r>
            <a:endParaRPr lang="en-US" dirty="0" smtClean="0"/>
          </a:p>
        </p:txBody>
      </p:sp>
    </p:spTree>
    <p:extLst>
      <p:ext uri="{BB962C8B-B14F-4D97-AF65-F5344CB8AC3E}">
        <p14:creationId xmlns:p14="http://schemas.microsoft.com/office/powerpoint/2010/main" val="16275924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secure email</a:t>
            </a:r>
            <a:endParaRPr lang="en-US" dirty="0"/>
          </a:p>
        </p:txBody>
      </p:sp>
      <p:sp>
        <p:nvSpPr>
          <p:cNvPr id="3" name="Content Placeholder 2"/>
          <p:cNvSpPr>
            <a:spLocks noGrp="1"/>
          </p:cNvSpPr>
          <p:nvPr>
            <p:ph sz="quarter" idx="1"/>
          </p:nvPr>
        </p:nvSpPr>
        <p:spPr/>
        <p:txBody>
          <a:bodyPr/>
          <a:lstStyle/>
          <a:p>
            <a:r>
              <a:rPr lang="en-US" dirty="0" smtClean="0"/>
              <a:t>Please remind staff that if personal client information is needed to be included in an email, that the email should be sent securely.</a:t>
            </a:r>
          </a:p>
          <a:p>
            <a:r>
              <a:rPr lang="en-US" dirty="0" smtClean="0"/>
              <a:t>Personal information includes: name, date of birth, social security number, Medicaid number.</a:t>
            </a:r>
          </a:p>
          <a:p>
            <a:r>
              <a:rPr lang="en-US" dirty="0" smtClean="0"/>
              <a:t>Remember to check the subject line-no PHI should appear there.</a:t>
            </a:r>
          </a:p>
          <a:p>
            <a:r>
              <a:rPr lang="en-US" dirty="0" smtClean="0"/>
              <a:t>WOS ID numbers are not identifiable and can be used safely in email communication if needed.  </a:t>
            </a:r>
          </a:p>
          <a:p>
            <a:pPr marL="0" indent="0">
              <a:buNone/>
            </a:pPr>
            <a:endParaRPr lang="en-US" dirty="0"/>
          </a:p>
        </p:txBody>
      </p:sp>
      <p:pic>
        <p:nvPicPr>
          <p:cNvPr id="4" name="Picture 3" descr="Dutch scrap surveillance law over privacy concerns – Boing Bo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81206" y="4724400"/>
            <a:ext cx="2301240" cy="1725930"/>
          </a:xfrm>
          <a:prstGeom prst="rect">
            <a:avLst/>
          </a:prstGeom>
        </p:spPr>
      </p:pic>
    </p:spTree>
    <p:extLst>
      <p:ext uri="{BB962C8B-B14F-4D97-AF65-F5344CB8AC3E}">
        <p14:creationId xmlns:p14="http://schemas.microsoft.com/office/powerpoint/2010/main" val="927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Transportation</a:t>
            </a:r>
            <a:endParaRPr lang="en-US" dirty="0"/>
          </a:p>
        </p:txBody>
      </p:sp>
      <p:sp>
        <p:nvSpPr>
          <p:cNvPr id="3" name="Content Placeholder 2"/>
          <p:cNvSpPr>
            <a:spLocks noGrp="1"/>
          </p:cNvSpPr>
          <p:nvPr>
            <p:ph sz="quarter" idx="1"/>
          </p:nvPr>
        </p:nvSpPr>
        <p:spPr/>
        <p:txBody>
          <a:bodyPr/>
          <a:lstStyle/>
          <a:p>
            <a:r>
              <a:rPr lang="en-US" dirty="0" smtClean="0"/>
              <a:t>MHW staff continue to remind clients that transportation is not a covered part of the program and they should be working on learning about and utilizing resources in the community.</a:t>
            </a:r>
          </a:p>
          <a:p>
            <a:r>
              <a:rPr lang="en-US" dirty="0" smtClean="0"/>
              <a:t>It is up to each provider agency to decide their policy on transporting clients, however, please make sure we are not encouraging clients to become dependent on these services.  We cannot maintain an individual on the MHW simply to provide transportation.</a:t>
            </a:r>
          </a:p>
          <a:p>
            <a:r>
              <a:rPr lang="en-US" dirty="0" smtClean="0"/>
              <a:t>Please make sure to address transportation issues at the 6 month reviews.  </a:t>
            </a:r>
            <a:endParaRPr lang="en-US" dirty="0"/>
          </a:p>
        </p:txBody>
      </p:sp>
    </p:spTree>
    <p:extLst>
      <p:ext uri="{BB962C8B-B14F-4D97-AF65-F5344CB8AC3E}">
        <p14:creationId xmlns:p14="http://schemas.microsoft.com/office/powerpoint/2010/main" val="2515557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between CSP &amp; RA</a:t>
            </a:r>
            <a:endParaRPr lang="en-US" dirty="0"/>
          </a:p>
        </p:txBody>
      </p:sp>
      <p:sp>
        <p:nvSpPr>
          <p:cNvPr id="3" name="Content Placeholder 2"/>
          <p:cNvSpPr>
            <a:spLocks noGrp="1"/>
          </p:cNvSpPr>
          <p:nvPr>
            <p:ph sz="quarter" idx="1"/>
          </p:nvPr>
        </p:nvSpPr>
        <p:spPr/>
        <p:txBody>
          <a:bodyPr/>
          <a:lstStyle/>
          <a:p>
            <a:r>
              <a:rPr lang="en-US" dirty="0" smtClean="0"/>
              <a:t>CSP and RA staff are allowed to overlap their time for up to 30 minutes each week as needed.  </a:t>
            </a:r>
          </a:p>
          <a:p>
            <a:r>
              <a:rPr lang="en-US" dirty="0" smtClean="0"/>
              <a:t>It is important that CSP and RA staff are in regular communication to coordinate services for their client.</a:t>
            </a:r>
          </a:p>
          <a:p>
            <a:r>
              <a:rPr lang="en-US" dirty="0" smtClean="0"/>
              <a:t>CSP and RA can overlap for longer at review meetings and in other similar situations.  </a:t>
            </a:r>
          </a:p>
          <a:p>
            <a:r>
              <a:rPr lang="en-US" dirty="0" smtClean="0"/>
              <a:t>If you have any questions about overlap of services or are having difficulty with communication between CSP and RA staff, please address at 6 month reviews or bring it to the attention of the clinician.  </a:t>
            </a:r>
            <a:endParaRPr lang="en-US" dirty="0"/>
          </a:p>
        </p:txBody>
      </p:sp>
    </p:spTree>
    <p:extLst>
      <p:ext uri="{BB962C8B-B14F-4D97-AF65-F5344CB8AC3E}">
        <p14:creationId xmlns:p14="http://schemas.microsoft.com/office/powerpoint/2010/main" val="40647170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5793</TotalTime>
  <Words>1128</Words>
  <Application>Microsoft Office PowerPoint</Application>
  <PresentationFormat>On-screen Show (4:3)</PresentationFormat>
  <Paragraphs>96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Bookman Old Style</vt:lpstr>
      <vt:lpstr>Calibri</vt:lpstr>
      <vt:lpstr>Gill Sans MT</vt:lpstr>
      <vt:lpstr>Wingdings</vt:lpstr>
      <vt:lpstr>Wingdings 3</vt:lpstr>
      <vt:lpstr>Origin</vt:lpstr>
      <vt:lpstr>Mental Health Waiver Provider Meeting</vt:lpstr>
      <vt:lpstr>Agenda</vt:lpstr>
      <vt:lpstr>Waiver Update  (as of 1/27/2025)</vt:lpstr>
      <vt:lpstr>PowerPoint Presentation</vt:lpstr>
      <vt:lpstr>Staffing Updates</vt:lpstr>
      <vt:lpstr>RA Training process</vt:lpstr>
      <vt:lpstr>Use of secure email</vt:lpstr>
      <vt:lpstr>Transportation</vt:lpstr>
      <vt:lpstr>Communication between CSP &amp; RA</vt:lpstr>
      <vt:lpstr>Knowledge of Recovery Plan</vt:lpstr>
      <vt:lpstr>Peer Support updates regarding credentialing</vt:lpstr>
      <vt:lpstr>UCONN Survey</vt:lpstr>
      <vt:lpstr>Monthly Progress Notes</vt:lpstr>
      <vt:lpstr>Monthly RA note quality</vt:lpstr>
      <vt:lpstr>MHW Advisory Council</vt:lpstr>
      <vt:lpstr>ABH Contact Information</vt:lpstr>
    </vt:vector>
  </TitlesOfParts>
  <Company>Advanced Behavioral Health,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dgerwien</dc:creator>
  <cp:lastModifiedBy>Ann M. Luongo</cp:lastModifiedBy>
  <cp:revision>689</cp:revision>
  <cp:lastPrinted>2020-01-07T12:46:07Z</cp:lastPrinted>
  <dcterms:created xsi:type="dcterms:W3CDTF">2015-03-31T15:24:13Z</dcterms:created>
  <dcterms:modified xsi:type="dcterms:W3CDTF">2025-01-28T16:07:10Z</dcterms:modified>
</cp:coreProperties>
</file>