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6"/>
  </p:notesMasterIdLst>
  <p:handoutMasterIdLst>
    <p:handoutMasterId r:id="rId17"/>
  </p:handoutMasterIdLst>
  <p:sldIdLst>
    <p:sldId id="256" r:id="rId2"/>
    <p:sldId id="261" r:id="rId3"/>
    <p:sldId id="267" r:id="rId4"/>
    <p:sldId id="351" r:id="rId5"/>
    <p:sldId id="387" r:id="rId6"/>
    <p:sldId id="399" r:id="rId7"/>
    <p:sldId id="361" r:id="rId8"/>
    <p:sldId id="401" r:id="rId9"/>
    <p:sldId id="397" r:id="rId10"/>
    <p:sldId id="391" r:id="rId11"/>
    <p:sldId id="398" r:id="rId12"/>
    <p:sldId id="400" r:id="rId13"/>
    <p:sldId id="270" r:id="rId14"/>
    <p:sldId id="268" r:id="rId15"/>
  </p:sldIdLst>
  <p:sldSz cx="9144000" cy="6858000" type="screen4x3"/>
  <p:notesSz cx="7010400" cy="92964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E5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71" d="100"/>
          <a:sy n="71" d="100"/>
        </p:scale>
        <p:origin x="1524" y="66"/>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85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dirty="0"/>
              <a:t>Average Enrolled by month</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882178718485877E-2"/>
          <c:y val="7.0734908136482949E-2"/>
          <c:w val="0.96311782128151413"/>
          <c:h val="0.87428571428571433"/>
        </c:manualLayout>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Pt>
            <c:idx val="0"/>
            <c:invertIfNegative val="0"/>
            <c:bubble3D val="0"/>
            <c:spPr>
              <a:solidFill>
                <a:srgbClr val="9E5ECE"/>
              </a:solidFill>
              <a:ln>
                <a:noFill/>
              </a:ln>
              <a:effectLst>
                <a:innerShdw blurRad="114300">
                  <a:schemeClr val="accent1"/>
                </a:innerShdw>
              </a:effectLst>
            </c:spPr>
            <c:extLst>
              <c:ext xmlns:c16="http://schemas.microsoft.com/office/drawing/2014/chart" uri="{C3380CC4-5D6E-409C-BE32-E72D297353CC}">
                <c16:uniqueId val="{0000000C-5756-4401-B34F-92C407188248}"/>
              </c:ext>
            </c:extLst>
          </c:dPt>
          <c:dPt>
            <c:idx val="1"/>
            <c:invertIfNegative val="0"/>
            <c:bubble3D val="0"/>
            <c:spPr>
              <a:solidFill>
                <a:srgbClr val="92D050"/>
              </a:solidFill>
              <a:ln>
                <a:noFill/>
              </a:ln>
              <a:effectLst>
                <a:innerShdw blurRad="114300">
                  <a:schemeClr val="accent1"/>
                </a:innerShdw>
              </a:effectLst>
            </c:spPr>
            <c:extLst>
              <c:ext xmlns:c16="http://schemas.microsoft.com/office/drawing/2014/chart" uri="{C3380CC4-5D6E-409C-BE32-E72D297353CC}">
                <c16:uniqueId val="{0000000D-5756-4401-B34F-92C407188248}"/>
              </c:ext>
            </c:extLst>
          </c:dPt>
          <c:dPt>
            <c:idx val="2"/>
            <c:invertIfNegative val="0"/>
            <c:bubble3D val="0"/>
            <c:spPr>
              <a:solidFill>
                <a:srgbClr val="FF0000"/>
              </a:solidFill>
              <a:ln>
                <a:solidFill>
                  <a:srgbClr val="FF0000"/>
                </a:solidFill>
              </a:ln>
              <a:effectLst>
                <a:innerShdw blurRad="114300">
                  <a:schemeClr val="accent1"/>
                </a:innerShdw>
              </a:effectLst>
            </c:spPr>
            <c:extLst>
              <c:ext xmlns:c16="http://schemas.microsoft.com/office/drawing/2014/chart" uri="{C3380CC4-5D6E-409C-BE32-E72D297353CC}">
                <c16:uniqueId val="{0000000E-5756-4401-B34F-92C407188248}"/>
              </c:ext>
            </c:extLst>
          </c:dPt>
          <c:dPt>
            <c:idx val="3"/>
            <c:invertIfNegative val="0"/>
            <c:bubble3D val="0"/>
            <c:spPr>
              <a:solidFill>
                <a:srgbClr val="FF9900"/>
              </a:solidFill>
              <a:ln>
                <a:noFill/>
              </a:ln>
              <a:effectLst>
                <a:innerShdw blurRad="114300">
                  <a:schemeClr val="accent1"/>
                </a:innerShdw>
              </a:effectLst>
            </c:spPr>
            <c:extLst>
              <c:ext xmlns:c16="http://schemas.microsoft.com/office/drawing/2014/chart" uri="{C3380CC4-5D6E-409C-BE32-E72D297353CC}">
                <c16:uniqueId val="{0000000F-5756-4401-B34F-92C407188248}"/>
              </c:ext>
            </c:extLst>
          </c:dPt>
          <c:dPt>
            <c:idx val="4"/>
            <c:invertIfNegative val="0"/>
            <c:bubble3D val="0"/>
            <c:spPr>
              <a:solidFill>
                <a:srgbClr val="002060"/>
              </a:solidFill>
              <a:ln>
                <a:noFill/>
              </a:ln>
              <a:effectLst>
                <a:innerShdw blurRad="114300">
                  <a:schemeClr val="accent1"/>
                </a:innerShdw>
              </a:effectLst>
            </c:spPr>
            <c:extLst>
              <c:ext xmlns:c16="http://schemas.microsoft.com/office/drawing/2014/chart" uri="{C3380CC4-5D6E-409C-BE32-E72D297353CC}">
                <c16:uniqueId val="{00000013-A089-479B-A883-2E301BF92539}"/>
              </c:ext>
            </c:extLst>
          </c:dPt>
          <c:dPt>
            <c:idx val="5"/>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14-A089-479B-A883-2E301BF92539}"/>
              </c:ext>
            </c:extLst>
          </c:dPt>
          <c:dPt>
            <c:idx val="6"/>
            <c:invertIfNegative val="0"/>
            <c:bubble3D val="0"/>
            <c:spPr>
              <a:solidFill>
                <a:srgbClr val="FFFF00"/>
              </a:solidFill>
              <a:ln>
                <a:noFill/>
              </a:ln>
              <a:effectLst>
                <a:innerShdw blurRad="114300">
                  <a:schemeClr val="accent1"/>
                </a:innerShdw>
              </a:effectLst>
            </c:spPr>
            <c:extLst>
              <c:ext xmlns:c16="http://schemas.microsoft.com/office/drawing/2014/chart" uri="{C3380CC4-5D6E-409C-BE32-E72D297353CC}">
                <c16:uniqueId val="{00000015-A089-479B-A883-2E301BF92539}"/>
              </c:ext>
            </c:extLst>
          </c:dPt>
          <c:dPt>
            <c:idx val="7"/>
            <c:invertIfNegative val="0"/>
            <c:bubble3D val="0"/>
            <c:spPr>
              <a:solidFill>
                <a:srgbClr val="7030A0"/>
              </a:solidFill>
              <a:ln>
                <a:noFill/>
              </a:ln>
              <a:effectLst>
                <a:innerShdw blurRad="114300">
                  <a:schemeClr val="accent1"/>
                </a:innerShdw>
              </a:effectLst>
            </c:spPr>
            <c:extLst>
              <c:ext xmlns:c16="http://schemas.microsoft.com/office/drawing/2014/chart" uri="{C3380CC4-5D6E-409C-BE32-E72D297353CC}">
                <c16:uniqueId val="{0000000C-90A4-4C45-A26E-5AA2E43D63F2}"/>
              </c:ext>
            </c:extLst>
          </c:dPt>
          <c:dPt>
            <c:idx val="8"/>
            <c:invertIfNegative val="0"/>
            <c:bubble3D val="0"/>
            <c:spPr>
              <a:solidFill>
                <a:srgbClr val="FFFF00"/>
              </a:solidFill>
              <a:ln>
                <a:noFill/>
              </a:ln>
              <a:effectLst>
                <a:innerShdw blurRad="114300">
                  <a:schemeClr val="accent1"/>
                </a:innerShdw>
              </a:effectLst>
            </c:spPr>
            <c:extLst>
              <c:ext xmlns:c16="http://schemas.microsoft.com/office/drawing/2014/chart" uri="{C3380CC4-5D6E-409C-BE32-E72D297353CC}">
                <c16:uniqueId val="{0000000D-90A4-4C45-A26E-5AA2E43D63F2}"/>
              </c:ext>
            </c:extLst>
          </c:dPt>
          <c:dPt>
            <c:idx val="9"/>
            <c:invertIfNegative val="0"/>
            <c:bubble3D val="0"/>
            <c:spPr>
              <a:solidFill>
                <a:srgbClr val="FFFF00"/>
              </a:solidFill>
              <a:ln>
                <a:noFill/>
              </a:ln>
              <a:effectLst>
                <a:innerShdw blurRad="114300">
                  <a:schemeClr val="accent1"/>
                </a:innerShdw>
              </a:effectLst>
            </c:spPr>
            <c:extLst>
              <c:ext xmlns:c16="http://schemas.microsoft.com/office/drawing/2014/chart" uri="{C3380CC4-5D6E-409C-BE32-E72D297353CC}">
                <c16:uniqueId val="{0000000E-90A4-4C45-A26E-5AA2E43D63F2}"/>
              </c:ext>
            </c:extLst>
          </c:dPt>
          <c:dPt>
            <c:idx val="10"/>
            <c:invertIfNegative val="0"/>
            <c:bubble3D val="0"/>
            <c:spPr>
              <a:solidFill>
                <a:srgbClr val="FFFF00"/>
              </a:solidFill>
              <a:ln>
                <a:noFill/>
              </a:ln>
              <a:effectLst>
                <a:innerShdw blurRad="114300">
                  <a:schemeClr val="accent1"/>
                </a:innerShdw>
              </a:effectLst>
            </c:spPr>
            <c:extLst>
              <c:ext xmlns:c16="http://schemas.microsoft.com/office/drawing/2014/chart" uri="{C3380CC4-5D6E-409C-BE32-E72D297353CC}">
                <c16:uniqueId val="{00000006-FAE4-41FF-8657-DF804D281920}"/>
              </c:ext>
            </c:extLst>
          </c:dPt>
          <c:dPt>
            <c:idx val="11"/>
            <c:invertIfNegative val="0"/>
            <c:bubble3D val="0"/>
            <c:spPr>
              <a:solidFill>
                <a:srgbClr val="FFFF00"/>
              </a:solidFill>
              <a:ln>
                <a:noFill/>
              </a:ln>
              <a:effectLst>
                <a:innerShdw blurRad="114300">
                  <a:schemeClr val="accent1"/>
                </a:innerShdw>
              </a:effectLst>
            </c:spPr>
            <c:extLst>
              <c:ext xmlns:c16="http://schemas.microsoft.com/office/drawing/2014/chart" uri="{C3380CC4-5D6E-409C-BE32-E72D297353CC}">
                <c16:uniqueId val="{00000007-FAE4-41FF-8657-DF804D281920}"/>
              </c:ext>
            </c:extLst>
          </c:dPt>
          <c:dPt>
            <c:idx val="12"/>
            <c:invertIfNegative val="0"/>
            <c:bubble3D val="0"/>
            <c:spPr>
              <a:solidFill>
                <a:srgbClr val="FFFF00"/>
              </a:solidFill>
              <a:ln>
                <a:noFill/>
              </a:ln>
              <a:effectLst>
                <a:innerShdw blurRad="114300">
                  <a:schemeClr val="accent1"/>
                </a:innerShdw>
              </a:effectLst>
            </c:spPr>
            <c:extLst>
              <c:ext xmlns:c16="http://schemas.microsoft.com/office/drawing/2014/chart" uri="{C3380CC4-5D6E-409C-BE32-E72D297353CC}">
                <c16:uniqueId val="{00000008-FAE4-41FF-8657-DF804D281920}"/>
              </c:ext>
            </c:extLst>
          </c:dPt>
          <c:dPt>
            <c:idx val="13"/>
            <c:invertIfNegative val="0"/>
            <c:bubble3D val="0"/>
            <c:spPr>
              <a:solidFill>
                <a:srgbClr val="FFFF00"/>
              </a:solidFill>
              <a:ln>
                <a:noFill/>
              </a:ln>
              <a:effectLst>
                <a:innerShdw blurRad="114300">
                  <a:schemeClr val="accent1"/>
                </a:innerShdw>
              </a:effectLst>
            </c:spPr>
            <c:extLst>
              <c:ext xmlns:c16="http://schemas.microsoft.com/office/drawing/2014/chart" uri="{C3380CC4-5D6E-409C-BE32-E72D297353CC}">
                <c16:uniqueId val="{00000000-DF10-4AD2-929C-C3553C26877A}"/>
              </c:ext>
            </c:extLst>
          </c:dPt>
          <c:dPt>
            <c:idx val="14"/>
            <c:invertIfNegative val="0"/>
            <c:bubble3D val="0"/>
            <c:spPr>
              <a:solidFill>
                <a:srgbClr val="FFFF00"/>
              </a:solidFill>
              <a:ln>
                <a:noFill/>
              </a:ln>
              <a:effectLst>
                <a:innerShdw blurRad="114300">
                  <a:schemeClr val="accent1"/>
                </a:innerShdw>
              </a:effectLst>
            </c:spPr>
            <c:extLst>
              <c:ext xmlns:c16="http://schemas.microsoft.com/office/drawing/2014/chart" uri="{C3380CC4-5D6E-409C-BE32-E72D297353CC}">
                <c16:uniqueId val="{00000001-DF10-4AD2-929C-C3553C26877A}"/>
              </c:ext>
            </c:extLst>
          </c:dPt>
          <c:dPt>
            <c:idx val="15"/>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02-DF10-4AD2-929C-C3553C26877A}"/>
              </c:ext>
            </c:extLst>
          </c:dPt>
          <c:dPt>
            <c:idx val="16"/>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20-4D28-4EB2-95D7-B78071B38BA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Sheet1!$J$1:$J$8</c:f>
              <c:strCache>
                <c:ptCount val="8"/>
                <c:pt idx="0">
                  <c:v>1-3</c:v>
                </c:pt>
                <c:pt idx="1">
                  <c:v>4-8</c:v>
                </c:pt>
                <c:pt idx="2">
                  <c:v>9-13</c:v>
                </c:pt>
                <c:pt idx="3">
                  <c:v>14</c:v>
                </c:pt>
                <c:pt idx="4">
                  <c:v>15</c:v>
                </c:pt>
                <c:pt idx="5">
                  <c:v>16</c:v>
                </c:pt>
                <c:pt idx="6">
                  <c:v>17</c:v>
                </c:pt>
                <c:pt idx="7">
                  <c:v>Jul-26</c:v>
                </c:pt>
              </c:strCache>
            </c:strRef>
          </c:cat>
          <c:val>
            <c:numRef>
              <c:f>Sheet1!$K$1:$K$8</c:f>
              <c:numCache>
                <c:formatCode>General</c:formatCode>
                <c:ptCount val="8"/>
                <c:pt idx="0">
                  <c:v>4</c:v>
                </c:pt>
                <c:pt idx="1">
                  <c:v>15</c:v>
                </c:pt>
                <c:pt idx="2">
                  <c:v>8</c:v>
                </c:pt>
                <c:pt idx="3">
                  <c:v>8</c:v>
                </c:pt>
                <c:pt idx="4">
                  <c:v>9</c:v>
                </c:pt>
                <c:pt idx="5">
                  <c:v>9</c:v>
                </c:pt>
                <c:pt idx="6">
                  <c:v>8</c:v>
                </c:pt>
                <c:pt idx="7">
                  <c:v>10</c:v>
                </c:pt>
              </c:numCache>
            </c:numRef>
          </c:val>
          <c:extLst>
            <c:ext xmlns:c16="http://schemas.microsoft.com/office/drawing/2014/chart" uri="{C3380CC4-5D6E-409C-BE32-E72D297353CC}">
              <c16:uniqueId val="{00000000-A8AC-4ADE-A74C-74858D556AC6}"/>
            </c:ext>
          </c:extLst>
        </c:ser>
        <c:dLbls>
          <c:dLblPos val="outEnd"/>
          <c:showLegendKey val="0"/>
          <c:showVal val="1"/>
          <c:showCatName val="0"/>
          <c:showSerName val="0"/>
          <c:showPercent val="0"/>
          <c:showBubbleSize val="0"/>
        </c:dLbls>
        <c:gapWidth val="164"/>
        <c:overlap val="-22"/>
        <c:axId val="459072472"/>
        <c:axId val="459075752"/>
      </c:barChart>
      <c:catAx>
        <c:axId val="459072472"/>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dirty="0"/>
                  <a:t>Waiver</a:t>
                </a:r>
                <a:r>
                  <a:rPr lang="en-US" baseline="0" dirty="0"/>
                  <a:t> Year</a:t>
                </a:r>
                <a:endParaRPr lang="en-US" dirty="0"/>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075752"/>
        <c:crosses val="autoZero"/>
        <c:auto val="1"/>
        <c:lblAlgn val="ctr"/>
        <c:lblOffset val="100"/>
        <c:noMultiLvlLbl val="0"/>
      </c:catAx>
      <c:valAx>
        <c:axId val="4590757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072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D2F1ADF7-0E37-40D0-961A-E4060B9FCB7B}"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6BE1245-823B-40D7-9909-5CFEBCDEE0BF}" type="datetimeFigureOut">
              <a:rPr lang="en-US" smtClean="0"/>
              <a:pPr/>
              <a:t>7/20/2026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7744F-5D70-4937-A547-19B633522A2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85A3C5A-98EB-4635-941D-9452A06AE6C2}" type="datetimeFigureOut">
              <a:rPr lang="en-US" smtClean="0"/>
              <a:pPr/>
              <a:t>7/20/2026</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B261F408-9BCA-4CF6-BAD2-6E4499E4A88B}" type="slidenum">
              <a:rPr lang="en-US" smtClean="0"/>
              <a:pPr/>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5A3C5A-98EB-4635-941D-9452A06AE6C2}" type="datetimeFigureOut">
              <a:rPr lang="en-US" smtClean="0"/>
              <a:pPr/>
              <a:t>7/20/2026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61F408-9BCA-4CF6-BAD2-6E4499E4A88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5A3C5A-98EB-4635-941D-9452A06AE6C2}" type="datetimeFigureOut">
              <a:rPr lang="en-US" smtClean="0"/>
              <a:pPr/>
              <a:t>7/20/2026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61F408-9BCA-4CF6-BAD2-6E4499E4A88B}" type="slidenum">
              <a:rPr lang="en-US" smtClean="0"/>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85A3C5A-98EB-4635-941D-9452A06AE6C2}" type="datetimeFigureOut">
              <a:rPr lang="en-US" smtClean="0"/>
              <a:pPr/>
              <a:t>7/20/2026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61F408-9BCA-4CF6-BAD2-6E4499E4A88B}"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85A3C5A-98EB-4635-941D-9452A06AE6C2}" type="datetimeFigureOut">
              <a:rPr lang="en-US" smtClean="0"/>
              <a:pPr/>
              <a:t>7/20/2026</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B261F408-9BCA-4CF6-BAD2-6E4499E4A88B}"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85A3C5A-98EB-4635-941D-9452A06AE6C2}" type="datetimeFigureOut">
              <a:rPr lang="en-US" smtClean="0"/>
              <a:pPr/>
              <a:t>7/20/2026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61F408-9BCA-4CF6-BAD2-6E4499E4A88B}"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F85A3C5A-98EB-4635-941D-9452A06AE6C2}" type="datetimeFigureOut">
              <a:rPr lang="en-US" smtClean="0"/>
              <a:pPr/>
              <a:t>7/20/2026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61F408-9BCA-4CF6-BAD2-6E4499E4A88B}" type="slidenum">
              <a:rPr lang="en-US" smtClean="0"/>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5A3C5A-98EB-4635-941D-9452A06AE6C2}" type="datetimeFigureOut">
              <a:rPr lang="en-US" smtClean="0"/>
              <a:pPr/>
              <a:t>7/20/2026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61F408-9BCA-4CF6-BAD2-6E4499E4A88B}" type="slidenum">
              <a:rPr lang="en-US" smtClean="0"/>
              <a:pPr/>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A3C5A-98EB-4635-941D-9452A06AE6C2}" type="datetimeFigureOut">
              <a:rPr lang="en-US" smtClean="0"/>
              <a:pPr/>
              <a:t>7/20/2026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61F408-9BCA-4CF6-BAD2-6E4499E4A88B}"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85A3C5A-98EB-4635-941D-9452A06AE6C2}" type="datetimeFigureOut">
              <a:rPr lang="en-US" smtClean="0"/>
              <a:pPr/>
              <a:t>7/20/2026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61F408-9BCA-4CF6-BAD2-6E4499E4A88B}"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85A3C5A-98EB-4635-941D-9452A06AE6C2}" type="datetimeFigureOut">
              <a:rPr lang="en-US" smtClean="0"/>
              <a:pPr/>
              <a:t>7/20/2026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61F408-9BCA-4CF6-BAD2-6E4499E4A88B}"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85A3C5A-98EB-4635-941D-9452A06AE6C2}" type="datetimeFigureOut">
              <a:rPr lang="en-US" smtClean="0"/>
              <a:pPr/>
              <a:t>7/20/2026</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261F408-9BCA-4CF6-BAD2-6E4499E4A88B}"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tcertboard.org/applications-renewal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bhct.com/programs-services/mental-health-waiver-wise-forms/" TargetMode="External"/><Relationship Id="rId2" Type="http://schemas.openxmlformats.org/officeDocument/2006/relationships/hyperlink" Target="https://www.youtube.com/watch?v=HmouHoz8mx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Katie.daly@ct.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eleblanc@abhct.com" TargetMode="External"/><Relationship Id="rId2" Type="http://schemas.openxmlformats.org/officeDocument/2006/relationships/hyperlink" Target="mailto:aluongo@abhct.com" TargetMode="External"/><Relationship Id="rId1" Type="http://schemas.openxmlformats.org/officeDocument/2006/relationships/slideLayout" Target="../slideLayouts/slideLayout2.xml"/><Relationship Id="rId6" Type="http://schemas.openxmlformats.org/officeDocument/2006/relationships/hyperlink" Target="mailto:jbazelais@abhct.com" TargetMode="External"/><Relationship Id="rId5" Type="http://schemas.openxmlformats.org/officeDocument/2006/relationships/hyperlink" Target="mailto:lpellerin@abhct.com" TargetMode="External"/><Relationship Id="rId4" Type="http://schemas.openxmlformats.org/officeDocument/2006/relationships/hyperlink" Target="mailto:srasile@abhc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artoon Owl on the Beach"/>
          <p:cNvPicPr>
            <a:picLocks noChangeAspect="1"/>
          </p:cNvPicPr>
          <p:nvPr/>
        </p:nvPicPr>
        <p:blipFill>
          <a:blip r:embed="rId2"/>
          <a:srcRect t="17000" b="25500"/>
          <a:stretch>
            <a:fillRect/>
          </a:stretch>
        </p:blipFill>
        <p:spPr>
          <a:xfrm>
            <a:off x="0" y="0"/>
            <a:ext cx="9144000" cy="3505200"/>
          </a:xfrm>
          <a:prstGeom prst="rect">
            <a:avLst/>
          </a:prstGeom>
        </p:spPr>
      </p:pic>
      <p:sp>
        <p:nvSpPr>
          <p:cNvPr id="2" name="Title 1"/>
          <p:cNvSpPr>
            <a:spLocks noGrp="1"/>
          </p:cNvSpPr>
          <p:nvPr>
            <p:ph type="ctrTitle"/>
          </p:nvPr>
        </p:nvSpPr>
        <p:spPr/>
        <p:txBody>
          <a:bodyPr>
            <a:normAutofit fontScale="90000"/>
          </a:bodyPr>
          <a:lstStyle/>
          <a:p>
            <a:r>
              <a:rPr lang="en-US" b="1" i="1" dirty="0"/>
              <a:t>Mental Health Waiver</a:t>
            </a:r>
            <a:br>
              <a:rPr lang="en-US" dirty="0"/>
            </a:br>
            <a:r>
              <a:rPr lang="en-US" dirty="0"/>
              <a:t>Provider Meeting</a:t>
            </a:r>
          </a:p>
        </p:txBody>
      </p:sp>
      <p:sp>
        <p:nvSpPr>
          <p:cNvPr id="3" name="Subtitle 2"/>
          <p:cNvSpPr>
            <a:spLocks noGrp="1"/>
          </p:cNvSpPr>
          <p:nvPr>
            <p:ph type="subTitle" idx="1"/>
          </p:nvPr>
        </p:nvSpPr>
        <p:spPr/>
        <p:txBody>
          <a:bodyPr/>
          <a:lstStyle/>
          <a:p>
            <a:r>
              <a:rPr lang="en-US" dirty="0"/>
              <a:t>July 21,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Peer Support updates regarding credentialing- </a:t>
            </a:r>
            <a:r>
              <a:rPr lang="en-US" sz="2400" dirty="0">
                <a:highlight>
                  <a:srgbClr val="FFFF00"/>
                </a:highlight>
              </a:rPr>
              <a:t>Date extended and updated link</a:t>
            </a:r>
          </a:p>
        </p:txBody>
      </p:sp>
      <p:sp>
        <p:nvSpPr>
          <p:cNvPr id="3" name="Content Placeholder 2"/>
          <p:cNvSpPr>
            <a:spLocks noGrp="1"/>
          </p:cNvSpPr>
          <p:nvPr>
            <p:ph sz="quarter" idx="1"/>
          </p:nvPr>
        </p:nvSpPr>
        <p:spPr/>
        <p:txBody>
          <a:bodyPr>
            <a:normAutofit/>
          </a:bodyPr>
          <a:lstStyle/>
          <a:p>
            <a:r>
              <a:rPr lang="en-US" dirty="0"/>
              <a:t>DMHAS is updating the requirements for Peer Support Services and staff will be certified through the Connecticut Certification Board (CCB).</a:t>
            </a:r>
          </a:p>
          <a:p>
            <a:r>
              <a:rPr lang="en-US" b="1" dirty="0"/>
              <a:t>Anyone who completes a DMHAS-approved training on or before </a:t>
            </a:r>
            <a:r>
              <a:rPr lang="en-US" b="1" dirty="0">
                <a:highlight>
                  <a:srgbClr val="FFFF00"/>
                </a:highlight>
              </a:rPr>
              <a:t>May 31, 2026 </a:t>
            </a:r>
            <a:r>
              <a:rPr lang="en-US" b="1" dirty="0"/>
              <a:t>is eligible.  Must submit application </a:t>
            </a:r>
            <a:r>
              <a:rPr lang="en-US" b="1" dirty="0">
                <a:highlight>
                  <a:srgbClr val="FFFF00"/>
                </a:highlight>
              </a:rPr>
              <a:t>by October 1, 2026.</a:t>
            </a:r>
          </a:p>
          <a:p>
            <a:r>
              <a:rPr lang="en-US" dirty="0"/>
              <a:t>To apply: Grandparenting application on CCB website:</a:t>
            </a:r>
          </a:p>
          <a:p>
            <a:pPr marL="0" indent="0">
              <a:buNone/>
            </a:pPr>
            <a:r>
              <a:rPr lang="en-US" dirty="0">
                <a:highlight>
                  <a:srgbClr val="FFFF00"/>
                </a:highlight>
                <a:hlinkClick r:id="rId2"/>
              </a:rPr>
              <a:t>https://ctcertboard.org/applications-renewals/</a:t>
            </a:r>
            <a:endParaRPr lang="en-US" dirty="0">
              <a:highlight>
                <a:srgbClr val="FFFF00"/>
              </a:highlight>
            </a:endParaRPr>
          </a:p>
          <a:p>
            <a:r>
              <a:rPr lang="en-US" dirty="0"/>
              <a:t>Required Documents: State or Federal Picture ID and Training Completion Certificate</a:t>
            </a:r>
          </a:p>
          <a:p>
            <a:r>
              <a:rPr lang="en-US" dirty="0"/>
              <a:t>No Test!!!  No CEUs needed!!!</a:t>
            </a:r>
          </a:p>
          <a:p>
            <a:endParaRPr lang="en-US" dirty="0"/>
          </a:p>
          <a:p>
            <a:pPr marL="274320" lvl="1" indent="0">
              <a:buNone/>
            </a:pPr>
            <a:endParaRPr lang="en-US" dirty="0"/>
          </a:p>
        </p:txBody>
      </p:sp>
    </p:spTree>
    <p:extLst>
      <p:ext uri="{BB962C8B-B14F-4D97-AF65-F5344CB8AC3E}">
        <p14:creationId xmlns:p14="http://schemas.microsoft.com/office/powerpoint/2010/main" val="308586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DEFE-138F-B25A-3F0D-7E289AC0F4BD}"/>
              </a:ext>
            </a:extLst>
          </p:cNvPr>
          <p:cNvSpPr>
            <a:spLocks noGrp="1"/>
          </p:cNvSpPr>
          <p:nvPr>
            <p:ph type="title"/>
          </p:nvPr>
        </p:nvSpPr>
        <p:spPr/>
        <p:txBody>
          <a:bodyPr/>
          <a:lstStyle/>
          <a:p>
            <a:r>
              <a:rPr lang="en-US" dirty="0"/>
              <a:t>Critical Incident Reports</a:t>
            </a:r>
          </a:p>
        </p:txBody>
      </p:sp>
      <p:sp>
        <p:nvSpPr>
          <p:cNvPr id="3" name="Content Placeholder 2">
            <a:extLst>
              <a:ext uri="{FF2B5EF4-FFF2-40B4-BE49-F238E27FC236}">
                <a16:creationId xmlns:a16="http://schemas.microsoft.com/office/drawing/2014/main" id="{BB43A755-6020-1902-2F63-81C9876C0D61}"/>
              </a:ext>
            </a:extLst>
          </p:cNvPr>
          <p:cNvSpPr>
            <a:spLocks noGrp="1"/>
          </p:cNvSpPr>
          <p:nvPr>
            <p:ph sz="quarter" idx="1"/>
          </p:nvPr>
        </p:nvSpPr>
        <p:spPr/>
        <p:txBody>
          <a:bodyPr/>
          <a:lstStyle/>
          <a:p>
            <a:r>
              <a:rPr lang="en-US" dirty="0"/>
              <a:t>Please remember that we request a CI report for each unplanned hospital admission.</a:t>
            </a:r>
          </a:p>
          <a:p>
            <a:r>
              <a:rPr lang="en-US" dirty="0"/>
              <a:t>Recording on Critical Incident Report training can be found on the ABH website and this link: </a:t>
            </a:r>
            <a:r>
              <a:rPr lang="en-US" dirty="0">
                <a:hlinkClick r:id="rId2"/>
              </a:rPr>
              <a:t>https://www.youtube.com/watch?v=HmouHoz8mxc</a:t>
            </a:r>
            <a:endParaRPr lang="en-US" dirty="0"/>
          </a:p>
          <a:p>
            <a:r>
              <a:rPr lang="en-US" dirty="0"/>
              <a:t>The CI Report form can be found on the ABH website and this link: </a:t>
            </a:r>
            <a:r>
              <a:rPr lang="en-US" dirty="0">
                <a:hlinkClick r:id="rId3"/>
              </a:rPr>
              <a:t>https://www.abhct.com/programs-services/mental-health-waiver-wise-forms/</a:t>
            </a:r>
            <a:endParaRPr lang="en-US" dirty="0"/>
          </a:p>
          <a:p>
            <a:endParaRPr lang="en-US" dirty="0"/>
          </a:p>
        </p:txBody>
      </p:sp>
    </p:spTree>
    <p:extLst>
      <p:ext uri="{BB962C8B-B14F-4D97-AF65-F5344CB8AC3E}">
        <p14:creationId xmlns:p14="http://schemas.microsoft.com/office/powerpoint/2010/main" val="1033194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AE68-2896-C6CE-1AF2-1197B7049E32}"/>
              </a:ext>
            </a:extLst>
          </p:cNvPr>
          <p:cNvSpPr>
            <a:spLocks noGrp="1"/>
          </p:cNvSpPr>
          <p:nvPr>
            <p:ph type="title"/>
          </p:nvPr>
        </p:nvSpPr>
        <p:spPr/>
        <p:txBody>
          <a:bodyPr>
            <a:normAutofit fontScale="90000"/>
          </a:bodyPr>
          <a:lstStyle/>
          <a:p>
            <a:r>
              <a:rPr lang="en-US" dirty="0"/>
              <a:t>Required Documentation for Manual EVV Visits</a:t>
            </a:r>
          </a:p>
        </p:txBody>
      </p:sp>
      <p:pic>
        <p:nvPicPr>
          <p:cNvPr id="5" name="Content Placeholder 4">
            <a:extLst>
              <a:ext uri="{FF2B5EF4-FFF2-40B4-BE49-F238E27FC236}">
                <a16:creationId xmlns:a16="http://schemas.microsoft.com/office/drawing/2014/main" id="{40DC1A16-9AE5-25A5-62A2-B950B3DAF935}"/>
              </a:ext>
            </a:extLst>
          </p:cNvPr>
          <p:cNvPicPr>
            <a:picLocks noGrp="1" noChangeAspect="1"/>
          </p:cNvPicPr>
          <p:nvPr>
            <p:ph sz="quarter" idx="1"/>
          </p:nvPr>
        </p:nvPicPr>
        <p:blipFill>
          <a:blip r:embed="rId2"/>
          <a:stretch>
            <a:fillRect/>
          </a:stretch>
        </p:blipFill>
        <p:spPr>
          <a:xfrm>
            <a:off x="1589331" y="1219200"/>
            <a:ext cx="5965338" cy="4937125"/>
          </a:xfrm>
          <a:prstGeom prst="rect">
            <a:avLst/>
          </a:prstGeom>
        </p:spPr>
      </p:pic>
    </p:spTree>
    <p:extLst>
      <p:ext uri="{BB962C8B-B14F-4D97-AF65-F5344CB8AC3E}">
        <p14:creationId xmlns:p14="http://schemas.microsoft.com/office/powerpoint/2010/main" val="4222478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MHW Advisory Council</a:t>
            </a:r>
          </a:p>
        </p:txBody>
      </p:sp>
      <p:sp>
        <p:nvSpPr>
          <p:cNvPr id="3" name="Content Placeholder 2"/>
          <p:cNvSpPr>
            <a:spLocks noGrp="1"/>
          </p:cNvSpPr>
          <p:nvPr>
            <p:ph sz="quarter" idx="1"/>
          </p:nvPr>
        </p:nvSpPr>
        <p:spPr/>
        <p:txBody>
          <a:bodyPr/>
          <a:lstStyle/>
          <a:p>
            <a:r>
              <a:rPr lang="en-US" dirty="0"/>
              <a:t>Meets twice a year in April and October</a:t>
            </a:r>
          </a:p>
          <a:p>
            <a:r>
              <a:rPr lang="en-US" dirty="0"/>
              <a:t>Open to any MHW provider to send a representative</a:t>
            </a:r>
          </a:p>
          <a:p>
            <a:r>
              <a:rPr lang="en-US" dirty="0"/>
              <a:t>Meetings will now be held both in person and virtual.  If you are interested in attending virtually, please contact Katie Daly for the link. (</a:t>
            </a:r>
            <a:r>
              <a:rPr lang="en-US" dirty="0">
                <a:hlinkClick r:id="rId2"/>
              </a:rPr>
              <a:t>Katie.daly@ct.gov</a:t>
            </a:r>
            <a:r>
              <a:rPr lang="en-US" dirty="0"/>
              <a:t>)</a:t>
            </a:r>
          </a:p>
          <a:p>
            <a:r>
              <a:rPr lang="en-US" dirty="0"/>
              <a:t>We encourage staff to identify MHW participants who might be interested in participating. Staff can bill for time spent with participant at meeting.</a:t>
            </a:r>
          </a:p>
          <a:p>
            <a:pPr>
              <a:buNone/>
            </a:pPr>
            <a:endParaRPr lang="en-US" dirty="0"/>
          </a:p>
          <a:p>
            <a:pPr>
              <a:buNone/>
            </a:pPr>
            <a:endParaRPr lang="en-US" dirty="0"/>
          </a:p>
        </p:txBody>
      </p:sp>
      <p:pic>
        <p:nvPicPr>
          <p:cNvPr id="4098" name="Picture 2" descr="C:\Users\aluongo.ABH\AppData\Local\Microsoft\Windows\Temporary Internet Files\Content.IE5\S3V1D5ZQ\meeting[1].jpg"/>
          <p:cNvPicPr>
            <a:picLocks noChangeAspect="1" noChangeArrowheads="1"/>
          </p:cNvPicPr>
          <p:nvPr/>
        </p:nvPicPr>
        <p:blipFill>
          <a:blip r:embed="rId3" cstate="print"/>
          <a:srcRect/>
          <a:stretch>
            <a:fillRect/>
          </a:stretch>
        </p:blipFill>
        <p:spPr bwMode="auto">
          <a:xfrm>
            <a:off x="5715000" y="4351036"/>
            <a:ext cx="2362200" cy="182987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ABH Contact Information</a:t>
            </a:r>
          </a:p>
        </p:txBody>
      </p:sp>
      <p:sp>
        <p:nvSpPr>
          <p:cNvPr id="4" name="Content Placeholder 2"/>
          <p:cNvSpPr>
            <a:spLocks noGrp="1"/>
          </p:cNvSpPr>
          <p:nvPr>
            <p:ph sz="quarter" idx="1"/>
          </p:nvPr>
        </p:nvSpPr>
        <p:spPr/>
        <p:txBody>
          <a:bodyPr>
            <a:normAutofit fontScale="77500" lnSpcReduction="20000"/>
          </a:bodyPr>
          <a:lstStyle/>
          <a:p>
            <a:r>
              <a:rPr lang="en-US" dirty="0"/>
              <a:t>Ann Marie Luongo, Director (general waiver info, clinician info/issues, adding staff to ABH portal)</a:t>
            </a:r>
          </a:p>
          <a:p>
            <a:pPr lvl="1"/>
            <a:r>
              <a:rPr lang="en-US" dirty="0"/>
              <a:t>(860) 704-6211  </a:t>
            </a:r>
            <a:r>
              <a:rPr lang="en-US" dirty="0">
                <a:hlinkClick r:id="rId2"/>
              </a:rPr>
              <a:t>aluongo@abhct.com</a:t>
            </a:r>
            <a:endParaRPr lang="en-US" dirty="0"/>
          </a:p>
          <a:p>
            <a:r>
              <a:rPr lang="en-US" dirty="0"/>
              <a:t>Emilie LeBlanc, Quality Assurance Supervisor (client eligibility, report cards, audits, notes)</a:t>
            </a:r>
          </a:p>
          <a:p>
            <a:pPr lvl="1"/>
            <a:r>
              <a:rPr lang="en-US" dirty="0"/>
              <a:t>(860) 704-6123  </a:t>
            </a:r>
            <a:r>
              <a:rPr lang="en-US" dirty="0">
                <a:hlinkClick r:id="rId3"/>
              </a:rPr>
              <a:t>eleblanc@abhct.com</a:t>
            </a:r>
            <a:endParaRPr lang="en-US" dirty="0"/>
          </a:p>
          <a:p>
            <a:r>
              <a:rPr lang="en-US" dirty="0"/>
              <a:t>Sarah Rasile, Program Specialist (credentialing questions, RA trainings)</a:t>
            </a:r>
            <a:endParaRPr lang="en-US" dirty="0">
              <a:solidFill>
                <a:srgbClr val="FF0000"/>
              </a:solidFill>
            </a:endParaRPr>
          </a:p>
          <a:p>
            <a:pPr lvl="1"/>
            <a:r>
              <a:rPr lang="en-US" dirty="0"/>
              <a:t>(860) 704-6157  </a:t>
            </a:r>
            <a:r>
              <a:rPr lang="en-US" dirty="0">
                <a:hlinkClick r:id="rId4"/>
              </a:rPr>
              <a:t>srasile@abhct.com</a:t>
            </a:r>
            <a:endParaRPr lang="en-US" dirty="0"/>
          </a:p>
          <a:p>
            <a:r>
              <a:rPr lang="en-US" dirty="0"/>
              <a:t>Liberte Pellerin, Claims and Quality Analyst (authorization and claims issues, report cards, client eligibility) </a:t>
            </a:r>
          </a:p>
          <a:p>
            <a:pPr lvl="1"/>
            <a:r>
              <a:rPr lang="en-US" dirty="0"/>
              <a:t>(860) 704-6186   </a:t>
            </a:r>
            <a:r>
              <a:rPr lang="en-US" dirty="0">
                <a:hlinkClick r:id="rId5"/>
              </a:rPr>
              <a:t>lpellerin@abhct.com</a:t>
            </a:r>
            <a:endParaRPr lang="en-US" dirty="0"/>
          </a:p>
          <a:p>
            <a:r>
              <a:rPr lang="en-US" dirty="0"/>
              <a:t>Jenna Bazelais, Quality Assurance Assistant (critical incident reports, client surveys, provider surveys, report cards)</a:t>
            </a:r>
          </a:p>
          <a:p>
            <a:pPr lvl="1"/>
            <a:r>
              <a:rPr lang="en-US" dirty="0"/>
              <a:t>(860) 704-6121  </a:t>
            </a:r>
            <a:r>
              <a:rPr lang="en-US" dirty="0">
                <a:hlinkClick r:id="rId6"/>
              </a:rPr>
              <a:t>jbazelais@abhct.com</a:t>
            </a:r>
            <a:endParaRPr lang="en-US" dirty="0"/>
          </a:p>
          <a:p>
            <a:pPr marL="274320" lvl="1" indent="0">
              <a:buNone/>
            </a:pPr>
            <a:endParaRPr lang="en-US" dirty="0"/>
          </a:p>
          <a:p>
            <a:pPr marL="274320" lvl="1" indent="0">
              <a:buNone/>
            </a:pPr>
            <a:endParaRPr lang="en-US" dirty="0"/>
          </a:p>
          <a:p>
            <a:pPr lvl="2"/>
            <a:r>
              <a:rPr lang="en-US" i="1" dirty="0"/>
              <a:t> FAX NUMBER </a:t>
            </a:r>
            <a:r>
              <a:rPr lang="en-US" i="1" dirty="0">
                <a:solidFill>
                  <a:srgbClr val="FF0000"/>
                </a:solidFill>
              </a:rPr>
              <a:t>860-920-4456</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12" end="12"/>
                                            </p:txEl>
                                          </p:spTgt>
                                        </p:tgtEl>
                                        <p:attrNameLst>
                                          <p:attrName>ppt_x</p:attrName>
                                          <p:attrName>ppt_y</p:attrName>
                                        </p:attrNameLst>
                                      </p:cBhvr>
                                    </p:animMotion>
                                    <p:animRot by="1500000">
                                      <p:cBhvr>
                                        <p:cTn id="7" dur="125" fill="hold">
                                          <p:stCondLst>
                                            <p:cond delay="0"/>
                                          </p:stCondLst>
                                        </p:cTn>
                                        <p:tgtEl>
                                          <p:spTgt spid="4">
                                            <p:txEl>
                                              <p:pRg st="12" end="12"/>
                                            </p:txEl>
                                          </p:spTgt>
                                        </p:tgtEl>
                                        <p:attrNameLst>
                                          <p:attrName>r</p:attrName>
                                        </p:attrNameLst>
                                      </p:cBhvr>
                                    </p:animRot>
                                    <p:animRot by="-1500000">
                                      <p:cBhvr>
                                        <p:cTn id="8" dur="125" fill="hold">
                                          <p:stCondLst>
                                            <p:cond delay="125"/>
                                          </p:stCondLst>
                                        </p:cTn>
                                        <p:tgtEl>
                                          <p:spTgt spid="4">
                                            <p:txEl>
                                              <p:pRg st="12" end="12"/>
                                            </p:txEl>
                                          </p:spTgt>
                                        </p:tgtEl>
                                        <p:attrNameLst>
                                          <p:attrName>r</p:attrName>
                                        </p:attrNameLst>
                                      </p:cBhvr>
                                    </p:animRot>
                                    <p:animRot by="-1500000">
                                      <p:cBhvr>
                                        <p:cTn id="9" dur="125" fill="hold">
                                          <p:stCondLst>
                                            <p:cond delay="250"/>
                                          </p:stCondLst>
                                        </p:cTn>
                                        <p:tgtEl>
                                          <p:spTgt spid="4">
                                            <p:txEl>
                                              <p:pRg st="12" end="12"/>
                                            </p:txEl>
                                          </p:spTgt>
                                        </p:tgtEl>
                                        <p:attrNameLst>
                                          <p:attrName>r</p:attrName>
                                        </p:attrNameLst>
                                      </p:cBhvr>
                                    </p:animRot>
                                    <p:animRot by="1500000">
                                      <p:cBhvr>
                                        <p:cTn id="10" dur="125" fill="hold">
                                          <p:stCondLst>
                                            <p:cond delay="375"/>
                                          </p:stCondLst>
                                        </p:cTn>
                                        <p:tgtEl>
                                          <p:spTgt spid="4">
                                            <p:txEl>
                                              <p:pRg st="12" end="1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quarter" idx="1"/>
          </p:nvPr>
        </p:nvSpPr>
        <p:spPr/>
        <p:txBody>
          <a:bodyPr>
            <a:normAutofit fontScale="92500" lnSpcReduction="10000"/>
          </a:bodyPr>
          <a:lstStyle/>
          <a:p>
            <a:pPr marL="0" indent="0">
              <a:buNone/>
            </a:pPr>
            <a:endParaRPr lang="en-US" dirty="0"/>
          </a:p>
          <a:p>
            <a:r>
              <a:rPr lang="en-US" dirty="0"/>
              <a:t>Waiver Update</a:t>
            </a:r>
          </a:p>
          <a:p>
            <a:r>
              <a:rPr lang="en-US" dirty="0"/>
              <a:t>Average Enrolled by Month</a:t>
            </a:r>
          </a:p>
          <a:p>
            <a:r>
              <a:rPr lang="en-US" dirty="0"/>
              <a:t>Staffing Updates</a:t>
            </a:r>
          </a:p>
          <a:p>
            <a:r>
              <a:rPr lang="en-US" dirty="0"/>
              <a:t>Waiver renewal</a:t>
            </a:r>
          </a:p>
          <a:p>
            <a:r>
              <a:rPr lang="en-US" dirty="0"/>
              <a:t>RA Training Process</a:t>
            </a:r>
          </a:p>
          <a:p>
            <a:r>
              <a:rPr lang="en-US" dirty="0"/>
              <a:t>Provider requirements: Monthly notes</a:t>
            </a:r>
          </a:p>
          <a:p>
            <a:r>
              <a:rPr lang="en-US" dirty="0"/>
              <a:t>Access to ABH website</a:t>
            </a:r>
          </a:p>
          <a:p>
            <a:r>
              <a:rPr lang="en-US" dirty="0"/>
              <a:t>Update on Peer Support credentialing requirements</a:t>
            </a:r>
          </a:p>
          <a:p>
            <a:r>
              <a:rPr lang="en-US" dirty="0"/>
              <a:t>Critical Incident Reports</a:t>
            </a:r>
          </a:p>
          <a:p>
            <a:r>
              <a:rPr lang="en-US" dirty="0"/>
              <a:t>Documenting manually entered visits in EVV</a:t>
            </a:r>
          </a:p>
          <a:p>
            <a:r>
              <a:rPr lang="en-US" dirty="0"/>
              <a:t>MHW Advisory Council</a:t>
            </a:r>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Waiver Update  (as of 6/20/2026)</a:t>
            </a:r>
          </a:p>
        </p:txBody>
      </p:sp>
      <p:sp>
        <p:nvSpPr>
          <p:cNvPr id="3" name="Content Placeholder 2"/>
          <p:cNvSpPr>
            <a:spLocks noGrp="1"/>
          </p:cNvSpPr>
          <p:nvPr>
            <p:ph sz="quarter" idx="1"/>
          </p:nvPr>
        </p:nvSpPr>
        <p:spPr>
          <a:xfrm>
            <a:off x="457200" y="1371600"/>
            <a:ext cx="8229600" cy="4785360"/>
          </a:xfrm>
        </p:spPr>
        <p:txBody>
          <a:bodyPr>
            <a:normAutofit fontScale="92500"/>
          </a:bodyPr>
          <a:lstStyle/>
          <a:p>
            <a:r>
              <a:rPr lang="en-US" dirty="0"/>
              <a:t> Active participants on the waiver: 516</a:t>
            </a:r>
          </a:p>
          <a:p>
            <a:r>
              <a:rPr lang="en-US" dirty="0"/>
              <a:t>Actively planning for admission to waiver (MHW &amp; MFP): 39</a:t>
            </a:r>
          </a:p>
          <a:p>
            <a:r>
              <a:rPr lang="en-US" dirty="0"/>
              <a:t>   Referrals pending disposition (MHW &amp; MFP): 49</a:t>
            </a:r>
          </a:p>
          <a:p>
            <a:r>
              <a:rPr lang="en-US" dirty="0"/>
              <a:t>   Waitlisted referrals for MHW community: 10</a:t>
            </a:r>
            <a:endParaRPr lang="en-US" b="1" dirty="0"/>
          </a:p>
          <a:p>
            <a:pPr>
              <a:buNone/>
            </a:pPr>
            <a:endParaRPr lang="en-US" dirty="0"/>
          </a:p>
          <a:p>
            <a:r>
              <a:rPr lang="en-US" dirty="0"/>
              <a:t>   Community Census for </a:t>
            </a:r>
            <a:r>
              <a:rPr lang="en-US" b="1" i="1" dirty="0">
                <a:effectLst>
                  <a:outerShdw blurRad="38100" dist="38100" dir="2700000" algn="tl">
                    <a:srgbClr val="000000">
                      <a:alpha val="43137"/>
                    </a:srgbClr>
                  </a:outerShdw>
                </a:effectLst>
              </a:rPr>
              <a:t>Waiver Year 17</a:t>
            </a:r>
            <a:r>
              <a:rPr lang="en-US" dirty="0"/>
              <a:t>: </a:t>
            </a:r>
            <a:r>
              <a:rPr lang="en-US" b="1" dirty="0"/>
              <a:t>615</a:t>
            </a:r>
          </a:p>
          <a:p>
            <a:endParaRPr lang="en-US" dirty="0"/>
          </a:p>
          <a:p>
            <a:r>
              <a:rPr lang="en-US" dirty="0"/>
              <a:t>   Additional Slots for MFP participants Waiver Year18: </a:t>
            </a:r>
            <a:r>
              <a:rPr lang="en-US" b="1" dirty="0"/>
              <a:t>45</a:t>
            </a:r>
          </a:p>
          <a:p>
            <a:r>
              <a:rPr lang="en-US" b="1" dirty="0"/>
              <a:t>If you are making a referral to the MHW please remember to send in any psychosocial and functional assessments to assist with eligibility determination.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109239344"/>
              </p:ext>
            </p:extLst>
          </p:nvPr>
        </p:nvGraphicFramePr>
        <p:xfrm>
          <a:off x="457200" y="304800"/>
          <a:ext cx="83058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947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Staffing Updates</a:t>
            </a:r>
          </a:p>
        </p:txBody>
      </p:sp>
      <p:sp>
        <p:nvSpPr>
          <p:cNvPr id="3" name="Content Placeholder 2"/>
          <p:cNvSpPr>
            <a:spLocks noGrp="1"/>
          </p:cNvSpPr>
          <p:nvPr>
            <p:ph sz="quarter" idx="1"/>
          </p:nvPr>
        </p:nvSpPr>
        <p:spPr/>
        <p:txBody>
          <a:bodyPr>
            <a:normAutofit/>
          </a:bodyPr>
          <a:lstStyle/>
          <a:p>
            <a:r>
              <a:rPr lang="en-US"/>
              <a:t>ABH </a:t>
            </a:r>
            <a:r>
              <a:rPr lang="en-US" dirty="0"/>
              <a:t>is currently recruiting for the MFP SCM position in the New Haven area.</a:t>
            </a:r>
          </a:p>
          <a:p>
            <a:r>
              <a:rPr lang="en-US" dirty="0"/>
              <a:t>Sheanell Dougall has resigned and ABH is currently recruiting for an ICM in the Bridgeport area.</a:t>
            </a:r>
          </a:p>
          <a:p>
            <a:r>
              <a:rPr lang="en-US" dirty="0"/>
              <a:t>DMHAS Behavioral Health Clinical Supervisor position previously held by Katie Daly</a:t>
            </a:r>
          </a:p>
        </p:txBody>
      </p:sp>
    </p:spTree>
    <p:extLst>
      <p:ext uri="{BB962C8B-B14F-4D97-AF65-F5344CB8AC3E}">
        <p14:creationId xmlns:p14="http://schemas.microsoft.com/office/powerpoint/2010/main" val="3511381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E36BA-93C9-D05D-D415-1490FDF0F014}"/>
              </a:ext>
            </a:extLst>
          </p:cNvPr>
          <p:cNvSpPr>
            <a:spLocks noGrp="1"/>
          </p:cNvSpPr>
          <p:nvPr>
            <p:ph type="title"/>
          </p:nvPr>
        </p:nvSpPr>
        <p:spPr/>
        <p:txBody>
          <a:bodyPr/>
          <a:lstStyle/>
          <a:p>
            <a:r>
              <a:rPr lang="en-US" dirty="0"/>
              <a:t>Waiver Renewal</a:t>
            </a:r>
          </a:p>
        </p:txBody>
      </p:sp>
      <p:sp>
        <p:nvSpPr>
          <p:cNvPr id="3" name="Content Placeholder 2">
            <a:extLst>
              <a:ext uri="{FF2B5EF4-FFF2-40B4-BE49-F238E27FC236}">
                <a16:creationId xmlns:a16="http://schemas.microsoft.com/office/drawing/2014/main" id="{4AE4B257-51AB-F729-DC14-44B77832DB4C}"/>
              </a:ext>
            </a:extLst>
          </p:cNvPr>
          <p:cNvSpPr>
            <a:spLocks noGrp="1"/>
          </p:cNvSpPr>
          <p:nvPr>
            <p:ph sz="quarter" idx="1"/>
          </p:nvPr>
        </p:nvSpPr>
        <p:spPr/>
        <p:txBody>
          <a:bodyPr/>
          <a:lstStyle/>
          <a:p>
            <a:r>
              <a:rPr lang="en-US" dirty="0"/>
              <a:t>The current Mental Health Waiver will expire on March 31, 2027.</a:t>
            </a:r>
          </a:p>
          <a:p>
            <a:r>
              <a:rPr lang="en-US" dirty="0"/>
              <a:t>DMHAS will begin the renewal process this spring and will be requesting another 5-year renewal (effective 4/1/27-3/31/32)</a:t>
            </a:r>
          </a:p>
          <a:p>
            <a:r>
              <a:rPr lang="en-US" dirty="0"/>
              <a:t>DMHAS is considering the addition of agency based PCA services.  </a:t>
            </a:r>
          </a:p>
          <a:p>
            <a:r>
              <a:rPr lang="en-US" dirty="0"/>
              <a:t>Ideas?  </a:t>
            </a:r>
          </a:p>
          <a:p>
            <a:endParaRPr lang="en-US" dirty="0"/>
          </a:p>
        </p:txBody>
      </p:sp>
    </p:spTree>
    <p:extLst>
      <p:ext uri="{BB962C8B-B14F-4D97-AF65-F5344CB8AC3E}">
        <p14:creationId xmlns:p14="http://schemas.microsoft.com/office/powerpoint/2010/main" val="182505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 Training process</a:t>
            </a:r>
          </a:p>
        </p:txBody>
      </p:sp>
      <p:sp>
        <p:nvSpPr>
          <p:cNvPr id="3" name="Content Placeholder 2"/>
          <p:cNvSpPr>
            <a:spLocks noGrp="1"/>
          </p:cNvSpPr>
          <p:nvPr>
            <p:ph sz="quarter" idx="1"/>
          </p:nvPr>
        </p:nvSpPr>
        <p:spPr/>
        <p:txBody>
          <a:bodyPr>
            <a:normAutofit/>
          </a:bodyPr>
          <a:lstStyle/>
          <a:p>
            <a:r>
              <a:rPr lang="en-US" dirty="0"/>
              <a:t>The On Demand RA training is now live </a:t>
            </a:r>
            <a:r>
              <a:rPr lang="en-US" dirty="0">
                <a:sym typeface="Wingdings" panose="05000000000000000000" pitchFamily="2" charset="2"/>
              </a:rPr>
              <a:t></a:t>
            </a:r>
          </a:p>
          <a:p>
            <a:r>
              <a:rPr lang="en-US" dirty="0">
                <a:sym typeface="Wingdings" panose="05000000000000000000" pitchFamily="2" charset="2"/>
              </a:rPr>
              <a:t>Please remember that if you have not received confirmation from ABH that staff has completed </a:t>
            </a:r>
            <a:r>
              <a:rPr lang="en-US" b="1" i="1" u="sng" dirty="0">
                <a:sym typeface="Wingdings" panose="05000000000000000000" pitchFamily="2" charset="2"/>
              </a:rPr>
              <a:t>all</a:t>
            </a:r>
            <a:r>
              <a:rPr lang="en-US" dirty="0">
                <a:sym typeface="Wingdings" panose="05000000000000000000" pitchFamily="2" charset="2"/>
              </a:rPr>
              <a:t> training, that they have not been placed on the registry.</a:t>
            </a:r>
          </a:p>
          <a:p>
            <a:r>
              <a:rPr lang="en-US" dirty="0">
                <a:sym typeface="Wingdings" panose="05000000000000000000" pitchFamily="2" charset="2"/>
              </a:rPr>
              <a:t> We have a number of staff who partially complete training (</a:t>
            </a:r>
            <a:r>
              <a:rPr lang="en-US" b="1" dirty="0">
                <a:sym typeface="Wingdings" panose="05000000000000000000" pitchFamily="2" charset="2"/>
              </a:rPr>
              <a:t>about 50%</a:t>
            </a:r>
            <a:r>
              <a:rPr lang="en-US" dirty="0">
                <a:sym typeface="Wingdings" panose="05000000000000000000" pitchFamily="2" charset="2"/>
              </a:rPr>
              <a:t>).  When you are signing up staff, please encourage them to complete the training in full as soon as possible.  </a:t>
            </a:r>
          </a:p>
        </p:txBody>
      </p:sp>
    </p:spTree>
    <p:extLst>
      <p:ext uri="{BB962C8B-B14F-4D97-AF65-F5344CB8AC3E}">
        <p14:creationId xmlns:p14="http://schemas.microsoft.com/office/powerpoint/2010/main" val="162759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27DC-1CE3-9D60-1164-C4AD98887F69}"/>
              </a:ext>
            </a:extLst>
          </p:cNvPr>
          <p:cNvSpPr>
            <a:spLocks noGrp="1"/>
          </p:cNvSpPr>
          <p:nvPr>
            <p:ph type="title"/>
          </p:nvPr>
        </p:nvSpPr>
        <p:spPr/>
        <p:txBody>
          <a:bodyPr/>
          <a:lstStyle/>
          <a:p>
            <a:r>
              <a:rPr lang="en-US" dirty="0"/>
              <a:t>Monthly Note Requirement</a:t>
            </a:r>
          </a:p>
        </p:txBody>
      </p:sp>
      <p:sp>
        <p:nvSpPr>
          <p:cNvPr id="3" name="Content Placeholder 2">
            <a:extLst>
              <a:ext uri="{FF2B5EF4-FFF2-40B4-BE49-F238E27FC236}">
                <a16:creationId xmlns:a16="http://schemas.microsoft.com/office/drawing/2014/main" id="{6F731058-15BD-1565-47DA-7CA9AA76EECE}"/>
              </a:ext>
            </a:extLst>
          </p:cNvPr>
          <p:cNvSpPr>
            <a:spLocks noGrp="1"/>
          </p:cNvSpPr>
          <p:nvPr>
            <p:ph sz="quarter" idx="1"/>
          </p:nvPr>
        </p:nvSpPr>
        <p:spPr/>
        <p:txBody>
          <a:bodyPr/>
          <a:lstStyle/>
          <a:p>
            <a:r>
              <a:rPr lang="en-US" dirty="0"/>
              <a:t>Provider agencies are required to submit a Monthly note by the 10</a:t>
            </a:r>
            <a:r>
              <a:rPr lang="en-US" baseline="30000" dirty="0"/>
              <a:t>th</a:t>
            </a:r>
            <a:r>
              <a:rPr lang="en-US" dirty="0"/>
              <a:t> of the following month for CSP, TCM, RA, PS and SE services.  </a:t>
            </a:r>
          </a:p>
          <a:p>
            <a:r>
              <a:rPr lang="en-US" dirty="0"/>
              <a:t>Notes are required for all services with an active authorization in the system.  If you notice an authorization that should be closed, please alert the assigned waiver staff or the ABH office.</a:t>
            </a:r>
          </a:p>
          <a:p>
            <a:r>
              <a:rPr lang="en-US" dirty="0"/>
              <a:t>Non-compliance with monthly notes can lead to an agency being placed on hold for new referrals.  Agencies on hold for a year or more will be considered for termination from program.  </a:t>
            </a:r>
          </a:p>
        </p:txBody>
      </p:sp>
    </p:spTree>
    <p:extLst>
      <p:ext uri="{BB962C8B-B14F-4D97-AF65-F5344CB8AC3E}">
        <p14:creationId xmlns:p14="http://schemas.microsoft.com/office/powerpoint/2010/main" val="126410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D275-6B38-3239-02A7-2880E81716C5}"/>
              </a:ext>
            </a:extLst>
          </p:cNvPr>
          <p:cNvSpPr>
            <a:spLocks noGrp="1"/>
          </p:cNvSpPr>
          <p:nvPr>
            <p:ph type="title"/>
          </p:nvPr>
        </p:nvSpPr>
        <p:spPr/>
        <p:txBody>
          <a:bodyPr/>
          <a:lstStyle/>
          <a:p>
            <a:r>
              <a:rPr lang="en-US" dirty="0"/>
              <a:t>Access to ABH website</a:t>
            </a:r>
          </a:p>
        </p:txBody>
      </p:sp>
      <p:sp>
        <p:nvSpPr>
          <p:cNvPr id="3" name="Content Placeholder 2">
            <a:extLst>
              <a:ext uri="{FF2B5EF4-FFF2-40B4-BE49-F238E27FC236}">
                <a16:creationId xmlns:a16="http://schemas.microsoft.com/office/drawing/2014/main" id="{773FDDA4-E26B-76BC-03AE-7599770F5C9E}"/>
              </a:ext>
            </a:extLst>
          </p:cNvPr>
          <p:cNvSpPr>
            <a:spLocks noGrp="1"/>
          </p:cNvSpPr>
          <p:nvPr>
            <p:ph sz="quarter" idx="1"/>
          </p:nvPr>
        </p:nvSpPr>
        <p:spPr/>
        <p:txBody>
          <a:bodyPr/>
          <a:lstStyle/>
          <a:p>
            <a:r>
              <a:rPr lang="en-US" dirty="0"/>
              <a:t>CSP and administrative staff that need access to the ABH website for notes, recovery plans, etc. should be logging into the site </a:t>
            </a:r>
            <a:r>
              <a:rPr lang="en-US" b="1" dirty="0"/>
              <a:t>at least every month.</a:t>
            </a:r>
          </a:p>
          <a:p>
            <a:r>
              <a:rPr lang="en-US" dirty="0"/>
              <a:t>Please only request access for staff that will need to use the site on a regular basis as ABH is required to pay a fee per user.</a:t>
            </a:r>
          </a:p>
          <a:p>
            <a:r>
              <a:rPr lang="en-US" b="1" dirty="0"/>
              <a:t>Users who do not sign in on a regular basis will have their accounts deactivated.  </a:t>
            </a:r>
          </a:p>
          <a:p>
            <a:r>
              <a:rPr lang="en-US" dirty="0"/>
              <a:t>Please inform us when staff who have access leave your agency so we may deactivate their accounts immediately.</a:t>
            </a:r>
          </a:p>
        </p:txBody>
      </p:sp>
    </p:spTree>
    <p:extLst>
      <p:ext uri="{BB962C8B-B14F-4D97-AF65-F5344CB8AC3E}">
        <p14:creationId xmlns:p14="http://schemas.microsoft.com/office/powerpoint/2010/main" val="1092989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6251</TotalTime>
  <Words>905</Words>
  <Application>Microsoft Office PowerPoint</Application>
  <PresentationFormat>On-screen Show (4:3)</PresentationFormat>
  <Paragraphs>80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Bookman Old Style</vt:lpstr>
      <vt:lpstr>Calibri</vt:lpstr>
      <vt:lpstr>Gill Sans MT</vt:lpstr>
      <vt:lpstr>Wingdings</vt:lpstr>
      <vt:lpstr>Wingdings 3</vt:lpstr>
      <vt:lpstr>Origin</vt:lpstr>
      <vt:lpstr>Mental Health Waiver Provider Meeting</vt:lpstr>
      <vt:lpstr>Agenda</vt:lpstr>
      <vt:lpstr>Waiver Update  (as of 6/20/2026)</vt:lpstr>
      <vt:lpstr>PowerPoint Presentation</vt:lpstr>
      <vt:lpstr>Staffing Updates</vt:lpstr>
      <vt:lpstr>Waiver Renewal</vt:lpstr>
      <vt:lpstr>RA Training process</vt:lpstr>
      <vt:lpstr>Monthly Note Requirement</vt:lpstr>
      <vt:lpstr>Access to ABH website</vt:lpstr>
      <vt:lpstr>Peer Support updates regarding credentialing- Date extended and updated link</vt:lpstr>
      <vt:lpstr>Critical Incident Reports</vt:lpstr>
      <vt:lpstr>Required Documentation for Manual EVV Visits</vt:lpstr>
      <vt:lpstr>MHW Advisory Council</vt:lpstr>
      <vt:lpstr>ABH Contact Information</vt:lpstr>
    </vt:vector>
  </TitlesOfParts>
  <Company>Advanced Behavioral Health,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dgerwien</dc:creator>
  <cp:lastModifiedBy>Ann M. Luongo</cp:lastModifiedBy>
  <cp:revision>731</cp:revision>
  <cp:lastPrinted>2020-01-07T12:46:07Z</cp:lastPrinted>
  <dcterms:created xsi:type="dcterms:W3CDTF">2015-03-31T15:24:13Z</dcterms:created>
  <dcterms:modified xsi:type="dcterms:W3CDTF">2026-07-20T15:32:15Z</dcterms:modified>
</cp:coreProperties>
</file>