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6"/>
  </p:notesMasterIdLst>
  <p:handoutMasterIdLst>
    <p:handoutMasterId r:id="rId17"/>
  </p:handoutMasterIdLst>
  <p:sldIdLst>
    <p:sldId id="256" r:id="rId2"/>
    <p:sldId id="261" r:id="rId3"/>
    <p:sldId id="267" r:id="rId4"/>
    <p:sldId id="351" r:id="rId5"/>
    <p:sldId id="387" r:id="rId6"/>
    <p:sldId id="361" r:id="rId7"/>
    <p:sldId id="395" r:id="rId8"/>
    <p:sldId id="396" r:id="rId9"/>
    <p:sldId id="393" r:id="rId10"/>
    <p:sldId id="391" r:id="rId11"/>
    <p:sldId id="385" r:id="rId12"/>
    <p:sldId id="394" r:id="rId13"/>
    <p:sldId id="270" r:id="rId14"/>
    <p:sldId id="268" r:id="rId15"/>
  </p:sldIdLst>
  <p:sldSz cx="9144000" cy="6858000" type="screen4x3"/>
  <p:notesSz cx="7010400" cy="92964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9E5E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p:cViewPr varScale="1">
        <p:scale>
          <a:sx n="115" d="100"/>
          <a:sy n="115" d="100"/>
        </p:scale>
        <p:origin x="624" y="108"/>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38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n-US" dirty="0" smtClean="0"/>
              <a:t>Average Enrolled by month</a:t>
            </a:r>
            <a:endParaRPr lang="en-US" dirty="0"/>
          </a:p>
        </c:rich>
      </c:tx>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manualLayout>
          <c:layoutTarget val="inner"/>
          <c:xMode val="edge"/>
          <c:yMode val="edge"/>
          <c:x val="3.6882178718485877E-2"/>
          <c:y val="7.0734908136482949E-2"/>
          <c:w val="0.96311782128151413"/>
          <c:h val="0.87428571428571433"/>
        </c:manualLayout>
      </c:layout>
      <c:barChart>
        <c:barDir val="col"/>
        <c:grouping val="clustered"/>
        <c:varyColors val="0"/>
        <c:ser>
          <c:idx val="0"/>
          <c:order val="0"/>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Pt>
            <c:idx val="0"/>
            <c:invertIfNegative val="0"/>
            <c:bubble3D val="0"/>
            <c:spPr>
              <a:solidFill>
                <a:srgbClr val="9E5ECE"/>
              </a:solidFill>
              <a:ln>
                <a:noFill/>
              </a:ln>
              <a:effectLst>
                <a:innerShdw blurRad="114300">
                  <a:schemeClr val="accent1"/>
                </a:innerShdw>
              </a:effectLst>
            </c:spPr>
            <c:extLst>
              <c:ext xmlns:c16="http://schemas.microsoft.com/office/drawing/2014/chart" uri="{C3380CC4-5D6E-409C-BE32-E72D297353CC}">
                <c16:uniqueId val="{0000000C-5756-4401-B34F-92C407188248}"/>
              </c:ext>
            </c:extLst>
          </c:dPt>
          <c:dPt>
            <c:idx val="1"/>
            <c:invertIfNegative val="0"/>
            <c:bubble3D val="0"/>
            <c:spPr>
              <a:solidFill>
                <a:srgbClr val="92D050"/>
              </a:solidFill>
              <a:ln>
                <a:noFill/>
              </a:ln>
              <a:effectLst>
                <a:innerShdw blurRad="114300">
                  <a:schemeClr val="accent1"/>
                </a:innerShdw>
              </a:effectLst>
            </c:spPr>
            <c:extLst>
              <c:ext xmlns:c16="http://schemas.microsoft.com/office/drawing/2014/chart" uri="{C3380CC4-5D6E-409C-BE32-E72D297353CC}">
                <c16:uniqueId val="{0000000D-5756-4401-B34F-92C407188248}"/>
              </c:ext>
            </c:extLst>
          </c:dPt>
          <c:dPt>
            <c:idx val="2"/>
            <c:invertIfNegative val="0"/>
            <c:bubble3D val="0"/>
            <c:spPr>
              <a:solidFill>
                <a:srgbClr val="FF0000"/>
              </a:solidFill>
              <a:ln>
                <a:solidFill>
                  <a:srgbClr val="FF0000"/>
                </a:solidFill>
              </a:ln>
              <a:effectLst>
                <a:innerShdw blurRad="114300">
                  <a:schemeClr val="accent1"/>
                </a:innerShdw>
              </a:effectLst>
            </c:spPr>
            <c:extLst>
              <c:ext xmlns:c16="http://schemas.microsoft.com/office/drawing/2014/chart" uri="{C3380CC4-5D6E-409C-BE32-E72D297353CC}">
                <c16:uniqueId val="{0000000E-5756-4401-B34F-92C407188248}"/>
              </c:ext>
            </c:extLst>
          </c:dPt>
          <c:dPt>
            <c:idx val="3"/>
            <c:invertIfNegative val="0"/>
            <c:bubble3D val="0"/>
            <c:spPr>
              <a:solidFill>
                <a:srgbClr val="FF9900"/>
              </a:solidFill>
              <a:ln>
                <a:noFill/>
              </a:ln>
              <a:effectLst>
                <a:innerShdw blurRad="114300">
                  <a:schemeClr val="accent1"/>
                </a:innerShdw>
              </a:effectLst>
            </c:spPr>
            <c:extLst>
              <c:ext xmlns:c16="http://schemas.microsoft.com/office/drawing/2014/chart" uri="{C3380CC4-5D6E-409C-BE32-E72D297353CC}">
                <c16:uniqueId val="{0000000F-5756-4401-B34F-92C407188248}"/>
              </c:ext>
            </c:extLst>
          </c:dPt>
          <c:dPt>
            <c:idx val="4"/>
            <c:invertIfNegative val="0"/>
            <c:bubble3D val="0"/>
            <c:spPr>
              <a:solidFill>
                <a:srgbClr val="002060"/>
              </a:solidFill>
              <a:ln>
                <a:noFill/>
              </a:ln>
              <a:effectLst>
                <a:innerShdw blurRad="114300">
                  <a:schemeClr val="accent1"/>
                </a:innerShdw>
              </a:effectLst>
            </c:spPr>
            <c:extLst>
              <c:ext xmlns:c16="http://schemas.microsoft.com/office/drawing/2014/chart" uri="{C3380CC4-5D6E-409C-BE32-E72D297353CC}">
                <c16:uniqueId val="{00000013-A089-479B-A883-2E301BF92539}"/>
              </c:ext>
            </c:extLst>
          </c:dPt>
          <c:dPt>
            <c:idx val="5"/>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14-A089-479B-A883-2E301BF92539}"/>
              </c:ext>
            </c:extLst>
          </c:dPt>
          <c:dPt>
            <c:idx val="6"/>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15-A089-479B-A883-2E301BF92539}"/>
              </c:ext>
            </c:extLst>
          </c:dPt>
          <c:dPt>
            <c:idx val="7"/>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C-90A4-4C45-A26E-5AA2E43D63F2}"/>
              </c:ext>
            </c:extLst>
          </c:dPt>
          <c:dPt>
            <c:idx val="8"/>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D-90A4-4C45-A26E-5AA2E43D63F2}"/>
              </c:ext>
            </c:extLst>
          </c:dPt>
          <c:dPt>
            <c:idx val="9"/>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E-90A4-4C45-A26E-5AA2E43D63F2}"/>
              </c:ext>
            </c:extLst>
          </c:dPt>
          <c:dPt>
            <c:idx val="10"/>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6-FAE4-41FF-8657-DF804D281920}"/>
              </c:ext>
            </c:extLst>
          </c:dPt>
          <c:dPt>
            <c:idx val="11"/>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7-FAE4-41FF-8657-DF804D281920}"/>
              </c:ext>
            </c:extLst>
          </c:dPt>
          <c:dPt>
            <c:idx val="12"/>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8-FAE4-41FF-8657-DF804D281920}"/>
              </c:ext>
            </c:extLst>
          </c:dPt>
          <c:dPt>
            <c:idx val="13"/>
            <c:invertIfNegative val="0"/>
            <c:bubble3D val="0"/>
            <c:spPr>
              <a:solidFill>
                <a:srgbClr val="FFFF00"/>
              </a:solidFill>
              <a:ln>
                <a:noFill/>
              </a:ln>
              <a:effectLst>
                <a:innerShdw blurRad="114300">
                  <a:schemeClr val="accent1"/>
                </a:innerShdw>
              </a:effectLst>
            </c:spPr>
            <c:extLst>
              <c:ext xmlns:c16="http://schemas.microsoft.com/office/drawing/2014/chart" uri="{C3380CC4-5D6E-409C-BE32-E72D297353CC}">
                <c16:uniqueId val="{00000000-DF10-4AD2-929C-C3553C26877A}"/>
              </c:ext>
            </c:extLst>
          </c:dPt>
          <c:dPt>
            <c:idx val="14"/>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01-DF10-4AD2-929C-C3553C26877A}"/>
              </c:ext>
            </c:extLst>
          </c:dPt>
          <c:dPt>
            <c:idx val="15"/>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02-DF10-4AD2-929C-C3553C26877A}"/>
              </c:ext>
            </c:extLst>
          </c:dPt>
          <c:dPt>
            <c:idx val="16"/>
            <c:invertIfNegative val="0"/>
            <c:bubble3D val="0"/>
            <c:spPr>
              <a:solidFill>
                <a:srgbClr val="00B0F0"/>
              </a:solidFill>
              <a:ln>
                <a:noFill/>
              </a:ln>
              <a:effectLst>
                <a:innerShdw blurRad="114300">
                  <a:schemeClr val="accent1"/>
                </a:innerShdw>
              </a:effectLst>
            </c:spPr>
            <c:extLst>
              <c:ext xmlns:c16="http://schemas.microsoft.com/office/drawing/2014/chart" uri="{C3380CC4-5D6E-409C-BE32-E72D297353CC}">
                <c16:uniqueId val="{00000020-4D28-4EB2-95D7-B78071B38BA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Sheet1!$J$1:$J$9</c:f>
              <c:strCache>
                <c:ptCount val="9"/>
                <c:pt idx="0">
                  <c:v>1-3</c:v>
                </c:pt>
                <c:pt idx="1">
                  <c:v>4-8</c:v>
                </c:pt>
                <c:pt idx="2">
                  <c:v>9-13</c:v>
                </c:pt>
                <c:pt idx="3">
                  <c:v>14</c:v>
                </c:pt>
                <c:pt idx="4">
                  <c:v>15</c:v>
                </c:pt>
                <c:pt idx="5">
                  <c:v>16</c:v>
                </c:pt>
                <c:pt idx="6">
                  <c:v>Apr-25</c:v>
                </c:pt>
                <c:pt idx="7">
                  <c:v>May-25</c:v>
                </c:pt>
                <c:pt idx="8">
                  <c:v>Jun-25</c:v>
                </c:pt>
              </c:strCache>
            </c:strRef>
          </c:cat>
          <c:val>
            <c:numRef>
              <c:f>Sheet1!$K$1:$K$9</c:f>
              <c:numCache>
                <c:formatCode>General</c:formatCode>
                <c:ptCount val="9"/>
                <c:pt idx="0">
                  <c:v>4</c:v>
                </c:pt>
                <c:pt idx="1">
                  <c:v>15</c:v>
                </c:pt>
                <c:pt idx="2">
                  <c:v>8</c:v>
                </c:pt>
                <c:pt idx="3">
                  <c:v>8</c:v>
                </c:pt>
                <c:pt idx="4">
                  <c:v>9</c:v>
                </c:pt>
                <c:pt idx="5">
                  <c:v>9</c:v>
                </c:pt>
                <c:pt idx="6">
                  <c:v>6</c:v>
                </c:pt>
                <c:pt idx="7">
                  <c:v>9</c:v>
                </c:pt>
                <c:pt idx="8">
                  <c:v>4</c:v>
                </c:pt>
              </c:numCache>
            </c:numRef>
          </c:val>
          <c:extLst>
            <c:ext xmlns:c16="http://schemas.microsoft.com/office/drawing/2014/chart" uri="{C3380CC4-5D6E-409C-BE32-E72D297353CC}">
              <c16:uniqueId val="{00000000-A8AC-4ADE-A74C-74858D556AC6}"/>
            </c:ext>
          </c:extLst>
        </c:ser>
        <c:dLbls>
          <c:dLblPos val="outEnd"/>
          <c:showLegendKey val="0"/>
          <c:showVal val="1"/>
          <c:showCatName val="0"/>
          <c:showSerName val="0"/>
          <c:showPercent val="0"/>
          <c:showBubbleSize val="0"/>
        </c:dLbls>
        <c:gapWidth val="164"/>
        <c:overlap val="-22"/>
        <c:axId val="459072472"/>
        <c:axId val="459075752"/>
      </c:barChart>
      <c:catAx>
        <c:axId val="459072472"/>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r>
                  <a:rPr lang="en-US" dirty="0" smtClean="0"/>
                  <a:t>Waiver</a:t>
                </a:r>
                <a:r>
                  <a:rPr lang="en-US" baseline="0" dirty="0" smtClean="0"/>
                  <a:t> Year</a:t>
                </a:r>
                <a:endParaRPr lang="en-US" dirty="0"/>
              </a:p>
            </c:rich>
          </c:tx>
          <c:layou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9075752"/>
        <c:crosses val="autoZero"/>
        <c:auto val="1"/>
        <c:lblAlgn val="ctr"/>
        <c:lblOffset val="100"/>
        <c:noMultiLvlLbl val="0"/>
      </c:catAx>
      <c:valAx>
        <c:axId val="45907575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90724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40" tIns="45720" rIns="91440" bIns="45720" rtlCol="0" anchor="b"/>
          <a:lstStyle>
            <a:lvl1pPr algn="r">
              <a:defRPr sz="1200"/>
            </a:lvl1pPr>
          </a:lstStyle>
          <a:p>
            <a:fld id="{D2F1ADF7-0E37-40D0-961A-E4060B9FCB7B}"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6BE1245-823B-40D7-9909-5CFEBCDEE0BF}" type="datetimeFigureOut">
              <a:rPr lang="en-US" smtClean="0"/>
              <a:pPr/>
              <a:t>7/21/2025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67744F-5D70-4937-A547-19B633522A2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F85A3C5A-98EB-4635-941D-9452A06AE6C2}" type="datetimeFigureOut">
              <a:rPr lang="en-US" smtClean="0"/>
              <a:pPr/>
              <a:t>7/21/2025</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B261F408-9BCA-4CF6-BAD2-6E4499E4A88B}"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5A3C5A-98EB-4635-941D-9452A06AE6C2}" type="datetimeFigureOut">
              <a:rPr lang="en-US" smtClean="0"/>
              <a:pPr/>
              <a:t>7/21/2025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61F408-9BCA-4CF6-BAD2-6E4499E4A88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5A3C5A-98EB-4635-941D-9452A06AE6C2}" type="datetimeFigureOut">
              <a:rPr lang="en-US" smtClean="0"/>
              <a:pPr/>
              <a:t>7/21/2025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61F408-9BCA-4CF6-BAD2-6E4499E4A88B}"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85A3C5A-98EB-4635-941D-9452A06AE6C2}" type="datetimeFigureOut">
              <a:rPr lang="en-US" smtClean="0"/>
              <a:pPr/>
              <a:t>7/21/2025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61F408-9BCA-4CF6-BAD2-6E4499E4A88B}"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F85A3C5A-98EB-4635-941D-9452A06AE6C2}" type="datetimeFigureOut">
              <a:rPr lang="en-US" smtClean="0"/>
              <a:pPr/>
              <a:t>7/21/2025</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B261F408-9BCA-4CF6-BAD2-6E4499E4A88B}"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85A3C5A-98EB-4635-941D-9452A06AE6C2}" type="datetimeFigureOut">
              <a:rPr lang="en-US" smtClean="0"/>
              <a:pPr/>
              <a:t>7/21/2025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61F408-9BCA-4CF6-BAD2-6E4499E4A88B}"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85A3C5A-98EB-4635-941D-9452A06AE6C2}" type="datetimeFigureOut">
              <a:rPr lang="en-US" smtClean="0"/>
              <a:pPr/>
              <a:t>7/21/2025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61F408-9BCA-4CF6-BAD2-6E4499E4A88B}"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5A3C5A-98EB-4635-941D-9452A06AE6C2}" type="datetimeFigureOut">
              <a:rPr lang="en-US" smtClean="0"/>
              <a:pPr/>
              <a:t>7/21/2025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61F408-9BCA-4CF6-BAD2-6E4499E4A88B}"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A3C5A-98EB-4635-941D-9452A06AE6C2}" type="datetimeFigureOut">
              <a:rPr lang="en-US" smtClean="0"/>
              <a:pPr/>
              <a:t>7/21/2025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61F408-9BCA-4CF6-BAD2-6E4499E4A88B}"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5A3C5A-98EB-4635-941D-9452A06AE6C2}" type="datetimeFigureOut">
              <a:rPr lang="en-US" smtClean="0"/>
              <a:pPr/>
              <a:t>7/21/2025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61F408-9BCA-4CF6-BAD2-6E4499E4A88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5A3C5A-98EB-4635-941D-9452A06AE6C2}" type="datetimeFigureOut">
              <a:rPr lang="en-US" smtClean="0"/>
              <a:pPr/>
              <a:t>7/21/2025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61F408-9BCA-4CF6-BAD2-6E4499E4A88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85A3C5A-98EB-4635-941D-9452A06AE6C2}" type="datetimeFigureOut">
              <a:rPr lang="en-US" smtClean="0"/>
              <a:pPr/>
              <a:t>7/21/2025</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261F408-9BCA-4CF6-BAD2-6E4499E4A88B}"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mailto:Katie.daly@ct.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jdemars@abhct.com" TargetMode="External"/><Relationship Id="rId2" Type="http://schemas.openxmlformats.org/officeDocument/2006/relationships/hyperlink" Target="mailto:aluongo@abhct.com" TargetMode="External"/><Relationship Id="rId1" Type="http://schemas.openxmlformats.org/officeDocument/2006/relationships/slideLayout" Target="../slideLayouts/slideLayout2.xml"/><Relationship Id="rId6" Type="http://schemas.openxmlformats.org/officeDocument/2006/relationships/hyperlink" Target="mailto:lbiggs@abhct.com" TargetMode="External"/><Relationship Id="rId5" Type="http://schemas.openxmlformats.org/officeDocument/2006/relationships/hyperlink" Target="mailto:eleblanc@abhct.com" TargetMode="External"/><Relationship Id="rId4" Type="http://schemas.openxmlformats.org/officeDocument/2006/relationships/hyperlink" Target="mailto:tboisseau@abht.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smtClean="0"/>
              <a:t>Mental Health Waiver</a:t>
            </a:r>
            <a:r>
              <a:rPr lang="en-US" dirty="0" smtClean="0"/>
              <a:t/>
            </a:r>
            <a:br>
              <a:rPr lang="en-US" dirty="0" smtClean="0"/>
            </a:br>
            <a:r>
              <a:rPr lang="en-US" dirty="0" smtClean="0"/>
              <a:t>Provider Meeting</a:t>
            </a:r>
            <a:endParaRPr lang="en-US" dirty="0"/>
          </a:p>
        </p:txBody>
      </p:sp>
      <p:sp>
        <p:nvSpPr>
          <p:cNvPr id="3" name="Subtitle 2"/>
          <p:cNvSpPr>
            <a:spLocks noGrp="1"/>
          </p:cNvSpPr>
          <p:nvPr>
            <p:ph type="subTitle" idx="1"/>
          </p:nvPr>
        </p:nvSpPr>
        <p:spPr/>
        <p:txBody>
          <a:bodyPr/>
          <a:lstStyle/>
          <a:p>
            <a:r>
              <a:rPr lang="en-US" dirty="0" smtClean="0"/>
              <a:t>July 22, 2025</a:t>
            </a:r>
            <a:endParaRPr lang="en-US" dirty="0"/>
          </a:p>
        </p:txBody>
      </p:sp>
      <p:pic>
        <p:nvPicPr>
          <p:cNvPr id="4" name="Picture 3" descr="summer time holiday Stock Vector Image &amp; Art - Alamy"/>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5600" y="304800"/>
            <a:ext cx="3352800" cy="324447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Peer Support updates regarding credentialing</a:t>
            </a:r>
            <a:endParaRPr lang="en-US" dirty="0"/>
          </a:p>
        </p:txBody>
      </p:sp>
      <p:sp>
        <p:nvSpPr>
          <p:cNvPr id="3" name="Content Placeholder 2"/>
          <p:cNvSpPr>
            <a:spLocks noGrp="1"/>
          </p:cNvSpPr>
          <p:nvPr>
            <p:ph sz="quarter" idx="1"/>
          </p:nvPr>
        </p:nvSpPr>
        <p:spPr/>
        <p:txBody>
          <a:bodyPr/>
          <a:lstStyle/>
          <a:p>
            <a:r>
              <a:rPr lang="en-US" dirty="0" smtClean="0"/>
              <a:t>DMHAS is updating the requirements for Peer Support Services and staff will be certified through the Connecticut Certification Board (CCB)</a:t>
            </a:r>
          </a:p>
          <a:p>
            <a:r>
              <a:rPr lang="en-US" dirty="0" smtClean="0"/>
              <a:t>New PS certifications will only be provided to individuals with lived experience</a:t>
            </a:r>
          </a:p>
          <a:p>
            <a:r>
              <a:rPr lang="en-US" dirty="0" smtClean="0"/>
              <a:t>Current Peer Support staff will have an opportunity to be grandfathered in beginning in May 2025</a:t>
            </a:r>
          </a:p>
          <a:p>
            <a:pPr lvl="1"/>
            <a:r>
              <a:rPr lang="en-US" dirty="0" smtClean="0"/>
              <a:t>Application and exam will be available through CCB</a:t>
            </a:r>
          </a:p>
          <a:p>
            <a:pPr lvl="1"/>
            <a:r>
              <a:rPr lang="en-US" dirty="0" smtClean="0"/>
              <a:t>Staff must have 10 hours of CEUs documented to qualify</a:t>
            </a:r>
          </a:p>
          <a:p>
            <a:pPr lvl="1"/>
            <a:r>
              <a:rPr lang="en-US" dirty="0" smtClean="0"/>
              <a:t>There will be no cost for grandfathering</a:t>
            </a:r>
          </a:p>
          <a:p>
            <a:pPr marL="274320" lvl="1" indent="0">
              <a:buNone/>
            </a:pPr>
            <a:endParaRPr lang="en-US" dirty="0"/>
          </a:p>
        </p:txBody>
      </p:sp>
      <p:sp>
        <p:nvSpPr>
          <p:cNvPr id="5" name="Rectangle 4"/>
          <p:cNvSpPr/>
          <p:nvPr/>
        </p:nvSpPr>
        <p:spPr>
          <a:xfrm rot="19579958">
            <a:off x="1748946" y="3066968"/>
            <a:ext cx="5346954" cy="923330"/>
          </a:xfrm>
          <a:prstGeom prst="rect">
            <a:avLst/>
          </a:prstGeom>
          <a:noFill/>
        </p:spPr>
        <p:txBody>
          <a:bodyPr wrap="square" lIns="91440" tIns="45720" rIns="91440" bIns="45720">
            <a:spAutoFit/>
          </a:bodyPr>
          <a:lstStyle/>
          <a:p>
            <a:pPr algn="ctr"/>
            <a:r>
              <a:rPr lang="en-US" sz="5400" b="1" cap="none" spc="0" dirty="0" smtClean="0">
                <a:ln w="13462">
                  <a:solidFill>
                    <a:schemeClr val="bg1"/>
                  </a:solidFill>
                  <a:prstDash val="solid"/>
                </a:ln>
                <a:solidFill>
                  <a:srgbClr val="FF0000"/>
                </a:solidFill>
                <a:effectLst>
                  <a:outerShdw dist="38100" dir="2700000" algn="bl" rotWithShape="0">
                    <a:schemeClr val="accent5"/>
                  </a:outerShdw>
                </a:effectLst>
              </a:rPr>
              <a:t>On</a:t>
            </a: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en-US" sz="5400" b="1" cap="none" spc="0" dirty="0" smtClean="0">
                <a:ln w="13462">
                  <a:solidFill>
                    <a:schemeClr val="bg1"/>
                  </a:solidFill>
                  <a:prstDash val="solid"/>
                </a:ln>
                <a:solidFill>
                  <a:srgbClr val="FF0000"/>
                </a:solidFill>
                <a:effectLst>
                  <a:outerShdw dist="38100" dir="2700000" algn="bl" rotWithShape="0">
                    <a:schemeClr val="accent5"/>
                  </a:outerShdw>
                </a:effectLst>
              </a:rPr>
              <a:t>Hold</a:t>
            </a:r>
            <a:endParaRPr lang="en-US" sz="5400" b="1" cap="none" spc="0" dirty="0">
              <a:ln w="13462">
                <a:solidFill>
                  <a:schemeClr val="bg1"/>
                </a:solidFill>
                <a:prstDash val="solid"/>
              </a:ln>
              <a:solidFill>
                <a:srgbClr val="FF0000"/>
              </a:solidFill>
              <a:effectLst>
                <a:outerShdw dist="38100" dir="2700000" algn="bl" rotWithShape="0">
                  <a:schemeClr val="accent5"/>
                </a:outerShdw>
              </a:effectLst>
            </a:endParaRPr>
          </a:p>
        </p:txBody>
      </p:sp>
    </p:spTree>
    <p:extLst>
      <p:ext uri="{BB962C8B-B14F-4D97-AF65-F5344CB8AC3E}">
        <p14:creationId xmlns:p14="http://schemas.microsoft.com/office/powerpoint/2010/main" val="30858671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RA note quality</a:t>
            </a:r>
            <a:endParaRPr lang="en-US" dirty="0"/>
          </a:p>
        </p:txBody>
      </p:sp>
      <p:sp>
        <p:nvSpPr>
          <p:cNvPr id="3" name="Content Placeholder 2"/>
          <p:cNvSpPr>
            <a:spLocks noGrp="1"/>
          </p:cNvSpPr>
          <p:nvPr>
            <p:ph sz="quarter" idx="1"/>
          </p:nvPr>
        </p:nvSpPr>
        <p:spPr/>
        <p:txBody>
          <a:bodyPr/>
          <a:lstStyle/>
          <a:p>
            <a:r>
              <a:rPr lang="en-US" sz="2400" dirty="0" smtClean="0"/>
              <a:t>Please remember to provide as much information as possible to the RA monthly note.  Paper RA encounter notes were discontinued with the understanding that monthly notes would sufficiently replace them.  </a:t>
            </a:r>
          </a:p>
          <a:p>
            <a:endParaRPr lang="en-US" dirty="0"/>
          </a:p>
        </p:txBody>
      </p:sp>
      <p:pic>
        <p:nvPicPr>
          <p:cNvPr id="6" name="Picture 5"/>
          <p:cNvPicPr>
            <a:picLocks noChangeAspect="1"/>
          </p:cNvPicPr>
          <p:nvPr/>
        </p:nvPicPr>
        <p:blipFill>
          <a:blip r:embed="rId2"/>
          <a:stretch>
            <a:fillRect/>
          </a:stretch>
        </p:blipFill>
        <p:spPr>
          <a:xfrm>
            <a:off x="1752600" y="2802716"/>
            <a:ext cx="5814650" cy="3521883"/>
          </a:xfrm>
          <a:prstGeom prst="rect">
            <a:avLst/>
          </a:prstGeom>
        </p:spPr>
      </p:pic>
    </p:spTree>
    <p:extLst>
      <p:ext uri="{BB962C8B-B14F-4D97-AF65-F5344CB8AC3E}">
        <p14:creationId xmlns:p14="http://schemas.microsoft.com/office/powerpoint/2010/main" val="21349272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CSP note quality</a:t>
            </a:r>
            <a:endParaRPr lang="en-US" dirty="0"/>
          </a:p>
        </p:txBody>
      </p:sp>
      <p:sp>
        <p:nvSpPr>
          <p:cNvPr id="3" name="Content Placeholder 2"/>
          <p:cNvSpPr>
            <a:spLocks noGrp="1"/>
          </p:cNvSpPr>
          <p:nvPr>
            <p:ph sz="quarter" idx="1"/>
          </p:nvPr>
        </p:nvSpPr>
        <p:spPr/>
        <p:txBody>
          <a:bodyPr/>
          <a:lstStyle/>
          <a:p>
            <a:r>
              <a:rPr lang="en-US" dirty="0" smtClean="0"/>
              <a:t>When writing the monthly CSP note, staff should be responding to client progress with objectives as listed in the recovery plan.  </a:t>
            </a:r>
          </a:p>
          <a:p>
            <a:r>
              <a:rPr lang="en-US" dirty="0" smtClean="0"/>
              <a:t>We will be developing a training for CSP monthly notes that will be recorded and used as an ongoing training tool. </a:t>
            </a:r>
            <a:endParaRPr lang="en-US" dirty="0"/>
          </a:p>
        </p:txBody>
      </p:sp>
    </p:spTree>
    <p:extLst>
      <p:ext uri="{BB962C8B-B14F-4D97-AF65-F5344CB8AC3E}">
        <p14:creationId xmlns:p14="http://schemas.microsoft.com/office/powerpoint/2010/main" val="282602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MHW Advisory Council</a:t>
            </a:r>
          </a:p>
        </p:txBody>
      </p:sp>
      <p:sp>
        <p:nvSpPr>
          <p:cNvPr id="3" name="Content Placeholder 2"/>
          <p:cNvSpPr>
            <a:spLocks noGrp="1"/>
          </p:cNvSpPr>
          <p:nvPr>
            <p:ph sz="quarter" idx="1"/>
          </p:nvPr>
        </p:nvSpPr>
        <p:spPr/>
        <p:txBody>
          <a:bodyPr/>
          <a:lstStyle/>
          <a:p>
            <a:r>
              <a:rPr lang="en-US" dirty="0" smtClean="0"/>
              <a:t>Meets twice a year in April and October</a:t>
            </a:r>
          </a:p>
          <a:p>
            <a:r>
              <a:rPr lang="en-US" dirty="0" smtClean="0"/>
              <a:t>Open to any MHW provider to send a representative</a:t>
            </a:r>
          </a:p>
          <a:p>
            <a:r>
              <a:rPr lang="en-US" dirty="0" smtClean="0"/>
              <a:t>Meetings will now be held both in person and virtual.  If you are interested in attending virtually, please contact Katie Daly for the link. (</a:t>
            </a:r>
            <a:r>
              <a:rPr lang="en-US" dirty="0" smtClean="0">
                <a:hlinkClick r:id="rId2"/>
              </a:rPr>
              <a:t>Katie.daly@ct.gov</a:t>
            </a:r>
            <a:r>
              <a:rPr lang="en-US" dirty="0" smtClean="0"/>
              <a:t>)</a:t>
            </a:r>
          </a:p>
          <a:p>
            <a:r>
              <a:rPr lang="en-US" dirty="0" smtClean="0"/>
              <a:t>We encourage staff to identify MHW participants who might be interested in participating. Staff can bill for time spent with participant at meeting.</a:t>
            </a:r>
          </a:p>
          <a:p>
            <a:pPr>
              <a:buNone/>
            </a:pPr>
            <a:endParaRPr lang="en-US" dirty="0" smtClean="0"/>
          </a:p>
          <a:p>
            <a:pPr>
              <a:buNone/>
            </a:pPr>
            <a:endParaRPr lang="en-US" dirty="0"/>
          </a:p>
        </p:txBody>
      </p:sp>
      <p:pic>
        <p:nvPicPr>
          <p:cNvPr id="4098" name="Picture 2" descr="C:\Users\aluongo.ABH\AppData\Local\Microsoft\Windows\Temporary Internet Files\Content.IE5\S3V1D5ZQ\meeting[1].jpg"/>
          <p:cNvPicPr>
            <a:picLocks noChangeAspect="1" noChangeArrowheads="1"/>
          </p:cNvPicPr>
          <p:nvPr/>
        </p:nvPicPr>
        <p:blipFill>
          <a:blip r:embed="rId3" cstate="print"/>
          <a:srcRect/>
          <a:stretch>
            <a:fillRect/>
          </a:stretch>
        </p:blipFill>
        <p:spPr bwMode="auto">
          <a:xfrm>
            <a:off x="5715000" y="4351036"/>
            <a:ext cx="2362200" cy="1829873"/>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ABH Contact Information</a:t>
            </a:r>
            <a:endParaRPr lang="en-US" dirty="0"/>
          </a:p>
        </p:txBody>
      </p:sp>
      <p:sp>
        <p:nvSpPr>
          <p:cNvPr id="4" name="Content Placeholder 2"/>
          <p:cNvSpPr>
            <a:spLocks noGrp="1"/>
          </p:cNvSpPr>
          <p:nvPr>
            <p:ph sz="quarter" idx="1"/>
          </p:nvPr>
        </p:nvSpPr>
        <p:spPr/>
        <p:txBody>
          <a:bodyPr>
            <a:normAutofit fontScale="77500" lnSpcReduction="20000"/>
          </a:bodyPr>
          <a:lstStyle/>
          <a:p>
            <a:r>
              <a:rPr lang="en-US" dirty="0" smtClean="0"/>
              <a:t>Ann Marie Luongo, Program Manager (general waiver info, clinician info/issues</a:t>
            </a:r>
            <a:r>
              <a:rPr lang="en-US" dirty="0"/>
              <a:t>, </a:t>
            </a:r>
            <a:r>
              <a:rPr lang="en-US" dirty="0" smtClean="0"/>
              <a:t>adding staff to ABH portal)</a:t>
            </a:r>
          </a:p>
          <a:p>
            <a:pPr lvl="1"/>
            <a:r>
              <a:rPr lang="en-US" dirty="0" smtClean="0"/>
              <a:t>(860) 704-6211  </a:t>
            </a:r>
            <a:r>
              <a:rPr lang="en-US" dirty="0" smtClean="0">
                <a:hlinkClick r:id="rId2"/>
              </a:rPr>
              <a:t>aluongo@abhct.com</a:t>
            </a:r>
            <a:endParaRPr lang="en-US" dirty="0" smtClean="0"/>
          </a:p>
          <a:p>
            <a:r>
              <a:rPr lang="en-US" dirty="0" smtClean="0"/>
              <a:t>Jenny DeMars, Quality Assurance Supervisor (client eligibility, report cards, audits, notes)</a:t>
            </a:r>
          </a:p>
          <a:p>
            <a:pPr lvl="1"/>
            <a:r>
              <a:rPr lang="en-US" dirty="0" smtClean="0"/>
              <a:t>(860) 704-6254  </a:t>
            </a:r>
            <a:r>
              <a:rPr lang="en-US" dirty="0" smtClean="0">
                <a:hlinkClick r:id="rId3"/>
              </a:rPr>
              <a:t>jdemars@abhct.com</a:t>
            </a:r>
            <a:endParaRPr lang="en-US" dirty="0" smtClean="0"/>
          </a:p>
          <a:p>
            <a:r>
              <a:rPr lang="en-US" dirty="0" smtClean="0"/>
              <a:t>Thelma </a:t>
            </a:r>
            <a:r>
              <a:rPr lang="en-US" dirty="0" err="1" smtClean="0"/>
              <a:t>Boisseau</a:t>
            </a:r>
            <a:r>
              <a:rPr lang="en-US" dirty="0" smtClean="0"/>
              <a:t>, Program Specialist (credentialing questions, RA trainings)</a:t>
            </a:r>
            <a:endParaRPr lang="en-US" dirty="0" smtClean="0">
              <a:solidFill>
                <a:srgbClr val="FF0000"/>
              </a:solidFill>
            </a:endParaRPr>
          </a:p>
          <a:p>
            <a:pPr lvl="1"/>
            <a:r>
              <a:rPr lang="en-US" dirty="0" smtClean="0"/>
              <a:t>(860) 638-5341  </a:t>
            </a:r>
            <a:r>
              <a:rPr lang="en-US" dirty="0" smtClean="0">
                <a:hlinkClick r:id="rId4"/>
              </a:rPr>
              <a:t>tboisseau@abht.com</a:t>
            </a:r>
            <a:r>
              <a:rPr lang="en-US" dirty="0" smtClean="0"/>
              <a:t> </a:t>
            </a:r>
          </a:p>
          <a:p>
            <a:r>
              <a:rPr lang="en-US" dirty="0" smtClean="0"/>
              <a:t> Emilie LeBlanc, Claims Coordinator (authorization and claims issues, report cards, client eligibility) </a:t>
            </a:r>
          </a:p>
          <a:p>
            <a:pPr lvl="1"/>
            <a:r>
              <a:rPr lang="en-US" dirty="0" smtClean="0"/>
              <a:t>860-704-6123   </a:t>
            </a:r>
            <a:r>
              <a:rPr lang="en-US" dirty="0" smtClean="0">
                <a:hlinkClick r:id="rId5"/>
              </a:rPr>
              <a:t>eleblanc@abhct.com</a:t>
            </a:r>
            <a:r>
              <a:rPr lang="en-US" dirty="0" smtClean="0"/>
              <a:t>  </a:t>
            </a:r>
          </a:p>
          <a:p>
            <a:r>
              <a:rPr lang="en-US" dirty="0" smtClean="0"/>
              <a:t>Laura Biggs, Utilization Review Support (critical incident reports, client surveys, provider surveys, report cards)</a:t>
            </a:r>
          </a:p>
          <a:p>
            <a:pPr lvl="1"/>
            <a:r>
              <a:rPr lang="en-US" dirty="0" smtClean="0"/>
              <a:t>(860) 704-6182  </a:t>
            </a:r>
            <a:r>
              <a:rPr lang="en-US" dirty="0" smtClean="0">
                <a:hlinkClick r:id="rId6"/>
              </a:rPr>
              <a:t>lbiggs@abhct.com</a:t>
            </a:r>
            <a:endParaRPr lang="en-US" dirty="0" smtClean="0"/>
          </a:p>
          <a:p>
            <a:pPr lvl="1"/>
            <a:endParaRPr lang="en-US" dirty="0" smtClean="0"/>
          </a:p>
          <a:p>
            <a:pPr lvl="2"/>
            <a:r>
              <a:rPr lang="en-US" i="1" dirty="0" smtClean="0"/>
              <a:t> FAX NUMBER </a:t>
            </a:r>
            <a:r>
              <a:rPr lang="en-US" i="1" dirty="0" smtClean="0">
                <a:solidFill>
                  <a:srgbClr val="FF0000"/>
                </a:solidFill>
              </a:rPr>
              <a:t>860-920-4456</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
                                            <p:txEl>
                                              <p:pRg st="11" end="11"/>
                                            </p:txEl>
                                          </p:spTgt>
                                        </p:tgtEl>
                                        <p:attrNameLst>
                                          <p:attrName>ppt_x</p:attrName>
                                          <p:attrName>ppt_y</p:attrName>
                                        </p:attrNameLst>
                                      </p:cBhvr>
                                    </p:animMotion>
                                    <p:animRot by="1500000">
                                      <p:cBhvr>
                                        <p:cTn id="7" dur="125" fill="hold">
                                          <p:stCondLst>
                                            <p:cond delay="0"/>
                                          </p:stCondLst>
                                        </p:cTn>
                                        <p:tgtEl>
                                          <p:spTgt spid="4">
                                            <p:txEl>
                                              <p:pRg st="11" end="11"/>
                                            </p:txEl>
                                          </p:spTgt>
                                        </p:tgtEl>
                                        <p:attrNameLst>
                                          <p:attrName>r</p:attrName>
                                        </p:attrNameLst>
                                      </p:cBhvr>
                                    </p:animRot>
                                    <p:animRot by="-1500000">
                                      <p:cBhvr>
                                        <p:cTn id="8" dur="125" fill="hold">
                                          <p:stCondLst>
                                            <p:cond delay="125"/>
                                          </p:stCondLst>
                                        </p:cTn>
                                        <p:tgtEl>
                                          <p:spTgt spid="4">
                                            <p:txEl>
                                              <p:pRg st="11" end="11"/>
                                            </p:txEl>
                                          </p:spTgt>
                                        </p:tgtEl>
                                        <p:attrNameLst>
                                          <p:attrName>r</p:attrName>
                                        </p:attrNameLst>
                                      </p:cBhvr>
                                    </p:animRot>
                                    <p:animRot by="-1500000">
                                      <p:cBhvr>
                                        <p:cTn id="9" dur="125" fill="hold">
                                          <p:stCondLst>
                                            <p:cond delay="250"/>
                                          </p:stCondLst>
                                        </p:cTn>
                                        <p:tgtEl>
                                          <p:spTgt spid="4">
                                            <p:txEl>
                                              <p:pRg st="11" end="11"/>
                                            </p:txEl>
                                          </p:spTgt>
                                        </p:tgtEl>
                                        <p:attrNameLst>
                                          <p:attrName>r</p:attrName>
                                        </p:attrNameLst>
                                      </p:cBhvr>
                                    </p:animRot>
                                    <p:animRot by="1500000">
                                      <p:cBhvr>
                                        <p:cTn id="10" dur="125" fill="hold">
                                          <p:stCondLst>
                                            <p:cond delay="375"/>
                                          </p:stCondLst>
                                        </p:cTn>
                                        <p:tgtEl>
                                          <p:spTgt spid="4">
                                            <p:txEl>
                                              <p:pRg st="11" end="1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sz="quarter" idx="1"/>
          </p:nvPr>
        </p:nvSpPr>
        <p:spPr/>
        <p:txBody>
          <a:bodyPr>
            <a:normAutofit fontScale="92500" lnSpcReduction="20000"/>
          </a:bodyPr>
          <a:lstStyle/>
          <a:p>
            <a:pPr marL="0" indent="0">
              <a:buNone/>
            </a:pPr>
            <a:endParaRPr lang="en-US" dirty="0"/>
          </a:p>
          <a:p>
            <a:pPr marL="0" indent="0">
              <a:buNone/>
            </a:pPr>
            <a:endParaRPr lang="en-US" dirty="0" smtClean="0"/>
          </a:p>
          <a:p>
            <a:r>
              <a:rPr lang="en-US" dirty="0" smtClean="0"/>
              <a:t>Waiver Update</a:t>
            </a:r>
          </a:p>
          <a:p>
            <a:r>
              <a:rPr lang="en-US" dirty="0" smtClean="0"/>
              <a:t>Average Enrolled by Month</a:t>
            </a:r>
          </a:p>
          <a:p>
            <a:r>
              <a:rPr lang="en-US" dirty="0" smtClean="0"/>
              <a:t>Staffing Updates</a:t>
            </a:r>
          </a:p>
          <a:p>
            <a:r>
              <a:rPr lang="en-US" dirty="0" smtClean="0"/>
              <a:t>RA Training Process</a:t>
            </a:r>
          </a:p>
          <a:p>
            <a:r>
              <a:rPr lang="en-US" dirty="0" smtClean="0"/>
              <a:t>CSP Initial Training</a:t>
            </a:r>
          </a:p>
          <a:p>
            <a:r>
              <a:rPr lang="en-US" dirty="0" smtClean="0"/>
              <a:t>Cultural Competency Training resource page</a:t>
            </a:r>
          </a:p>
          <a:p>
            <a:r>
              <a:rPr lang="en-US" dirty="0" smtClean="0"/>
              <a:t>Communication with Waiver clinicians</a:t>
            </a:r>
          </a:p>
          <a:p>
            <a:r>
              <a:rPr lang="en-US" dirty="0" smtClean="0"/>
              <a:t>Update on Peer Support credentialing requirements</a:t>
            </a:r>
          </a:p>
          <a:p>
            <a:r>
              <a:rPr lang="en-US" dirty="0" smtClean="0"/>
              <a:t>Monthly RA note quality</a:t>
            </a:r>
          </a:p>
          <a:p>
            <a:r>
              <a:rPr lang="en-US" dirty="0" smtClean="0"/>
              <a:t>Monthly CSP note quality/Training</a:t>
            </a:r>
          </a:p>
          <a:p>
            <a:r>
              <a:rPr lang="en-US" dirty="0" smtClean="0"/>
              <a:t>MHW Advisory Council</a:t>
            </a:r>
          </a:p>
          <a:p>
            <a:pPr marL="0" indent="0">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Waiver Update  (as of 7/21/2025)</a:t>
            </a:r>
            <a:endParaRPr lang="en-US" dirty="0"/>
          </a:p>
        </p:txBody>
      </p:sp>
      <p:sp>
        <p:nvSpPr>
          <p:cNvPr id="3" name="Content Placeholder 2"/>
          <p:cNvSpPr>
            <a:spLocks noGrp="1"/>
          </p:cNvSpPr>
          <p:nvPr>
            <p:ph sz="quarter" idx="1"/>
          </p:nvPr>
        </p:nvSpPr>
        <p:spPr>
          <a:xfrm>
            <a:off x="457200" y="1371600"/>
            <a:ext cx="8229600" cy="4785360"/>
          </a:xfrm>
        </p:spPr>
        <p:txBody>
          <a:bodyPr>
            <a:normAutofit fontScale="85000" lnSpcReduction="20000"/>
          </a:bodyPr>
          <a:lstStyle/>
          <a:p>
            <a:r>
              <a:rPr lang="en-US" dirty="0" smtClean="0"/>
              <a:t> Active participants on the waiver: </a:t>
            </a:r>
            <a:r>
              <a:rPr lang="en-US" dirty="0" smtClean="0"/>
              <a:t>563</a:t>
            </a:r>
            <a:endParaRPr lang="en-US" dirty="0" smtClean="0"/>
          </a:p>
          <a:p>
            <a:pPr marL="0" indent="0">
              <a:buNone/>
            </a:pPr>
            <a:endParaRPr lang="en-US" dirty="0"/>
          </a:p>
          <a:p>
            <a:r>
              <a:rPr lang="en-US" dirty="0" smtClean="0"/>
              <a:t>Actively planning for admission to waiver (MHW &amp; MFP): </a:t>
            </a:r>
            <a:r>
              <a:rPr lang="en-US" dirty="0" smtClean="0"/>
              <a:t>46</a:t>
            </a:r>
            <a:endParaRPr lang="en-US" b="1" dirty="0" smtClean="0"/>
          </a:p>
          <a:p>
            <a:pPr>
              <a:buNone/>
            </a:pPr>
            <a:endParaRPr lang="en-US" dirty="0" smtClean="0"/>
          </a:p>
          <a:p>
            <a:r>
              <a:rPr lang="en-US" dirty="0" smtClean="0"/>
              <a:t>   Referrals pending disposition (MHW &amp; MFP): </a:t>
            </a:r>
            <a:r>
              <a:rPr lang="en-US" dirty="0" smtClean="0"/>
              <a:t>41</a:t>
            </a:r>
            <a:endParaRPr lang="en-US" b="1" dirty="0" smtClean="0"/>
          </a:p>
          <a:p>
            <a:endParaRPr lang="en-US" dirty="0" smtClean="0"/>
          </a:p>
          <a:p>
            <a:r>
              <a:rPr lang="en-US" dirty="0" smtClean="0"/>
              <a:t>   Waitlisted referrals for MHW community:  </a:t>
            </a:r>
            <a:r>
              <a:rPr lang="en-US" dirty="0" smtClean="0"/>
              <a:t>0</a:t>
            </a:r>
            <a:endParaRPr lang="en-US" b="1" dirty="0" smtClean="0"/>
          </a:p>
          <a:p>
            <a:pPr>
              <a:buNone/>
            </a:pPr>
            <a:endParaRPr lang="en-US" dirty="0" smtClean="0"/>
          </a:p>
          <a:p>
            <a:r>
              <a:rPr lang="en-US" dirty="0" smtClean="0"/>
              <a:t>   Community Census for </a:t>
            </a:r>
            <a:r>
              <a:rPr lang="en-US" b="1" i="1" dirty="0" smtClean="0">
                <a:effectLst>
                  <a:outerShdw blurRad="38100" dist="38100" dir="2700000" algn="tl">
                    <a:srgbClr val="000000">
                      <a:alpha val="43137"/>
                    </a:srgbClr>
                  </a:outerShdw>
                </a:effectLst>
              </a:rPr>
              <a:t>Waiver Year 17</a:t>
            </a:r>
            <a:r>
              <a:rPr lang="en-US" dirty="0" smtClean="0"/>
              <a:t>: </a:t>
            </a:r>
            <a:r>
              <a:rPr lang="en-US" b="1" dirty="0" smtClean="0"/>
              <a:t>615</a:t>
            </a:r>
          </a:p>
          <a:p>
            <a:endParaRPr lang="en-US" dirty="0" smtClean="0"/>
          </a:p>
          <a:p>
            <a:r>
              <a:rPr lang="en-US" dirty="0" smtClean="0"/>
              <a:t>   Additional Slots for MFP participants Waiver Year 17: </a:t>
            </a:r>
            <a:r>
              <a:rPr lang="en-US" b="1" dirty="0" smtClean="0"/>
              <a:t>45</a:t>
            </a:r>
          </a:p>
          <a:p>
            <a:r>
              <a:rPr lang="en-US" b="1" dirty="0" smtClean="0"/>
              <a:t>If you are making a referral to the MHW please remember to send in any psychosocial and functional assessments to assist with eligibility determination.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2614128039"/>
              </p:ext>
            </p:extLst>
          </p:nvPr>
        </p:nvGraphicFramePr>
        <p:xfrm>
          <a:off x="457200" y="304800"/>
          <a:ext cx="8305800" cy="6400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9477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Staffing Updates</a:t>
            </a:r>
            <a:endParaRPr lang="en-US" dirty="0"/>
          </a:p>
        </p:txBody>
      </p:sp>
      <p:sp>
        <p:nvSpPr>
          <p:cNvPr id="3" name="Content Placeholder 2"/>
          <p:cNvSpPr>
            <a:spLocks noGrp="1"/>
          </p:cNvSpPr>
          <p:nvPr>
            <p:ph sz="quarter" idx="1"/>
          </p:nvPr>
        </p:nvSpPr>
        <p:spPr/>
        <p:txBody>
          <a:bodyPr/>
          <a:lstStyle/>
          <a:p>
            <a:r>
              <a:rPr lang="en-US" dirty="0" smtClean="0"/>
              <a:t>Laura Biggs last day will be August 7</a:t>
            </a:r>
            <a:r>
              <a:rPr lang="en-US" baseline="30000" dirty="0" smtClean="0"/>
              <a:t>th</a:t>
            </a:r>
            <a:r>
              <a:rPr lang="en-US" dirty="0" smtClean="0"/>
              <a:t>.  ABH is currently working to fill the position. </a:t>
            </a:r>
          </a:p>
          <a:p>
            <a:r>
              <a:rPr lang="en-US" dirty="0" smtClean="0"/>
              <a:t>Amanda Way resigned 6/23/25 and ABH is currently recruiting a clinician for the MFP program.  </a:t>
            </a:r>
            <a:endParaRPr lang="en-US" dirty="0" smtClean="0"/>
          </a:p>
          <a:p>
            <a:r>
              <a:rPr lang="en-US" dirty="0" smtClean="0"/>
              <a:t>DMHAS is in the process of interviewing for the Housing Coordinator position previously held by Jason Lingner. </a:t>
            </a:r>
            <a:endParaRPr lang="en-US" dirty="0"/>
          </a:p>
        </p:txBody>
      </p:sp>
    </p:spTree>
    <p:extLst>
      <p:ext uri="{BB962C8B-B14F-4D97-AF65-F5344CB8AC3E}">
        <p14:creationId xmlns:p14="http://schemas.microsoft.com/office/powerpoint/2010/main" val="3511381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 Training process</a:t>
            </a:r>
            <a:endParaRPr lang="en-US" dirty="0"/>
          </a:p>
        </p:txBody>
      </p:sp>
      <p:sp>
        <p:nvSpPr>
          <p:cNvPr id="3" name="Content Placeholder 2"/>
          <p:cNvSpPr>
            <a:spLocks noGrp="1"/>
          </p:cNvSpPr>
          <p:nvPr>
            <p:ph sz="quarter" idx="1"/>
          </p:nvPr>
        </p:nvSpPr>
        <p:spPr/>
        <p:txBody>
          <a:bodyPr>
            <a:normAutofit/>
          </a:bodyPr>
          <a:lstStyle/>
          <a:p>
            <a:r>
              <a:rPr lang="en-US" dirty="0" smtClean="0"/>
              <a:t>The On Demand RA training is now live </a:t>
            </a:r>
            <a:r>
              <a:rPr lang="en-US" dirty="0" smtClean="0">
                <a:sym typeface="Wingdings" panose="05000000000000000000" pitchFamily="2" charset="2"/>
              </a:rPr>
              <a:t></a:t>
            </a:r>
          </a:p>
          <a:p>
            <a:r>
              <a:rPr lang="en-US" dirty="0" smtClean="0">
                <a:sym typeface="Wingdings" panose="05000000000000000000" pitchFamily="2" charset="2"/>
              </a:rPr>
              <a:t>Please remember that if you have not received confirmation from ABH that staff has completed </a:t>
            </a:r>
            <a:r>
              <a:rPr lang="en-US" b="1" i="1" u="sng" dirty="0" smtClean="0">
                <a:sym typeface="Wingdings" panose="05000000000000000000" pitchFamily="2" charset="2"/>
              </a:rPr>
              <a:t>all</a:t>
            </a:r>
            <a:r>
              <a:rPr lang="en-US" dirty="0" smtClean="0">
                <a:sym typeface="Wingdings" panose="05000000000000000000" pitchFamily="2" charset="2"/>
              </a:rPr>
              <a:t> training, that they have not been placed on the registry.</a:t>
            </a:r>
          </a:p>
          <a:p>
            <a:r>
              <a:rPr lang="en-US" dirty="0" smtClean="0">
                <a:sym typeface="Wingdings" panose="05000000000000000000" pitchFamily="2" charset="2"/>
              </a:rPr>
              <a:t>We have a number of staff who partially complete training.  When you are signing up staff, please encourage them to complete the training in full as soon as possible.  </a:t>
            </a:r>
            <a:endParaRPr lang="en-US" dirty="0" smtClean="0"/>
          </a:p>
        </p:txBody>
      </p:sp>
    </p:spTree>
    <p:extLst>
      <p:ext uri="{BB962C8B-B14F-4D97-AF65-F5344CB8AC3E}">
        <p14:creationId xmlns:p14="http://schemas.microsoft.com/office/powerpoint/2010/main" val="16275924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CSP training</a:t>
            </a:r>
            <a:endParaRPr lang="en-US" dirty="0"/>
          </a:p>
        </p:txBody>
      </p:sp>
      <p:sp>
        <p:nvSpPr>
          <p:cNvPr id="3" name="Content Placeholder 2"/>
          <p:cNvSpPr>
            <a:spLocks noGrp="1"/>
          </p:cNvSpPr>
          <p:nvPr>
            <p:ph sz="quarter" idx="1"/>
          </p:nvPr>
        </p:nvSpPr>
        <p:spPr/>
        <p:txBody>
          <a:bodyPr/>
          <a:lstStyle/>
          <a:p>
            <a:r>
              <a:rPr lang="en-US" dirty="0" smtClean="0"/>
              <a:t>There will be a recording of the initial MHW CSP training added to the ABH website in the near future.  We will notify CSP providers when it is available and ask that all new CSP staff review the recording before they begin seeing clients.  </a:t>
            </a:r>
          </a:p>
          <a:p>
            <a:r>
              <a:rPr lang="en-US" dirty="0" smtClean="0"/>
              <a:t>Please remember to verify that all new CSP staff meet the requirements before they start work:</a:t>
            </a:r>
          </a:p>
          <a:p>
            <a:pPr lvl="1"/>
            <a:r>
              <a:rPr lang="en-US" dirty="0" smtClean="0"/>
              <a:t>Bachelor’s degree in a social services field or at least 2 years experience working with the mental health population.</a:t>
            </a:r>
          </a:p>
          <a:p>
            <a:pPr lvl="1"/>
            <a:r>
              <a:rPr lang="en-US" dirty="0" smtClean="0"/>
              <a:t>Please make sure resumes verify this information and are available during re-credentialing.  </a:t>
            </a:r>
            <a:endParaRPr lang="en-US" dirty="0"/>
          </a:p>
        </p:txBody>
      </p:sp>
    </p:spTree>
    <p:extLst>
      <p:ext uri="{BB962C8B-B14F-4D97-AF65-F5344CB8AC3E}">
        <p14:creationId xmlns:p14="http://schemas.microsoft.com/office/powerpoint/2010/main" val="358264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Cultural Competency Resource Training page</a:t>
            </a:r>
            <a:endParaRPr lang="en-US" dirty="0"/>
          </a:p>
        </p:txBody>
      </p:sp>
      <p:sp>
        <p:nvSpPr>
          <p:cNvPr id="3" name="Content Placeholder 2"/>
          <p:cNvSpPr>
            <a:spLocks noGrp="1"/>
          </p:cNvSpPr>
          <p:nvPr>
            <p:ph sz="quarter" idx="1"/>
          </p:nvPr>
        </p:nvSpPr>
        <p:spPr/>
        <p:txBody>
          <a:bodyPr/>
          <a:lstStyle/>
          <a:p>
            <a:r>
              <a:rPr lang="en-US" dirty="0" smtClean="0"/>
              <a:t>ABH will be adding a Cultural Competency Resource page to the Mental Health Waiver section of their website soon.  We will be adding information for CSP and RA staff to access.</a:t>
            </a:r>
          </a:p>
          <a:p>
            <a:r>
              <a:rPr lang="en-US" dirty="0" smtClean="0"/>
              <a:t>Please feel free to send in any resources you would like to share with other provider agencies and we will add to our page.</a:t>
            </a:r>
            <a:endParaRPr lang="en-US" dirty="0"/>
          </a:p>
        </p:txBody>
      </p:sp>
    </p:spTree>
    <p:extLst>
      <p:ext uri="{BB962C8B-B14F-4D97-AF65-F5344CB8AC3E}">
        <p14:creationId xmlns:p14="http://schemas.microsoft.com/office/powerpoint/2010/main" val="3829903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 with Waiver clinicians</a:t>
            </a:r>
            <a:endParaRPr lang="en-US" dirty="0"/>
          </a:p>
        </p:txBody>
      </p:sp>
      <p:sp>
        <p:nvSpPr>
          <p:cNvPr id="3" name="Content Placeholder 2"/>
          <p:cNvSpPr>
            <a:spLocks noGrp="1"/>
          </p:cNvSpPr>
          <p:nvPr>
            <p:ph sz="quarter" idx="1"/>
          </p:nvPr>
        </p:nvSpPr>
        <p:spPr/>
        <p:txBody>
          <a:bodyPr/>
          <a:lstStyle/>
          <a:p>
            <a:r>
              <a:rPr lang="en-US" dirty="0" smtClean="0"/>
              <a:t>Please make sure your agency is communicating with waiver clinicians if there are any issues with your cases.</a:t>
            </a:r>
          </a:p>
          <a:p>
            <a:r>
              <a:rPr lang="en-US" dirty="0" smtClean="0"/>
              <a:t>If there are issues with providing authorized hours or significant changes in staffing please let us know.</a:t>
            </a:r>
          </a:p>
          <a:p>
            <a:r>
              <a:rPr lang="en-US" dirty="0" smtClean="0"/>
              <a:t>It is important for Waiver clinicians to know if staff are not showing consistently for shifts so they can address safety issues if necessary.  </a:t>
            </a:r>
            <a:endParaRPr lang="en-US" dirty="0"/>
          </a:p>
        </p:txBody>
      </p:sp>
    </p:spTree>
    <p:extLst>
      <p:ext uri="{BB962C8B-B14F-4D97-AF65-F5344CB8AC3E}">
        <p14:creationId xmlns:p14="http://schemas.microsoft.com/office/powerpoint/2010/main" val="27953023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5866</TotalTime>
  <Words>858</Words>
  <Application>Microsoft Office PowerPoint</Application>
  <PresentationFormat>On-screen Show (4:3)</PresentationFormat>
  <Paragraphs>82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Bookman Old Style</vt:lpstr>
      <vt:lpstr>Calibri</vt:lpstr>
      <vt:lpstr>Gill Sans MT</vt:lpstr>
      <vt:lpstr>Wingdings</vt:lpstr>
      <vt:lpstr>Wingdings 3</vt:lpstr>
      <vt:lpstr>Origin</vt:lpstr>
      <vt:lpstr>Mental Health Waiver Provider Meeting</vt:lpstr>
      <vt:lpstr>Agenda</vt:lpstr>
      <vt:lpstr>Waiver Update  (as of 7/21/2025)</vt:lpstr>
      <vt:lpstr>PowerPoint Presentation</vt:lpstr>
      <vt:lpstr>Staffing Updates</vt:lpstr>
      <vt:lpstr>RA Training process</vt:lpstr>
      <vt:lpstr>CSP training</vt:lpstr>
      <vt:lpstr>Cultural Competency Resource Training page</vt:lpstr>
      <vt:lpstr>Communication with Waiver clinicians</vt:lpstr>
      <vt:lpstr>Peer Support updates regarding credentialing</vt:lpstr>
      <vt:lpstr>Monthly RA note quality</vt:lpstr>
      <vt:lpstr>Monthly CSP note quality</vt:lpstr>
      <vt:lpstr>MHW Advisory Council</vt:lpstr>
      <vt:lpstr>ABH Contact Information</vt:lpstr>
    </vt:vector>
  </TitlesOfParts>
  <Company>Advanced Behavioral Health,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dgerwien</dc:creator>
  <cp:lastModifiedBy>Ann M. Luongo</cp:lastModifiedBy>
  <cp:revision>705</cp:revision>
  <cp:lastPrinted>2020-01-07T12:46:07Z</cp:lastPrinted>
  <dcterms:created xsi:type="dcterms:W3CDTF">2015-03-31T15:24:13Z</dcterms:created>
  <dcterms:modified xsi:type="dcterms:W3CDTF">2025-07-21T18:28:13Z</dcterms:modified>
</cp:coreProperties>
</file>