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1" r:id="rId3"/>
    <p:sldId id="267" r:id="rId4"/>
    <p:sldId id="351" r:id="rId5"/>
    <p:sldId id="387" r:id="rId6"/>
    <p:sldId id="399" r:id="rId7"/>
    <p:sldId id="361" r:id="rId8"/>
    <p:sldId id="395" r:id="rId9"/>
    <p:sldId id="397" r:id="rId10"/>
    <p:sldId id="391" r:id="rId11"/>
    <p:sldId id="398" r:id="rId12"/>
    <p:sldId id="270" r:id="rId13"/>
    <p:sldId id="268" r:id="rId14"/>
  </p:sldIdLst>
  <p:sldSz cx="9144000" cy="6858000" type="screen4x3"/>
  <p:notesSz cx="7010400" cy="92964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9E5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63" d="100"/>
          <a:sy n="63" d="100"/>
        </p:scale>
        <p:origin x="14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52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Average Enrolled by month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6882178718485877E-2"/>
          <c:y val="7.0734908136482949E-2"/>
          <c:w val="0.96311782128151413"/>
          <c:h val="0.87428571428571433"/>
        </c:manualLayout>
      </c:layout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9E5ECE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C-5756-4401-B34F-92C407188248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D-5756-4401-B34F-92C407188248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E-5756-4401-B34F-92C407188248}"/>
              </c:ext>
            </c:extLst>
          </c:dPt>
          <c:dPt>
            <c:idx val="3"/>
            <c:invertIfNegative val="0"/>
            <c:bubble3D val="0"/>
            <c:spPr>
              <a:solidFill>
                <a:srgbClr val="FF99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F-5756-4401-B34F-92C407188248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13-A089-479B-A883-2E301BF92539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14-A089-479B-A883-2E301BF92539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15-A089-479B-A883-2E301BF92539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C-90A4-4C45-A26E-5AA2E43D63F2}"/>
              </c:ext>
            </c:extLst>
          </c:dPt>
          <c:dPt>
            <c:idx val="8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D-90A4-4C45-A26E-5AA2E43D63F2}"/>
              </c:ext>
            </c:extLst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E-90A4-4C45-A26E-5AA2E43D63F2}"/>
              </c:ext>
            </c:extLst>
          </c:dPt>
          <c:dPt>
            <c:idx val="1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6-FAE4-41FF-8657-DF804D281920}"/>
              </c:ext>
            </c:extLst>
          </c:dPt>
          <c:dPt>
            <c:idx val="1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7-FAE4-41FF-8657-DF804D281920}"/>
              </c:ext>
            </c:extLst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8-FAE4-41FF-8657-DF804D281920}"/>
              </c:ext>
            </c:extLst>
          </c:dPt>
          <c:dPt>
            <c:idx val="1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0-DF10-4AD2-929C-C3553C26877A}"/>
              </c:ext>
            </c:extLst>
          </c:dPt>
          <c:dPt>
            <c:idx val="1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DF10-4AD2-929C-C3553C26877A}"/>
              </c:ext>
            </c:extLst>
          </c:dPt>
          <c:dPt>
            <c:idx val="1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2-DF10-4AD2-929C-C3553C26877A}"/>
              </c:ext>
            </c:extLst>
          </c:dPt>
          <c:dPt>
            <c:idx val="1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20-4D28-4EB2-95D7-B78071B38BA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Sheet1!$J$1:$J$15</c:f>
              <c:strCache>
                <c:ptCount val="15"/>
                <c:pt idx="0">
                  <c:v>1-3</c:v>
                </c:pt>
                <c:pt idx="1">
                  <c:v>4-8</c:v>
                </c:pt>
                <c:pt idx="2">
                  <c:v>9-13</c:v>
                </c:pt>
                <c:pt idx="3">
                  <c:v>14</c:v>
                </c:pt>
                <c:pt idx="4">
                  <c:v>15</c:v>
                </c:pt>
                <c:pt idx="5">
                  <c:v>16</c:v>
                </c:pt>
                <c:pt idx="6">
                  <c:v>Apr-25</c:v>
                </c:pt>
                <c:pt idx="7">
                  <c:v>May-25</c:v>
                </c:pt>
                <c:pt idx="8">
                  <c:v>Jun-25</c:v>
                </c:pt>
                <c:pt idx="9">
                  <c:v>Jul-25</c:v>
                </c:pt>
                <c:pt idx="10">
                  <c:v>Aug-25</c:v>
                </c:pt>
                <c:pt idx="11">
                  <c:v>Sep-25</c:v>
                </c:pt>
                <c:pt idx="12">
                  <c:v>Oct-25</c:v>
                </c:pt>
                <c:pt idx="13">
                  <c:v>Nov-25</c:v>
                </c:pt>
                <c:pt idx="14">
                  <c:v>Dec-25</c:v>
                </c:pt>
              </c:strCache>
            </c:strRef>
          </c:cat>
          <c:val>
            <c:numRef>
              <c:f>Sheet1!$K$1:$K$15</c:f>
              <c:numCache>
                <c:formatCode>General</c:formatCode>
                <c:ptCount val="15"/>
                <c:pt idx="0">
                  <c:v>4</c:v>
                </c:pt>
                <c:pt idx="1">
                  <c:v>15</c:v>
                </c:pt>
                <c:pt idx="2">
                  <c:v>8</c:v>
                </c:pt>
                <c:pt idx="3">
                  <c:v>8</c:v>
                </c:pt>
                <c:pt idx="4">
                  <c:v>9</c:v>
                </c:pt>
                <c:pt idx="5">
                  <c:v>9</c:v>
                </c:pt>
                <c:pt idx="6">
                  <c:v>6</c:v>
                </c:pt>
                <c:pt idx="7">
                  <c:v>9</c:v>
                </c:pt>
                <c:pt idx="8">
                  <c:v>4</c:v>
                </c:pt>
                <c:pt idx="9">
                  <c:v>6</c:v>
                </c:pt>
                <c:pt idx="10">
                  <c:v>9</c:v>
                </c:pt>
                <c:pt idx="11">
                  <c:v>11</c:v>
                </c:pt>
                <c:pt idx="12">
                  <c:v>8</c:v>
                </c:pt>
                <c:pt idx="13">
                  <c:v>9</c:v>
                </c:pt>
                <c:pt idx="1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AC-4ADE-A74C-74858D556AC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459072472"/>
        <c:axId val="459075752"/>
      </c:barChart>
      <c:catAx>
        <c:axId val="4590724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Waiver</a:t>
                </a:r>
                <a:r>
                  <a:rPr lang="en-US" baseline="0" dirty="0"/>
                  <a:t> Year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075752"/>
        <c:crosses val="autoZero"/>
        <c:auto val="1"/>
        <c:lblAlgn val="ctr"/>
        <c:lblOffset val="100"/>
        <c:noMultiLvlLbl val="0"/>
      </c:catAx>
      <c:valAx>
        <c:axId val="459075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072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1ADF7-0E37-40D0-961A-E4060B9FCB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6BE1245-823B-40D7-9909-5CFEBCDEE0BF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67744F-5D70-4937-A547-19B633522A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5A3C5A-98EB-4635-941D-9452A06AE6C2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707797&amp;picture=cute-winter-ow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alesurvey.ca1.qualtrics.com/jfe/form/SV_e8lz9kDCi4bBOG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hct.com/programs-services/mental-health-waiver-wise-forms/" TargetMode="External"/><Relationship Id="rId2" Type="http://schemas.openxmlformats.org/officeDocument/2006/relationships/hyperlink" Target="https://www.youtube.com/watch?v=HmouHoz8mx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Katie.daly@ct.gov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jdemars@abhct.com" TargetMode="External"/><Relationship Id="rId2" Type="http://schemas.openxmlformats.org/officeDocument/2006/relationships/hyperlink" Target="mailto:aluongo@abhct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bazelais@abhct.com" TargetMode="External"/><Relationship Id="rId5" Type="http://schemas.openxmlformats.org/officeDocument/2006/relationships/hyperlink" Target="mailto:eleblanc@abhct.com" TargetMode="External"/><Relationship Id="rId4" Type="http://schemas.openxmlformats.org/officeDocument/2006/relationships/hyperlink" Target="mailto:srasile@abhct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TkQqQNv_H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Mental Health Waiver</a:t>
            </a:r>
            <a:br>
              <a:rPr lang="en-US" dirty="0"/>
            </a:br>
            <a:r>
              <a:rPr lang="en-US" dirty="0"/>
              <a:t>Provider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January 27,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57073B-4C0C-05D7-9389-F17DA6E872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352800" y="530830"/>
            <a:ext cx="27432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Peer Support updates regarding credentialing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DMHAS is updating the requirements for Peer Support Services and staff will be certified through the Connecticut Certification Board (CCB).</a:t>
            </a:r>
          </a:p>
          <a:p>
            <a:r>
              <a:rPr lang="en-US" b="1" dirty="0"/>
              <a:t>Anyone who completes a DMHAS-approved training on or before February 1, 2026 is eligible.  Must submit application by October 1, 2026.</a:t>
            </a:r>
          </a:p>
          <a:p>
            <a:r>
              <a:rPr lang="en-US" dirty="0"/>
              <a:t>To apply: Grandparenting application on CCB website </a:t>
            </a:r>
            <a:r>
              <a:rPr lang="en-US" dirty="0">
                <a:hlinkClick r:id="rId2"/>
              </a:rPr>
              <a:t>https://yalesurvey.ca1.qualtrics.com/jfe/form/SV_e8lz9kDCi4bBOGa</a:t>
            </a:r>
            <a:endParaRPr lang="en-US" dirty="0"/>
          </a:p>
          <a:p>
            <a:r>
              <a:rPr lang="en-US" dirty="0"/>
              <a:t>Required Documents: State or Federal Picture ID and Training Completion Certificate</a:t>
            </a:r>
          </a:p>
          <a:p>
            <a:r>
              <a:rPr lang="en-US" dirty="0"/>
              <a:t>No Test!!!  No CEUs needed!!!</a:t>
            </a:r>
          </a:p>
          <a:p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867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DEFE-138F-B25A-3F0D-7E289AC0F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Incident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3A755-6020-1902-2F63-81C9876C0D6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Please remember that we request a CI report for each unplanned hospital admission.</a:t>
            </a:r>
          </a:p>
          <a:p>
            <a:r>
              <a:rPr lang="en-US" dirty="0"/>
              <a:t>Recording on Critical Incident Report training can be found on the ABH website and this link: </a:t>
            </a:r>
            <a:r>
              <a:rPr lang="en-US" dirty="0">
                <a:hlinkClick r:id="rId2"/>
              </a:rPr>
              <a:t>https://www.youtube.com/watch?v=HmouHoz8mxc</a:t>
            </a:r>
            <a:endParaRPr lang="en-US" dirty="0"/>
          </a:p>
          <a:p>
            <a:r>
              <a:rPr lang="en-US" dirty="0"/>
              <a:t>The CI Report form can be found on the ABH website and this link: </a:t>
            </a:r>
            <a:r>
              <a:rPr lang="en-US" dirty="0">
                <a:hlinkClick r:id="rId3"/>
              </a:rPr>
              <a:t>https://www.abhct.com/programs-services/mental-health-waiver-wise-forms/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94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MHW Advisory Council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Meets twice a year in April and October</a:t>
            </a:r>
          </a:p>
          <a:p>
            <a:r>
              <a:rPr lang="en-US" dirty="0"/>
              <a:t>Open to any MHW provider to send a representative</a:t>
            </a:r>
          </a:p>
          <a:p>
            <a:r>
              <a:rPr lang="en-US" dirty="0"/>
              <a:t>Meetings will now be held both in person and virtual.  If you are interested in attending virtually, please contact Katie Daly for the link. (</a:t>
            </a:r>
            <a:r>
              <a:rPr lang="en-US" dirty="0">
                <a:hlinkClick r:id="rId2"/>
              </a:rPr>
              <a:t>Katie.daly@ct.gov</a:t>
            </a:r>
            <a:r>
              <a:rPr lang="en-US" dirty="0"/>
              <a:t>)</a:t>
            </a:r>
          </a:p>
          <a:p>
            <a:r>
              <a:rPr lang="en-US" dirty="0"/>
              <a:t>We encourage staff to identify MHW participants who might be interested in participating. Staff can bill for time spent with participant at meeting.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 descr="C:\Users\aluongo.ABH\AppData\Local\Microsoft\Windows\Temporary Internet Files\Content.IE5\S3V1D5ZQ\meet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351036"/>
            <a:ext cx="2362200" cy="18298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ABH Contact Information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Ann Marie Luongo, Program Manager (general waiver info, clinician info/issues, adding staff to ABH portal)</a:t>
            </a:r>
          </a:p>
          <a:p>
            <a:pPr lvl="1"/>
            <a:r>
              <a:rPr lang="en-US" dirty="0"/>
              <a:t>(860) 704-6211  </a:t>
            </a:r>
            <a:r>
              <a:rPr lang="en-US" dirty="0">
                <a:hlinkClick r:id="rId2"/>
              </a:rPr>
              <a:t>aluongo@abhct.com</a:t>
            </a:r>
            <a:endParaRPr lang="en-US" dirty="0"/>
          </a:p>
          <a:p>
            <a:r>
              <a:rPr lang="en-US" dirty="0"/>
              <a:t>Jenny DeMars, Quality Assurance Supervisor (client eligibility, report cards, audits, notes)</a:t>
            </a:r>
          </a:p>
          <a:p>
            <a:pPr lvl="1"/>
            <a:r>
              <a:rPr lang="en-US" dirty="0"/>
              <a:t>(860) 704-6254  </a:t>
            </a:r>
            <a:r>
              <a:rPr lang="en-US" dirty="0">
                <a:hlinkClick r:id="rId3"/>
              </a:rPr>
              <a:t>jdemars@abhct.com</a:t>
            </a:r>
            <a:endParaRPr lang="en-US" dirty="0"/>
          </a:p>
          <a:p>
            <a:r>
              <a:rPr lang="en-US" dirty="0"/>
              <a:t>Sarah Rasile, Program Specialist (credentialing questions, RA trainings)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(860) 704-6157  </a:t>
            </a:r>
            <a:r>
              <a:rPr lang="en-US" dirty="0">
                <a:hlinkClick r:id="rId4"/>
              </a:rPr>
              <a:t>srasile@abhct.com</a:t>
            </a:r>
            <a:endParaRPr lang="en-US" dirty="0"/>
          </a:p>
          <a:p>
            <a:r>
              <a:rPr lang="en-US" dirty="0"/>
              <a:t> Emilie LeBlanc, Claims and Quality Analyst (authorization and claims issues, report cards, client eligibility) </a:t>
            </a:r>
          </a:p>
          <a:p>
            <a:pPr lvl="1"/>
            <a:r>
              <a:rPr lang="en-US" dirty="0"/>
              <a:t>860-704-6123   </a:t>
            </a:r>
            <a:r>
              <a:rPr lang="en-US" dirty="0">
                <a:hlinkClick r:id="rId5"/>
              </a:rPr>
              <a:t>eleblanc@abhct.com</a:t>
            </a:r>
            <a:r>
              <a:rPr lang="en-US" dirty="0"/>
              <a:t>  </a:t>
            </a:r>
          </a:p>
          <a:p>
            <a:r>
              <a:rPr lang="en-US" dirty="0"/>
              <a:t>Jenna Bazelais, Quality Assurance Assistant (critical incident reports, client surveys, provider surveys, report cards)</a:t>
            </a:r>
          </a:p>
          <a:p>
            <a:pPr lvl="1"/>
            <a:r>
              <a:rPr lang="en-US" dirty="0"/>
              <a:t>(860) 704-6121  </a:t>
            </a:r>
            <a:r>
              <a:rPr lang="en-US" dirty="0">
                <a:hlinkClick r:id="rId6"/>
              </a:rPr>
              <a:t>jbazelais@abhct.com</a:t>
            </a: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2"/>
            <a:r>
              <a:rPr lang="en-US" i="1" dirty="0"/>
              <a:t> FAX NUMBER </a:t>
            </a:r>
            <a:r>
              <a:rPr lang="en-US" i="1" dirty="0">
                <a:solidFill>
                  <a:srgbClr val="FF0000"/>
                </a:solidFill>
              </a:rPr>
              <a:t>860-920-4456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Waiver Update</a:t>
            </a:r>
          </a:p>
          <a:p>
            <a:r>
              <a:rPr lang="en-US" dirty="0"/>
              <a:t>Average Enrolled by Month</a:t>
            </a:r>
          </a:p>
          <a:p>
            <a:r>
              <a:rPr lang="en-US" dirty="0"/>
              <a:t>Staffing Updates</a:t>
            </a:r>
          </a:p>
          <a:p>
            <a:r>
              <a:rPr lang="en-US" dirty="0"/>
              <a:t>Waiver renewal</a:t>
            </a:r>
          </a:p>
          <a:p>
            <a:r>
              <a:rPr lang="en-US" dirty="0"/>
              <a:t>RA Training Process</a:t>
            </a:r>
          </a:p>
          <a:p>
            <a:r>
              <a:rPr lang="en-US" dirty="0"/>
              <a:t>CSP Initial Training</a:t>
            </a:r>
          </a:p>
          <a:p>
            <a:r>
              <a:rPr lang="en-US" dirty="0"/>
              <a:t>Access to ABH website</a:t>
            </a:r>
          </a:p>
          <a:p>
            <a:r>
              <a:rPr lang="en-US" dirty="0"/>
              <a:t>Update on Peer Support credentialing requirements</a:t>
            </a:r>
          </a:p>
          <a:p>
            <a:r>
              <a:rPr lang="en-US" dirty="0"/>
              <a:t>Critical Incident Reports</a:t>
            </a:r>
          </a:p>
          <a:p>
            <a:r>
              <a:rPr lang="en-US" dirty="0"/>
              <a:t>MHW Advisory Council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Waiver Update  (as of 1/12/2026)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>
            <a:normAutofit fontScale="92500"/>
          </a:bodyPr>
          <a:lstStyle/>
          <a:p>
            <a:r>
              <a:rPr lang="en-US" dirty="0"/>
              <a:t> Active participants on the waiver: 510</a:t>
            </a:r>
          </a:p>
          <a:p>
            <a:r>
              <a:rPr lang="en-US" dirty="0"/>
              <a:t>Actively planning for admission to waiver (MHW &amp; MFP): 13</a:t>
            </a:r>
          </a:p>
          <a:p>
            <a:r>
              <a:rPr lang="en-US" dirty="0"/>
              <a:t>   Referrals pending disposition (MHW &amp; MFP): 39</a:t>
            </a:r>
          </a:p>
          <a:p>
            <a:r>
              <a:rPr lang="en-US" dirty="0"/>
              <a:t>   Waitlisted referrals for MHW community: 5</a:t>
            </a:r>
            <a:endParaRPr lang="en-US" b="1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   Community Census for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Waiver Year 17</a:t>
            </a:r>
            <a:r>
              <a:rPr lang="en-US" dirty="0"/>
              <a:t>: </a:t>
            </a:r>
            <a:r>
              <a:rPr lang="en-US" b="1" dirty="0"/>
              <a:t>615</a:t>
            </a:r>
          </a:p>
          <a:p>
            <a:endParaRPr lang="en-US" dirty="0"/>
          </a:p>
          <a:p>
            <a:r>
              <a:rPr lang="en-US" dirty="0"/>
              <a:t>   Additional Slots for MFP participants Waiver Year 17: </a:t>
            </a:r>
            <a:r>
              <a:rPr lang="en-US" b="1" dirty="0"/>
              <a:t>45</a:t>
            </a:r>
          </a:p>
          <a:p>
            <a:r>
              <a:rPr lang="en-US" b="1" dirty="0"/>
              <a:t>If you are making a referral to the MHW please remember to send in any psychosocial and functional assessments to assist with eligibility determination.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597008"/>
              </p:ext>
            </p:extLst>
          </p:nvPr>
        </p:nvGraphicFramePr>
        <p:xfrm>
          <a:off x="457200" y="304800"/>
          <a:ext cx="8305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947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Staffing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Ashlei Garrett has started as the new MFP program clinician.   She is covering the New Haven Region</a:t>
            </a:r>
          </a:p>
          <a:p>
            <a:r>
              <a:rPr lang="en-US" dirty="0"/>
              <a:t>Sarah Rasile has started in the Program Specialist position. </a:t>
            </a:r>
          </a:p>
          <a:p>
            <a:r>
              <a:rPr lang="en-US" dirty="0"/>
              <a:t>Erin Leavitt-Smith will be retiring from DMHAS in February 2026 and her position has been posted.</a:t>
            </a:r>
          </a:p>
          <a:p>
            <a:r>
              <a:rPr lang="en-US" dirty="0"/>
              <a:t>Jenny Demars will be retiring in May 2026 and ABH is currently working on a transitional plan. </a:t>
            </a:r>
          </a:p>
        </p:txBody>
      </p:sp>
    </p:spTree>
    <p:extLst>
      <p:ext uri="{BB962C8B-B14F-4D97-AF65-F5344CB8AC3E}">
        <p14:creationId xmlns:p14="http://schemas.microsoft.com/office/powerpoint/2010/main" val="3511381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E36BA-93C9-D05D-D415-1490FDF0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Waiver Renewal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4B257-51AB-F729-DC14-44B77832DB4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current Mental Health Waiver will expire on March 31, 2027.</a:t>
            </a:r>
          </a:p>
          <a:p>
            <a:r>
              <a:rPr lang="en-US" dirty="0"/>
              <a:t>DMHAS will begin the renewal process this spring and will be requesting another 5-year renewal (effective 4/1/27-3/31/32)</a:t>
            </a:r>
          </a:p>
          <a:p>
            <a:r>
              <a:rPr lang="en-US" dirty="0"/>
              <a:t>There are currently no major changes planned for the new Waiver application.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055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 Training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On Demand RA training is now live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r>
              <a:rPr lang="en-US" dirty="0">
                <a:sym typeface="Wingdings" panose="05000000000000000000" pitchFamily="2" charset="2"/>
              </a:rPr>
              <a:t>Please remember that if you have not received confirmation from ABH that staff has completed </a:t>
            </a:r>
            <a:r>
              <a:rPr lang="en-US" b="1" i="1" u="sng" dirty="0">
                <a:sym typeface="Wingdings" panose="05000000000000000000" pitchFamily="2" charset="2"/>
              </a:rPr>
              <a:t>all</a:t>
            </a:r>
            <a:r>
              <a:rPr lang="en-US" dirty="0">
                <a:sym typeface="Wingdings" panose="05000000000000000000" pitchFamily="2" charset="2"/>
              </a:rPr>
              <a:t> training, that they have not been placed on the registry.</a:t>
            </a:r>
          </a:p>
          <a:p>
            <a:r>
              <a:rPr lang="en-US" dirty="0">
                <a:sym typeface="Wingdings" panose="05000000000000000000" pitchFamily="2" charset="2"/>
              </a:rPr>
              <a:t>We have a number of staff who partially complete training.  When you are signing up staff, please encourage them to complete the training in full as soon as possible.  </a:t>
            </a:r>
          </a:p>
        </p:txBody>
      </p:sp>
    </p:spTree>
    <p:extLst>
      <p:ext uri="{BB962C8B-B14F-4D97-AF65-F5344CB8AC3E}">
        <p14:creationId xmlns:p14="http://schemas.microsoft.com/office/powerpoint/2010/main" val="162759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CSP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recording of the new CSP training is live on the ABH website.  Please remember to have all </a:t>
            </a:r>
            <a:r>
              <a:rPr lang="en-US" u="sng" dirty="0"/>
              <a:t>new</a:t>
            </a:r>
            <a:r>
              <a:rPr lang="en-US" dirty="0"/>
              <a:t> CSP staff review before they start with clients.  </a:t>
            </a:r>
          </a:p>
          <a:p>
            <a:r>
              <a:rPr lang="en-US" dirty="0">
                <a:hlinkClick r:id="rId2"/>
              </a:rPr>
              <a:t>https://www.youtube.com/watch?v=TTkQqQNv_HA</a:t>
            </a:r>
            <a:endParaRPr lang="en-US" dirty="0"/>
          </a:p>
          <a:p>
            <a:r>
              <a:rPr lang="en-US" dirty="0"/>
              <a:t>Please remember to verify that all new CSP staff meet the requirements before they start work:</a:t>
            </a:r>
          </a:p>
          <a:p>
            <a:pPr lvl="1"/>
            <a:r>
              <a:rPr lang="en-US" dirty="0"/>
              <a:t>Bachelor’s degree in a social services field or at least 2 years experience working with the mental health population.</a:t>
            </a:r>
          </a:p>
          <a:p>
            <a:pPr lvl="1"/>
            <a:r>
              <a:rPr lang="en-US" dirty="0"/>
              <a:t>Please make sure resumes verify this information and are available during re-credentialing.  </a:t>
            </a:r>
          </a:p>
        </p:txBody>
      </p:sp>
    </p:spTree>
    <p:extLst>
      <p:ext uri="{BB962C8B-B14F-4D97-AF65-F5344CB8AC3E}">
        <p14:creationId xmlns:p14="http://schemas.microsoft.com/office/powerpoint/2010/main" val="358264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9D275-6B38-3239-02A7-2880E8171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to ABH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FDDA4-E26B-76BC-03AE-7599770F5C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CSP and administrative staff that need access to the ABH website for notes, recovery plans, etc. should be logging into the site </a:t>
            </a:r>
            <a:r>
              <a:rPr lang="en-US" b="1" dirty="0"/>
              <a:t>at least every month.</a:t>
            </a:r>
          </a:p>
          <a:p>
            <a:r>
              <a:rPr lang="en-US" dirty="0"/>
              <a:t>Please only request access for staff that will need to use the site on a regular basis as ABH is required to pay a fee per user.</a:t>
            </a:r>
          </a:p>
          <a:p>
            <a:r>
              <a:rPr lang="en-US" b="1" dirty="0"/>
              <a:t>Users who do not sign in on a regular basis will have their accounts deactivated.  </a:t>
            </a:r>
          </a:p>
          <a:p>
            <a:r>
              <a:rPr lang="en-US" dirty="0"/>
              <a:t>Please inform us when staff who have access leave your agency so we may deactivate their accounts immediately.</a:t>
            </a:r>
          </a:p>
        </p:txBody>
      </p:sp>
    </p:spTree>
    <p:extLst>
      <p:ext uri="{BB962C8B-B14F-4D97-AF65-F5344CB8AC3E}">
        <p14:creationId xmlns:p14="http://schemas.microsoft.com/office/powerpoint/2010/main" val="10929890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6133</TotalTime>
  <Words>907</Words>
  <Application>Microsoft Office PowerPoint</Application>
  <PresentationFormat>On-screen Show (4:3)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Bookman Old Style</vt:lpstr>
      <vt:lpstr>Calibri</vt:lpstr>
      <vt:lpstr>Gill Sans MT</vt:lpstr>
      <vt:lpstr>Wingdings</vt:lpstr>
      <vt:lpstr>Wingdings 3</vt:lpstr>
      <vt:lpstr>Origin</vt:lpstr>
      <vt:lpstr>Mental Health Waiver Provider Meeting</vt:lpstr>
      <vt:lpstr>Agenda</vt:lpstr>
      <vt:lpstr>Waiver Update  (as of 1/12/2026)</vt:lpstr>
      <vt:lpstr>PowerPoint Presentation</vt:lpstr>
      <vt:lpstr>Staffing Updates</vt:lpstr>
      <vt:lpstr>Waiver Renewal</vt:lpstr>
      <vt:lpstr>RA Training process</vt:lpstr>
      <vt:lpstr>CSP training</vt:lpstr>
      <vt:lpstr>Access to ABH website</vt:lpstr>
      <vt:lpstr>Peer Support updates regarding credentialing</vt:lpstr>
      <vt:lpstr>Critical Incident Reports</vt:lpstr>
      <vt:lpstr>MHW Advisory Council</vt:lpstr>
      <vt:lpstr>ABH Contact Information</vt:lpstr>
    </vt:vector>
  </TitlesOfParts>
  <Company>Advanced Behavioral Health,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dgerwien</dc:creator>
  <cp:lastModifiedBy>Ann M. Luongo</cp:lastModifiedBy>
  <cp:revision>721</cp:revision>
  <cp:lastPrinted>2020-01-07T12:46:07Z</cp:lastPrinted>
  <dcterms:created xsi:type="dcterms:W3CDTF">2015-03-31T15:24:13Z</dcterms:created>
  <dcterms:modified xsi:type="dcterms:W3CDTF">2026-01-26T16:30:34Z</dcterms:modified>
</cp:coreProperties>
</file>