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comment1.xml" ContentType="application/vnd.openxmlformats-officedocument.presentationml.comment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3" r:id="rId1"/>
  </p:sldMasterIdLst>
  <p:notesMasterIdLst>
    <p:notesMasterId r:id="rId32"/>
  </p:notesMasterIdLst>
  <p:sldIdLst>
    <p:sldId id="256" r:id="rId2"/>
    <p:sldId id="257" r:id="rId3"/>
    <p:sldId id="260" r:id="rId4"/>
    <p:sldId id="258" r:id="rId5"/>
    <p:sldId id="290" r:id="rId6"/>
    <p:sldId id="259" r:id="rId7"/>
    <p:sldId id="261" r:id="rId8"/>
    <p:sldId id="262" r:id="rId9"/>
    <p:sldId id="263" r:id="rId10"/>
    <p:sldId id="264" r:id="rId11"/>
    <p:sldId id="266" r:id="rId12"/>
    <p:sldId id="288" r:id="rId13"/>
    <p:sldId id="287" r:id="rId14"/>
    <p:sldId id="292" r:id="rId15"/>
    <p:sldId id="267" r:id="rId16"/>
    <p:sldId id="268" r:id="rId17"/>
    <p:sldId id="269" r:id="rId18"/>
    <p:sldId id="270" r:id="rId19"/>
    <p:sldId id="272" r:id="rId20"/>
    <p:sldId id="273" r:id="rId21"/>
    <p:sldId id="274" r:id="rId22"/>
    <p:sldId id="275" r:id="rId23"/>
    <p:sldId id="281" r:id="rId24"/>
    <p:sldId id="289" r:id="rId25"/>
    <p:sldId id="277" r:id="rId26"/>
    <p:sldId id="283" r:id="rId27"/>
    <p:sldId id="278" r:id="rId28"/>
    <p:sldId id="291" r:id="rId29"/>
    <p:sldId id="286" r:id="rId30"/>
    <p:sldId id="282"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ri L. Nelson" initials="KLN" lastIdx="1" clrIdx="0">
    <p:extLst>
      <p:ext uri="{19B8F6BF-5375-455C-9EA6-DF929625EA0E}">
        <p15:presenceInfo xmlns:p15="http://schemas.microsoft.com/office/powerpoint/2012/main" userId="S-1-5-21-329068152-484061587-839522115-538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horzBarState="maximized">
    <p:restoredLeft sz="14995" autoAdjust="0"/>
    <p:restoredTop sz="54177" autoAdjust="0"/>
  </p:normalViewPr>
  <p:slideViewPr>
    <p:cSldViewPr snapToGrid="0">
      <p:cViewPr varScale="1">
        <p:scale>
          <a:sx n="115" d="100"/>
          <a:sy n="115" d="100"/>
        </p:scale>
        <p:origin x="432" y="126"/>
      </p:cViewPr>
      <p:guideLst/>
    </p:cSldViewPr>
  </p:slideViewPr>
  <p:notesTextViewPr>
    <p:cViewPr>
      <p:scale>
        <a:sx n="125" d="100"/>
        <a:sy n="125" d="100"/>
      </p:scale>
      <p:origin x="0" y="0"/>
    </p:cViewPr>
  </p:notesTextViewPr>
  <p:notesViewPr>
    <p:cSldViewPr snapToGrid="0">
      <p:cViewPr varScale="1">
        <p:scale>
          <a:sx n="88" d="100"/>
          <a:sy n="88" d="100"/>
        </p:scale>
        <p:origin x="3822"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3-01-23T09:54:13.779" idx="1">
    <p:pos x="10" y="10"/>
    <p:text/>
    <p:extLst>
      <p:ext uri="{C676402C-5697-4E1C-873F-D02D1690AC5C}">
        <p15:threadingInfo xmlns:p15="http://schemas.microsoft.com/office/powerpoint/2012/main" timeZoneBias="30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B70E7F-2216-4AD3-BF8A-3BD584DB6F98}" type="datetimeFigureOut">
              <a:rPr lang="en-US" smtClean="0"/>
              <a:t>7/24/2025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638C16-3E63-4E9D-BD58-2BA6A0AA3C97}" type="slidenum">
              <a:rPr lang="en-US" smtClean="0"/>
              <a:t>‹#›</a:t>
            </a:fld>
            <a:endParaRPr lang="en-US"/>
          </a:p>
        </p:txBody>
      </p:sp>
    </p:spTree>
    <p:extLst>
      <p:ext uri="{BB962C8B-B14F-4D97-AF65-F5344CB8AC3E}">
        <p14:creationId xmlns:p14="http://schemas.microsoft.com/office/powerpoint/2010/main" val="24889901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638C16-3E63-4E9D-BD58-2BA6A0AA3C97}" type="slidenum">
              <a:rPr lang="en-US" smtClean="0"/>
              <a:t>1</a:t>
            </a:fld>
            <a:endParaRPr lang="en-US"/>
          </a:p>
        </p:txBody>
      </p:sp>
    </p:spTree>
    <p:extLst>
      <p:ext uri="{BB962C8B-B14F-4D97-AF65-F5344CB8AC3E}">
        <p14:creationId xmlns:p14="http://schemas.microsoft.com/office/powerpoint/2010/main" val="18883643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Client-centered model reinforces</a:t>
            </a:r>
            <a:r>
              <a:rPr lang="en-US" baseline="0" dirty="0" smtClean="0"/>
              <a:t> the practice that the client is best able to decide what to explore and how. Techniques often used include non-</a:t>
            </a:r>
            <a:r>
              <a:rPr lang="en-US" baseline="0" dirty="0" err="1" smtClean="0"/>
              <a:t>directiveness</a:t>
            </a:r>
            <a:r>
              <a:rPr lang="en-US" baseline="0" dirty="0" smtClean="0"/>
              <a:t> or refraining from asking directive questions or engaging in advice-giving and lets the client direct the direction of the visit. The client is the one that is driving the process while you are there to help them navigate and provide skills and techniques that the client can then utilize. The goal is to promote self-confidence, self-acceptance and self-discovery.</a:t>
            </a:r>
            <a:endParaRPr lang="en-US" dirty="0"/>
          </a:p>
        </p:txBody>
      </p:sp>
      <p:sp>
        <p:nvSpPr>
          <p:cNvPr id="4" name="Slide Number Placeholder 3"/>
          <p:cNvSpPr>
            <a:spLocks noGrp="1"/>
          </p:cNvSpPr>
          <p:nvPr>
            <p:ph type="sldNum" sz="quarter" idx="10"/>
          </p:nvPr>
        </p:nvSpPr>
        <p:spPr/>
        <p:txBody>
          <a:bodyPr/>
          <a:lstStyle/>
          <a:p>
            <a:fld id="{4E638C16-3E63-4E9D-BD58-2BA6A0AA3C97}" type="slidenum">
              <a:rPr lang="en-US" smtClean="0"/>
              <a:t>10</a:t>
            </a:fld>
            <a:endParaRPr lang="en-US"/>
          </a:p>
        </p:txBody>
      </p:sp>
    </p:spTree>
    <p:extLst>
      <p:ext uri="{BB962C8B-B14F-4D97-AF65-F5344CB8AC3E}">
        <p14:creationId xmlns:p14="http://schemas.microsoft.com/office/powerpoint/2010/main" val="35564477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 slide</a:t>
            </a:r>
            <a:endParaRPr lang="en-US" dirty="0"/>
          </a:p>
        </p:txBody>
      </p:sp>
      <p:sp>
        <p:nvSpPr>
          <p:cNvPr id="4" name="Slide Number Placeholder 3"/>
          <p:cNvSpPr>
            <a:spLocks noGrp="1"/>
          </p:cNvSpPr>
          <p:nvPr>
            <p:ph type="sldNum" sz="quarter" idx="10"/>
          </p:nvPr>
        </p:nvSpPr>
        <p:spPr/>
        <p:txBody>
          <a:bodyPr/>
          <a:lstStyle/>
          <a:p>
            <a:fld id="{4E638C16-3E63-4E9D-BD58-2BA6A0AA3C97}" type="slidenum">
              <a:rPr lang="en-US" smtClean="0"/>
              <a:t>11</a:t>
            </a:fld>
            <a:endParaRPr lang="en-US"/>
          </a:p>
        </p:txBody>
      </p:sp>
    </p:spTree>
    <p:extLst>
      <p:ext uri="{BB962C8B-B14F-4D97-AF65-F5344CB8AC3E}">
        <p14:creationId xmlns:p14="http://schemas.microsoft.com/office/powerpoint/2010/main" val="13098063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are some things you should consider bringing with you to your CSP visits: read slide</a:t>
            </a:r>
            <a:endParaRPr lang="en-US" dirty="0"/>
          </a:p>
        </p:txBody>
      </p:sp>
      <p:sp>
        <p:nvSpPr>
          <p:cNvPr id="4" name="Slide Number Placeholder 3"/>
          <p:cNvSpPr>
            <a:spLocks noGrp="1"/>
          </p:cNvSpPr>
          <p:nvPr>
            <p:ph type="sldNum" sz="quarter" idx="10"/>
          </p:nvPr>
        </p:nvSpPr>
        <p:spPr/>
        <p:txBody>
          <a:bodyPr/>
          <a:lstStyle/>
          <a:p>
            <a:fld id="{4E638C16-3E63-4E9D-BD58-2BA6A0AA3C97}" type="slidenum">
              <a:rPr lang="en-US" smtClean="0"/>
              <a:t>12</a:t>
            </a:fld>
            <a:endParaRPr lang="en-US"/>
          </a:p>
        </p:txBody>
      </p:sp>
    </p:spTree>
    <p:extLst>
      <p:ext uri="{BB962C8B-B14F-4D97-AF65-F5344CB8AC3E}">
        <p14:creationId xmlns:p14="http://schemas.microsoft.com/office/powerpoint/2010/main" val="12727300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Transitional Case Management</a:t>
            </a:r>
            <a:r>
              <a:rPr lang="en-US" baseline="0" dirty="0" smtClean="0"/>
              <a:t> is a service we are able to provide either before a client comes onto the Mental Health Waiver from a nursing home or while a client is hospitalized during his time on the Mental Health Waiver.  Some duties you may expect to provide as a TCM are as follows: read slide</a:t>
            </a:r>
            <a:endParaRPr lang="en-US" dirty="0"/>
          </a:p>
        </p:txBody>
      </p:sp>
      <p:sp>
        <p:nvSpPr>
          <p:cNvPr id="4" name="Slide Number Placeholder 3"/>
          <p:cNvSpPr>
            <a:spLocks noGrp="1"/>
          </p:cNvSpPr>
          <p:nvPr>
            <p:ph type="sldNum" sz="quarter" idx="10"/>
          </p:nvPr>
        </p:nvSpPr>
        <p:spPr/>
        <p:txBody>
          <a:bodyPr/>
          <a:lstStyle/>
          <a:p>
            <a:fld id="{4E638C16-3E63-4E9D-BD58-2BA6A0AA3C97}" type="slidenum">
              <a:rPr lang="en-US" smtClean="0"/>
              <a:t>13</a:t>
            </a:fld>
            <a:endParaRPr lang="en-US"/>
          </a:p>
        </p:txBody>
      </p:sp>
    </p:spTree>
    <p:extLst>
      <p:ext uri="{BB962C8B-B14F-4D97-AF65-F5344CB8AC3E}">
        <p14:creationId xmlns:p14="http://schemas.microsoft.com/office/powerpoint/2010/main" val="35158572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 sample of a Recovery Plan for the Mental Health Waiver.  </a:t>
            </a:r>
          </a:p>
          <a:p>
            <a:r>
              <a:rPr lang="en-US" dirty="0" smtClean="0"/>
              <a:t>The first section lists the Goals determined by the client and stated in their own words.  Any strengths toward achieving those goals and barriers that may prevent them from obtaining those goals are identified.  </a:t>
            </a:r>
          </a:p>
          <a:p>
            <a:r>
              <a:rPr lang="en-US" dirty="0" smtClean="0"/>
              <a:t>Based on the goals, objectives are then created.  These are things the client will be working on to achieve their goals.  Objectives are written in measurable terms so that the team can better identify progress.  These objectives and their progress are important to focus on when planning your visits and writing your encounter and monthly notes. </a:t>
            </a:r>
          </a:p>
          <a:p>
            <a:r>
              <a:rPr lang="en-US" dirty="0" smtClean="0"/>
              <a:t>All of the services the client is receiving from the waiver are listed along with specific interventions for each service.  You and the client will refer to these interventions when planning your visit and activities.  </a:t>
            </a:r>
          </a:p>
          <a:p>
            <a:r>
              <a:rPr lang="en-US" dirty="0" smtClean="0"/>
              <a:t>The client should have a copy of their current plan in their home for reference.  If you do not have access to a plan for your client, please let your supervisor know so that you can be given a copy.  </a:t>
            </a:r>
            <a:endParaRPr lang="en-US" dirty="0"/>
          </a:p>
        </p:txBody>
      </p:sp>
      <p:sp>
        <p:nvSpPr>
          <p:cNvPr id="4" name="Slide Number Placeholder 3"/>
          <p:cNvSpPr>
            <a:spLocks noGrp="1"/>
          </p:cNvSpPr>
          <p:nvPr>
            <p:ph type="sldNum" sz="quarter" idx="10"/>
          </p:nvPr>
        </p:nvSpPr>
        <p:spPr/>
        <p:txBody>
          <a:bodyPr/>
          <a:lstStyle/>
          <a:p>
            <a:fld id="{4E638C16-3E63-4E9D-BD58-2BA6A0AA3C97}" type="slidenum">
              <a:rPr lang="en-US" smtClean="0"/>
              <a:t>14</a:t>
            </a:fld>
            <a:endParaRPr lang="en-US"/>
          </a:p>
        </p:txBody>
      </p:sp>
    </p:spTree>
    <p:extLst>
      <p:ext uri="{BB962C8B-B14F-4D97-AF65-F5344CB8AC3E}">
        <p14:creationId xmlns:p14="http://schemas.microsoft.com/office/powerpoint/2010/main" val="42773810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Treatment plan</a:t>
            </a:r>
            <a:r>
              <a:rPr lang="en-US" baseline="0" dirty="0" smtClean="0"/>
              <a:t> reviews with the MHW happen at 6 month intervals (initial, 6 month and annual). These reviews provide opportunities to review the current care plan, discuss as a team how things are going, and make any necessary changes.  Attendees will include the MHW clinician, CSP and client and anyone else the client or team may feel is appropriate to join the meeting. Sometimes that includes supportive family members, conservators, behavioral health clinicians, nurses etc.  </a:t>
            </a:r>
            <a:endParaRPr lang="en-US" dirty="0"/>
          </a:p>
        </p:txBody>
      </p:sp>
      <p:sp>
        <p:nvSpPr>
          <p:cNvPr id="4" name="Slide Number Placeholder 3"/>
          <p:cNvSpPr>
            <a:spLocks noGrp="1"/>
          </p:cNvSpPr>
          <p:nvPr>
            <p:ph type="sldNum" sz="quarter" idx="10"/>
          </p:nvPr>
        </p:nvSpPr>
        <p:spPr/>
        <p:txBody>
          <a:bodyPr/>
          <a:lstStyle/>
          <a:p>
            <a:fld id="{4E638C16-3E63-4E9D-BD58-2BA6A0AA3C97}" type="slidenum">
              <a:rPr lang="en-US" smtClean="0"/>
              <a:t>15</a:t>
            </a:fld>
            <a:endParaRPr lang="en-US"/>
          </a:p>
        </p:txBody>
      </p:sp>
    </p:spTree>
    <p:extLst>
      <p:ext uri="{BB962C8B-B14F-4D97-AF65-F5344CB8AC3E}">
        <p14:creationId xmlns:p14="http://schemas.microsoft.com/office/powerpoint/2010/main" val="39867067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notes are</a:t>
            </a:r>
            <a:r>
              <a:rPr lang="en-US" baseline="0" dirty="0" smtClean="0"/>
              <a:t> vital to the overall progression of the client’s independence. It serves as a marker for what interventions have been successful, which have not, highlights areas where improvements or changes can be made or adjusted. The MHW clinician reviews these notes in order to get a better sense of what is going on with the client’s care plan during times when they are not as actively involved in the day to day, or month to month care that is being given by the providers. It serves as a recap in preparation for the reviews.</a:t>
            </a:r>
            <a:endParaRPr lang="en-US" dirty="0"/>
          </a:p>
        </p:txBody>
      </p:sp>
      <p:sp>
        <p:nvSpPr>
          <p:cNvPr id="4" name="Slide Number Placeholder 3"/>
          <p:cNvSpPr>
            <a:spLocks noGrp="1"/>
          </p:cNvSpPr>
          <p:nvPr>
            <p:ph type="sldNum" sz="quarter" idx="10"/>
          </p:nvPr>
        </p:nvSpPr>
        <p:spPr/>
        <p:txBody>
          <a:bodyPr/>
          <a:lstStyle/>
          <a:p>
            <a:fld id="{4E638C16-3E63-4E9D-BD58-2BA6A0AA3C97}" type="slidenum">
              <a:rPr lang="en-US" smtClean="0"/>
              <a:t>16</a:t>
            </a:fld>
            <a:endParaRPr lang="en-US"/>
          </a:p>
        </p:txBody>
      </p:sp>
    </p:spTree>
    <p:extLst>
      <p:ext uri="{BB962C8B-B14F-4D97-AF65-F5344CB8AC3E}">
        <p14:creationId xmlns:p14="http://schemas.microsoft.com/office/powerpoint/2010/main" val="32642745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Two types of notes are required for the CSP service.</a:t>
            </a:r>
            <a:r>
              <a:rPr lang="en-US" baseline="0" dirty="0" smtClean="0"/>
              <a:t>  Encounter notes are notes you will complete after each visit.  They will be a record of the time you spent with the client, the skill building provided, how the client responded to the intervention and your plans for the next visit. </a:t>
            </a:r>
          </a:p>
          <a:p>
            <a:r>
              <a:rPr lang="en-US" baseline="0" dirty="0" smtClean="0"/>
              <a:t>Monthly Progress notes are completed at the end of each month you provide CSP service for a client.  In these notes you will comment on each goal/intervention you worked on with the client that month and the progress that has been made.  </a:t>
            </a:r>
            <a:endParaRPr lang="en-US" dirty="0"/>
          </a:p>
        </p:txBody>
      </p:sp>
      <p:sp>
        <p:nvSpPr>
          <p:cNvPr id="4" name="Slide Number Placeholder 3"/>
          <p:cNvSpPr>
            <a:spLocks noGrp="1"/>
          </p:cNvSpPr>
          <p:nvPr>
            <p:ph type="sldNum" sz="quarter" idx="10"/>
          </p:nvPr>
        </p:nvSpPr>
        <p:spPr/>
        <p:txBody>
          <a:bodyPr/>
          <a:lstStyle/>
          <a:p>
            <a:fld id="{4E638C16-3E63-4E9D-BD58-2BA6A0AA3C97}" type="slidenum">
              <a:rPr lang="en-US" smtClean="0"/>
              <a:t>17</a:t>
            </a:fld>
            <a:endParaRPr lang="en-US"/>
          </a:p>
        </p:txBody>
      </p:sp>
    </p:spTree>
    <p:extLst>
      <p:ext uri="{BB962C8B-B14F-4D97-AF65-F5344CB8AC3E}">
        <p14:creationId xmlns:p14="http://schemas.microsoft.com/office/powerpoint/2010/main" val="31609484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The outline of the Encounter Note follows the outline of a typical CSP visit.  Having this outline also helps</a:t>
            </a:r>
            <a:r>
              <a:rPr lang="en-US" baseline="0" dirty="0" smtClean="0"/>
              <a:t> you as the CSP to keep track of your own progress with the client, or keep record of what to review/reinforce in future visits.</a:t>
            </a: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 client’s response is shown and </a:t>
            </a:r>
            <a:r>
              <a:rPr lang="en-US" baseline="0" dirty="0" smtClean="0"/>
              <a:t>reinforces that we are working from a client centered model.  Utilizing client’s own words or actions  personalizes the note and links it directly to the specific goal or skill that is being worked on, or being resisted.</a:t>
            </a:r>
            <a:endParaRPr lang="en-US" dirty="0" smtClean="0"/>
          </a:p>
          <a:p>
            <a:endParaRPr lang="en-US" dirty="0"/>
          </a:p>
        </p:txBody>
      </p:sp>
      <p:sp>
        <p:nvSpPr>
          <p:cNvPr id="4" name="Slide Number Placeholder 3"/>
          <p:cNvSpPr>
            <a:spLocks noGrp="1"/>
          </p:cNvSpPr>
          <p:nvPr>
            <p:ph type="sldNum" sz="quarter" idx="10"/>
          </p:nvPr>
        </p:nvSpPr>
        <p:spPr/>
        <p:txBody>
          <a:bodyPr/>
          <a:lstStyle/>
          <a:p>
            <a:fld id="{4E638C16-3E63-4E9D-BD58-2BA6A0AA3C97}" type="slidenum">
              <a:rPr lang="en-US" smtClean="0"/>
              <a:t>18</a:t>
            </a:fld>
            <a:endParaRPr lang="en-US"/>
          </a:p>
        </p:txBody>
      </p:sp>
    </p:spTree>
    <p:extLst>
      <p:ext uri="{BB962C8B-B14F-4D97-AF65-F5344CB8AC3E}">
        <p14:creationId xmlns:p14="http://schemas.microsoft.com/office/powerpoint/2010/main" val="12034138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Monthly</a:t>
            </a:r>
            <a:r>
              <a:rPr lang="en-US" baseline="0" dirty="0" smtClean="0"/>
              <a:t> Progress notes are reviewed by the assigned Community Support Clinician so they can be updated on the client’s progress in between review meetings.  It is your opportunity to summarize the progress that the client has made over the previous month as well as mention any issues that may need to be addressed.  This is also a good time to review the month with your client and outline plans and goals for the next month.  </a:t>
            </a:r>
            <a:endParaRPr lang="en-US" dirty="0"/>
          </a:p>
        </p:txBody>
      </p:sp>
      <p:sp>
        <p:nvSpPr>
          <p:cNvPr id="4" name="Slide Number Placeholder 3"/>
          <p:cNvSpPr>
            <a:spLocks noGrp="1"/>
          </p:cNvSpPr>
          <p:nvPr>
            <p:ph type="sldNum" sz="quarter" idx="10"/>
          </p:nvPr>
        </p:nvSpPr>
        <p:spPr/>
        <p:txBody>
          <a:bodyPr/>
          <a:lstStyle/>
          <a:p>
            <a:fld id="{4E638C16-3E63-4E9D-BD58-2BA6A0AA3C97}" type="slidenum">
              <a:rPr lang="en-US" smtClean="0"/>
              <a:t>19</a:t>
            </a:fld>
            <a:endParaRPr lang="en-US"/>
          </a:p>
        </p:txBody>
      </p:sp>
    </p:spTree>
    <p:extLst>
      <p:ext uri="{BB962C8B-B14F-4D97-AF65-F5344CB8AC3E}">
        <p14:creationId xmlns:p14="http://schemas.microsoft.com/office/powerpoint/2010/main" val="15809931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Overview of what the training will include:</a:t>
            </a:r>
            <a:endParaRPr lang="en-US" dirty="0"/>
          </a:p>
        </p:txBody>
      </p:sp>
      <p:sp>
        <p:nvSpPr>
          <p:cNvPr id="4" name="Slide Number Placeholder 3"/>
          <p:cNvSpPr>
            <a:spLocks noGrp="1"/>
          </p:cNvSpPr>
          <p:nvPr>
            <p:ph type="sldNum" sz="quarter" idx="10"/>
          </p:nvPr>
        </p:nvSpPr>
        <p:spPr/>
        <p:txBody>
          <a:bodyPr/>
          <a:lstStyle/>
          <a:p>
            <a:fld id="{4E638C16-3E63-4E9D-BD58-2BA6A0AA3C97}" type="slidenum">
              <a:rPr lang="en-US" smtClean="0"/>
              <a:t>2</a:t>
            </a:fld>
            <a:endParaRPr lang="en-US"/>
          </a:p>
        </p:txBody>
      </p:sp>
    </p:spTree>
    <p:extLst>
      <p:ext uri="{BB962C8B-B14F-4D97-AF65-F5344CB8AC3E}">
        <p14:creationId xmlns:p14="http://schemas.microsoft.com/office/powerpoint/2010/main" val="37855578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Make sure your</a:t>
            </a:r>
            <a:r>
              <a:rPr lang="en-US" baseline="0" dirty="0" smtClean="0"/>
              <a:t> notes are giving specifics when demonstrating progress.  The objective section of the Recovery Plan should contain concrete measures for progress.  Comment specifically on where the client is at in achieving those markers.  For example: instead of stating the client is making progress in meal planning say something like “John chooses to select healthy foods from his Diabetic Meal Planning guide at least 50% of the time.”</a:t>
            </a:r>
            <a:endParaRPr lang="en-US" dirty="0"/>
          </a:p>
        </p:txBody>
      </p:sp>
      <p:sp>
        <p:nvSpPr>
          <p:cNvPr id="4" name="Slide Number Placeholder 3"/>
          <p:cNvSpPr>
            <a:spLocks noGrp="1"/>
          </p:cNvSpPr>
          <p:nvPr>
            <p:ph type="sldNum" sz="quarter" idx="10"/>
          </p:nvPr>
        </p:nvSpPr>
        <p:spPr/>
        <p:txBody>
          <a:bodyPr/>
          <a:lstStyle/>
          <a:p>
            <a:fld id="{4E638C16-3E63-4E9D-BD58-2BA6A0AA3C97}" type="slidenum">
              <a:rPr lang="en-US" smtClean="0"/>
              <a:t>20</a:t>
            </a:fld>
            <a:endParaRPr lang="en-US"/>
          </a:p>
        </p:txBody>
      </p:sp>
    </p:spTree>
    <p:extLst>
      <p:ext uri="{BB962C8B-B14F-4D97-AF65-F5344CB8AC3E}">
        <p14:creationId xmlns:p14="http://schemas.microsoft.com/office/powerpoint/2010/main" val="30908702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a:t>
            </a:r>
            <a:r>
              <a:rPr lang="en-US" baseline="0" dirty="0" smtClean="0"/>
              <a:t> slide</a:t>
            </a:r>
            <a:endParaRPr lang="en-US" dirty="0"/>
          </a:p>
        </p:txBody>
      </p:sp>
      <p:sp>
        <p:nvSpPr>
          <p:cNvPr id="4" name="Slide Number Placeholder 3"/>
          <p:cNvSpPr>
            <a:spLocks noGrp="1"/>
          </p:cNvSpPr>
          <p:nvPr>
            <p:ph type="sldNum" sz="quarter" idx="10"/>
          </p:nvPr>
        </p:nvSpPr>
        <p:spPr/>
        <p:txBody>
          <a:bodyPr/>
          <a:lstStyle/>
          <a:p>
            <a:fld id="{4E638C16-3E63-4E9D-BD58-2BA6A0AA3C97}" type="slidenum">
              <a:rPr lang="en-US" smtClean="0"/>
              <a:t>21</a:t>
            </a:fld>
            <a:endParaRPr lang="en-US"/>
          </a:p>
        </p:txBody>
      </p:sp>
    </p:spTree>
    <p:extLst>
      <p:ext uri="{BB962C8B-B14F-4D97-AF65-F5344CB8AC3E}">
        <p14:creationId xmlns:p14="http://schemas.microsoft.com/office/powerpoint/2010/main" val="23303424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Supervision</a:t>
            </a:r>
            <a:r>
              <a:rPr lang="en-US" baseline="0" dirty="0" smtClean="0"/>
              <a:t> provides opportunity for education, coaching, counseling and directing. Supervision is a time for case review and sharing of issues or concerns. Supervision is a shared responsibility and should be conducted regularly with minimal interruptions. It involves four functions: management, development, mediation and support.</a:t>
            </a:r>
            <a:endParaRPr lang="en-US" dirty="0"/>
          </a:p>
        </p:txBody>
      </p:sp>
      <p:sp>
        <p:nvSpPr>
          <p:cNvPr id="4" name="Slide Number Placeholder 3"/>
          <p:cNvSpPr>
            <a:spLocks noGrp="1"/>
          </p:cNvSpPr>
          <p:nvPr>
            <p:ph type="sldNum" sz="quarter" idx="10"/>
          </p:nvPr>
        </p:nvSpPr>
        <p:spPr/>
        <p:txBody>
          <a:bodyPr/>
          <a:lstStyle/>
          <a:p>
            <a:fld id="{4E638C16-3E63-4E9D-BD58-2BA6A0AA3C97}" type="slidenum">
              <a:rPr lang="en-US" smtClean="0"/>
              <a:t>22</a:t>
            </a:fld>
            <a:endParaRPr lang="en-US"/>
          </a:p>
        </p:txBody>
      </p:sp>
    </p:spTree>
    <p:extLst>
      <p:ext uri="{BB962C8B-B14F-4D97-AF65-F5344CB8AC3E}">
        <p14:creationId xmlns:p14="http://schemas.microsoft.com/office/powerpoint/2010/main" val="301627481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Setting boundaries defines our expectations</a:t>
            </a:r>
            <a:r>
              <a:rPr lang="en-US" baseline="0" dirty="0" smtClean="0"/>
              <a:t> of ourselves and others in different kinds of relationships. Setting healthy boundaries is crucial for self-care and building positive working relationships. It is important to remember you are the professional and that you are developing a working relationship that promotes the health and safety of the client. Many of our clients struggle with establishing and maintaining healthy and appropriate boundaries. You modeling this behavior in your work and practice with them, will help model this skill for the client as well as establishing your roles. Setting healthy boundaries requires self-awareness. You need to be clear about your expectations and what you are and are not comfortable with. This will require communication skills that convey assertiveness and clarity. Assertiveness involves expressing your feelings openly and respectfully and it also requires active listening. Be as clear and straightforward as possible. State your expectation or request directly in terms of what you’d like, rather than what you don’t want or like. Maintaining professional boundaries protects the client’s interests and your self-care. Set limits on how much time you are able and willing to spend on certain tasks.</a:t>
            </a:r>
          </a:p>
          <a:p>
            <a:endParaRPr lang="en-US" baseline="0" dirty="0" smtClean="0"/>
          </a:p>
          <a:p>
            <a:r>
              <a:rPr lang="en-US" baseline="0" dirty="0" smtClean="0"/>
              <a:t>Ex. Schedule length and time of a session, limits of personal disclosure, limits regarding the use of touch, respecting client’s personal space and home environment, prioritize tasks to be worked on.</a:t>
            </a:r>
          </a:p>
          <a:p>
            <a:endParaRPr lang="en-US" baseline="0" dirty="0" smtClean="0"/>
          </a:p>
          <a:p>
            <a:r>
              <a:rPr lang="en-US" baseline="0" dirty="0" smtClean="0"/>
              <a:t>Ex. Of what not to do (respectfully decline) – do not accept gifts, money (gas money), no personal or sexual relationships.</a:t>
            </a:r>
          </a:p>
        </p:txBody>
      </p:sp>
      <p:sp>
        <p:nvSpPr>
          <p:cNvPr id="4" name="Slide Number Placeholder 3"/>
          <p:cNvSpPr>
            <a:spLocks noGrp="1"/>
          </p:cNvSpPr>
          <p:nvPr>
            <p:ph type="sldNum" sz="quarter" idx="10"/>
          </p:nvPr>
        </p:nvSpPr>
        <p:spPr/>
        <p:txBody>
          <a:bodyPr/>
          <a:lstStyle/>
          <a:p>
            <a:fld id="{4E638C16-3E63-4E9D-BD58-2BA6A0AA3C97}" type="slidenum">
              <a:rPr lang="en-US" smtClean="0"/>
              <a:t>23</a:t>
            </a:fld>
            <a:endParaRPr lang="en-US"/>
          </a:p>
        </p:txBody>
      </p:sp>
    </p:spTree>
    <p:extLst>
      <p:ext uri="{BB962C8B-B14F-4D97-AF65-F5344CB8AC3E}">
        <p14:creationId xmlns:p14="http://schemas.microsoft.com/office/powerpoint/2010/main" val="236488058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is important to remember that the MFP SCM or MHW CSC is not your clinical supervisor.  That person is provided to you from your agency for supervisory purposes.  The role of the SCM or CSC is as follows: read slide</a:t>
            </a:r>
            <a:endParaRPr lang="en-US" dirty="0"/>
          </a:p>
        </p:txBody>
      </p:sp>
      <p:sp>
        <p:nvSpPr>
          <p:cNvPr id="4" name="Slide Number Placeholder 3"/>
          <p:cNvSpPr>
            <a:spLocks noGrp="1"/>
          </p:cNvSpPr>
          <p:nvPr>
            <p:ph type="sldNum" sz="quarter" idx="10"/>
          </p:nvPr>
        </p:nvSpPr>
        <p:spPr/>
        <p:txBody>
          <a:bodyPr/>
          <a:lstStyle/>
          <a:p>
            <a:fld id="{4E638C16-3E63-4E9D-BD58-2BA6A0AA3C97}" type="slidenum">
              <a:rPr lang="en-US" smtClean="0"/>
              <a:t>24</a:t>
            </a:fld>
            <a:endParaRPr lang="en-US"/>
          </a:p>
        </p:txBody>
      </p:sp>
    </p:spTree>
    <p:extLst>
      <p:ext uri="{BB962C8B-B14F-4D97-AF65-F5344CB8AC3E}">
        <p14:creationId xmlns:p14="http://schemas.microsoft.com/office/powerpoint/2010/main" val="342555387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 Slide</a:t>
            </a:r>
            <a:endParaRPr lang="en-US" dirty="0"/>
          </a:p>
        </p:txBody>
      </p:sp>
      <p:sp>
        <p:nvSpPr>
          <p:cNvPr id="4" name="Slide Number Placeholder 3"/>
          <p:cNvSpPr>
            <a:spLocks noGrp="1"/>
          </p:cNvSpPr>
          <p:nvPr>
            <p:ph type="sldNum" sz="quarter" idx="10"/>
          </p:nvPr>
        </p:nvSpPr>
        <p:spPr/>
        <p:txBody>
          <a:bodyPr/>
          <a:lstStyle/>
          <a:p>
            <a:fld id="{4E638C16-3E63-4E9D-BD58-2BA6A0AA3C97}" type="slidenum">
              <a:rPr lang="en-US" smtClean="0"/>
              <a:t>25</a:t>
            </a:fld>
            <a:endParaRPr lang="en-US"/>
          </a:p>
        </p:txBody>
      </p:sp>
    </p:spTree>
    <p:extLst>
      <p:ext uri="{BB962C8B-B14F-4D97-AF65-F5344CB8AC3E}">
        <p14:creationId xmlns:p14="http://schemas.microsoft.com/office/powerpoint/2010/main" val="362639180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are some examples of events regarded as</a:t>
            </a:r>
            <a:r>
              <a:rPr lang="en-US" baseline="0" dirty="0" smtClean="0"/>
              <a:t> Critical Incidents by the Mental Health Waiver: Read Slide</a:t>
            </a:r>
            <a:endParaRPr lang="en-US" dirty="0"/>
          </a:p>
        </p:txBody>
      </p:sp>
      <p:sp>
        <p:nvSpPr>
          <p:cNvPr id="4" name="Slide Number Placeholder 3"/>
          <p:cNvSpPr>
            <a:spLocks noGrp="1"/>
          </p:cNvSpPr>
          <p:nvPr>
            <p:ph type="sldNum" sz="quarter" idx="10"/>
          </p:nvPr>
        </p:nvSpPr>
        <p:spPr/>
        <p:txBody>
          <a:bodyPr/>
          <a:lstStyle/>
          <a:p>
            <a:fld id="{4E638C16-3E63-4E9D-BD58-2BA6A0AA3C97}" type="slidenum">
              <a:rPr lang="en-US" smtClean="0"/>
              <a:t>26</a:t>
            </a:fld>
            <a:endParaRPr lang="en-US"/>
          </a:p>
        </p:txBody>
      </p:sp>
    </p:spTree>
    <p:extLst>
      <p:ext uri="{BB962C8B-B14F-4D97-AF65-F5344CB8AC3E}">
        <p14:creationId xmlns:p14="http://schemas.microsoft.com/office/powerpoint/2010/main" val="10348248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r>
              <a:rPr lang="en-US" baseline="0" dirty="0" smtClean="0"/>
              <a:t>If filling out an incident report by hand, be sure your penmanship is legible. Often times we get reports and it is very hard to read and understand when hand writing is poor. These documents are uploaded into an electronic system which can sometimes distort one’s handwriting. These are professional documents so be mindful of your penmanship. We also have located on the ABH website under Mental Health Waiver forms, a fillable document that can be completed on using the computer. This is the preferred method for filling out the form but we understand no everyone may have access to a computer when in the field.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4E638C16-3E63-4E9D-BD58-2BA6A0AA3C97}" type="slidenum">
              <a:rPr lang="en-US" smtClean="0"/>
              <a:t>27</a:t>
            </a:fld>
            <a:endParaRPr lang="en-US"/>
          </a:p>
        </p:txBody>
      </p:sp>
    </p:spTree>
    <p:extLst>
      <p:ext uri="{BB962C8B-B14F-4D97-AF65-F5344CB8AC3E}">
        <p14:creationId xmlns:p14="http://schemas.microsoft.com/office/powerpoint/2010/main" val="21893582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 slide</a:t>
            </a:r>
            <a:endParaRPr lang="en-US" dirty="0"/>
          </a:p>
        </p:txBody>
      </p:sp>
      <p:sp>
        <p:nvSpPr>
          <p:cNvPr id="4" name="Slide Number Placeholder 3"/>
          <p:cNvSpPr>
            <a:spLocks noGrp="1"/>
          </p:cNvSpPr>
          <p:nvPr>
            <p:ph type="sldNum" sz="quarter" idx="10"/>
          </p:nvPr>
        </p:nvSpPr>
        <p:spPr/>
        <p:txBody>
          <a:bodyPr/>
          <a:lstStyle/>
          <a:p>
            <a:fld id="{4E638C16-3E63-4E9D-BD58-2BA6A0AA3C97}" type="slidenum">
              <a:rPr lang="en-US" smtClean="0"/>
              <a:t>28</a:t>
            </a:fld>
            <a:endParaRPr lang="en-US"/>
          </a:p>
        </p:txBody>
      </p:sp>
    </p:spTree>
    <p:extLst>
      <p:ext uri="{BB962C8B-B14F-4D97-AF65-F5344CB8AC3E}">
        <p14:creationId xmlns:p14="http://schemas.microsoft.com/office/powerpoint/2010/main" val="49487569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 Slide</a:t>
            </a:r>
            <a:endParaRPr lang="en-US" dirty="0"/>
          </a:p>
        </p:txBody>
      </p:sp>
      <p:sp>
        <p:nvSpPr>
          <p:cNvPr id="4" name="Slide Number Placeholder 3"/>
          <p:cNvSpPr>
            <a:spLocks noGrp="1"/>
          </p:cNvSpPr>
          <p:nvPr>
            <p:ph type="sldNum" sz="quarter" idx="10"/>
          </p:nvPr>
        </p:nvSpPr>
        <p:spPr/>
        <p:txBody>
          <a:bodyPr/>
          <a:lstStyle/>
          <a:p>
            <a:fld id="{4E638C16-3E63-4E9D-BD58-2BA6A0AA3C97}" type="slidenum">
              <a:rPr lang="en-US" smtClean="0"/>
              <a:t>29</a:t>
            </a:fld>
            <a:endParaRPr lang="en-US"/>
          </a:p>
        </p:txBody>
      </p:sp>
    </p:spTree>
    <p:extLst>
      <p:ext uri="{BB962C8B-B14F-4D97-AF65-F5344CB8AC3E}">
        <p14:creationId xmlns:p14="http://schemas.microsoft.com/office/powerpoint/2010/main" val="35558767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Community Support Program is a service that provides case management type functions, but through engaging</a:t>
            </a:r>
            <a:r>
              <a:rPr lang="en-US" baseline="0" dirty="0" smtClean="0"/>
              <a:t> a client and involving them in the activities as much as possible.  The CSP is there to educate the client on what they need to do to maintain their benefits, services and finances, by teaching them the skills to complete the needed tasks.  </a:t>
            </a:r>
            <a:endParaRPr lang="en-US" dirty="0"/>
          </a:p>
        </p:txBody>
      </p:sp>
      <p:sp>
        <p:nvSpPr>
          <p:cNvPr id="4" name="Slide Number Placeholder 3"/>
          <p:cNvSpPr>
            <a:spLocks noGrp="1"/>
          </p:cNvSpPr>
          <p:nvPr>
            <p:ph type="sldNum" sz="quarter" idx="10"/>
          </p:nvPr>
        </p:nvSpPr>
        <p:spPr/>
        <p:txBody>
          <a:bodyPr/>
          <a:lstStyle/>
          <a:p>
            <a:fld id="{4E638C16-3E63-4E9D-BD58-2BA6A0AA3C97}" type="slidenum">
              <a:rPr lang="en-US" smtClean="0"/>
              <a:t>3</a:t>
            </a:fld>
            <a:endParaRPr lang="en-US"/>
          </a:p>
        </p:txBody>
      </p:sp>
    </p:spTree>
    <p:extLst>
      <p:ext uri="{BB962C8B-B14F-4D97-AF65-F5344CB8AC3E}">
        <p14:creationId xmlns:p14="http://schemas.microsoft.com/office/powerpoint/2010/main" val="381934696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Mobile crisis is a statewide service that serves adults who are d18 years of age or older. The provide</a:t>
            </a:r>
            <a:r>
              <a:rPr lang="en-US" baseline="0" dirty="0" smtClean="0"/>
              <a:t> immediate assistance to people in distress by identifying options and resources that meet the unique needs expressed by the individual. Mobile crisis teams (MCT) are mobile, readily accessible, short-term services for individuals and families experiencing acute mental health and/or substance use/addiction crises. They are compromised of a multidisciplinary team which may include licensed master’s level social workers, licensed clinical social workers, licensed professional counselors, peer support specialties, nurses, mental health workers and psychologists. </a:t>
            </a:r>
            <a:endParaRPr lang="en-US" dirty="0" smtClean="0"/>
          </a:p>
          <a:p>
            <a:endParaRPr lang="en-US" dirty="0" smtClean="0"/>
          </a:p>
          <a:p>
            <a:r>
              <a:rPr lang="en-US" dirty="0" smtClean="0"/>
              <a:t>Other important</a:t>
            </a:r>
            <a:r>
              <a:rPr lang="en-US" baseline="0" dirty="0" smtClean="0"/>
              <a:t> numbers to be familiar with – access line for substance use treatment, detox. Dial 988 for suicide &amp; crisis.</a:t>
            </a:r>
            <a:endParaRPr lang="en-US" dirty="0"/>
          </a:p>
        </p:txBody>
      </p:sp>
      <p:sp>
        <p:nvSpPr>
          <p:cNvPr id="4" name="Slide Number Placeholder 3"/>
          <p:cNvSpPr>
            <a:spLocks noGrp="1"/>
          </p:cNvSpPr>
          <p:nvPr>
            <p:ph type="sldNum" sz="quarter" idx="10"/>
          </p:nvPr>
        </p:nvSpPr>
        <p:spPr/>
        <p:txBody>
          <a:bodyPr/>
          <a:lstStyle/>
          <a:p>
            <a:fld id="{4E638C16-3E63-4E9D-BD58-2BA6A0AA3C97}" type="slidenum">
              <a:rPr lang="en-US" smtClean="0"/>
              <a:t>30</a:t>
            </a:fld>
            <a:endParaRPr lang="en-US"/>
          </a:p>
        </p:txBody>
      </p:sp>
    </p:spTree>
    <p:extLst>
      <p:ext uri="{BB962C8B-B14F-4D97-AF65-F5344CB8AC3E}">
        <p14:creationId xmlns:p14="http://schemas.microsoft.com/office/powerpoint/2010/main" val="24480360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Your role as a CSP includes:</a:t>
            </a:r>
          </a:p>
          <a:p>
            <a:pPr marL="228600" indent="-228600">
              <a:buAutoNum type="arabicPeriod"/>
            </a:pPr>
            <a:r>
              <a:rPr lang="en-US" dirty="0" smtClean="0"/>
              <a:t>Reinforcing recovery- helping</a:t>
            </a:r>
            <a:r>
              <a:rPr lang="en-US" baseline="0" dirty="0" smtClean="0"/>
              <a:t> a client learn how to manage their symptoms in a way that allows them to lead a fulfilling and productive life.</a:t>
            </a:r>
          </a:p>
          <a:p>
            <a:pPr marL="228600" indent="-228600">
              <a:buAutoNum type="arabicPeriod"/>
            </a:pPr>
            <a:r>
              <a:rPr lang="en-US" baseline="0" dirty="0" smtClean="0"/>
              <a:t>Skill Building- teaching the client skills to increase their independence.</a:t>
            </a:r>
          </a:p>
          <a:p>
            <a:pPr marL="228600" indent="-228600">
              <a:buAutoNum type="arabicPeriod"/>
            </a:pPr>
            <a:r>
              <a:rPr lang="en-US" baseline="0" dirty="0" smtClean="0"/>
              <a:t>Practicing skills- discover how they learn best and create tools to assist them.</a:t>
            </a:r>
          </a:p>
          <a:p>
            <a:pPr marL="228600" indent="-228600">
              <a:buAutoNum type="arabicPeriod"/>
            </a:pPr>
            <a:r>
              <a:rPr lang="en-US" baseline="0" dirty="0" smtClean="0"/>
              <a:t>Integration- assist them in using these skills in their day to day activities</a:t>
            </a:r>
          </a:p>
          <a:p>
            <a:pPr marL="228600" indent="-228600">
              <a:buAutoNum type="arabicPeriod"/>
            </a:pPr>
            <a:r>
              <a:rPr lang="en-US" baseline="0" dirty="0" smtClean="0"/>
              <a:t>Crisis response- help them prepare for emergency situations and complete necessary reports when required.</a:t>
            </a:r>
          </a:p>
          <a:p>
            <a:pPr marL="228600" indent="-228600">
              <a:buAutoNum type="arabicPeriod"/>
            </a:pPr>
            <a:r>
              <a:rPr lang="en-US" baseline="0" dirty="0" smtClean="0"/>
              <a:t>Working with natural supports- provide support and education to families and others as needed</a:t>
            </a:r>
          </a:p>
          <a:p>
            <a:pPr marL="228600" indent="-228600">
              <a:buAutoNum type="arabicPeriod"/>
            </a:pPr>
            <a:r>
              <a:rPr lang="en-US" baseline="0" dirty="0" smtClean="0"/>
              <a:t>Psycho Education- assist your client understand their diagnosis and ways to cope/manage symptoms</a:t>
            </a:r>
          </a:p>
          <a:p>
            <a:pPr marL="228600" indent="-228600">
              <a:buAutoNum type="arabicPeriod"/>
            </a:pPr>
            <a:r>
              <a:rPr lang="en-US" baseline="0" dirty="0" smtClean="0"/>
              <a:t>Health &amp; Wellness- provide education and support as many of our clients have multiple health issues</a:t>
            </a:r>
          </a:p>
          <a:p>
            <a:pPr marL="228600" indent="-228600">
              <a:buAutoNum type="arabicPeriod"/>
            </a:pPr>
            <a:r>
              <a:rPr lang="en-US" baseline="0" dirty="0" smtClean="0"/>
              <a:t>Self-Advocacy- help your client to become a good advocate for themselves</a:t>
            </a:r>
            <a:endParaRPr lang="en-US" dirty="0"/>
          </a:p>
        </p:txBody>
      </p:sp>
      <p:sp>
        <p:nvSpPr>
          <p:cNvPr id="4" name="Slide Number Placeholder 3"/>
          <p:cNvSpPr>
            <a:spLocks noGrp="1"/>
          </p:cNvSpPr>
          <p:nvPr>
            <p:ph type="sldNum" sz="quarter" idx="10"/>
          </p:nvPr>
        </p:nvSpPr>
        <p:spPr/>
        <p:txBody>
          <a:bodyPr/>
          <a:lstStyle/>
          <a:p>
            <a:fld id="{4E638C16-3E63-4E9D-BD58-2BA6A0AA3C97}" type="slidenum">
              <a:rPr lang="en-US" smtClean="0"/>
              <a:t>4</a:t>
            </a:fld>
            <a:endParaRPr lang="en-US"/>
          </a:p>
        </p:txBody>
      </p:sp>
    </p:spTree>
    <p:extLst>
      <p:ext uri="{BB962C8B-B14F-4D97-AF65-F5344CB8AC3E}">
        <p14:creationId xmlns:p14="http://schemas.microsoft.com/office/powerpoint/2010/main" val="15047553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CSP</a:t>
            </a:r>
            <a:r>
              <a:rPr lang="en-US" baseline="0" dirty="0" smtClean="0"/>
              <a:t> staff should have a general working knowledge of the following areas: read slide</a:t>
            </a:r>
            <a:endParaRPr lang="en-US" dirty="0"/>
          </a:p>
        </p:txBody>
      </p:sp>
      <p:sp>
        <p:nvSpPr>
          <p:cNvPr id="4" name="Slide Number Placeholder 3"/>
          <p:cNvSpPr>
            <a:spLocks noGrp="1"/>
          </p:cNvSpPr>
          <p:nvPr>
            <p:ph type="sldNum" sz="quarter" idx="10"/>
          </p:nvPr>
        </p:nvSpPr>
        <p:spPr/>
        <p:txBody>
          <a:bodyPr/>
          <a:lstStyle/>
          <a:p>
            <a:fld id="{4E638C16-3E63-4E9D-BD58-2BA6A0AA3C97}" type="slidenum">
              <a:rPr lang="en-US" smtClean="0"/>
              <a:t>5</a:t>
            </a:fld>
            <a:endParaRPr lang="en-US"/>
          </a:p>
        </p:txBody>
      </p:sp>
    </p:spTree>
    <p:extLst>
      <p:ext uri="{BB962C8B-B14F-4D97-AF65-F5344CB8AC3E}">
        <p14:creationId xmlns:p14="http://schemas.microsoft.com/office/powerpoint/2010/main" val="3887829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Your work as a Community Support</a:t>
            </a:r>
            <a:r>
              <a:rPr lang="en-US" baseline="0" dirty="0" smtClean="0"/>
              <a:t> Professional will span across many domains depending on the needs of your client.  They may need you to assist them with paperwork each year to maintain their Section 8 voucher.  You might be helping them research and develop a healthy diet plan to assist them in better controlling their Diabetes.  Or you may be helping them explore places of worship in their community because religion is important to them and they want to join a congregation to meet people with similar beliefs.  Regardless of the need, your objective is to provide assistance in your client’s recovery that promotes independence and self-advocacy.  </a:t>
            </a:r>
            <a:endParaRPr lang="en-US" dirty="0"/>
          </a:p>
        </p:txBody>
      </p:sp>
      <p:sp>
        <p:nvSpPr>
          <p:cNvPr id="4" name="Slide Number Placeholder 3"/>
          <p:cNvSpPr>
            <a:spLocks noGrp="1"/>
          </p:cNvSpPr>
          <p:nvPr>
            <p:ph type="sldNum" sz="quarter" idx="10"/>
          </p:nvPr>
        </p:nvSpPr>
        <p:spPr/>
        <p:txBody>
          <a:bodyPr/>
          <a:lstStyle/>
          <a:p>
            <a:fld id="{4E638C16-3E63-4E9D-BD58-2BA6A0AA3C97}" type="slidenum">
              <a:rPr lang="en-US" smtClean="0"/>
              <a:t>6</a:t>
            </a:fld>
            <a:endParaRPr lang="en-US"/>
          </a:p>
        </p:txBody>
      </p:sp>
    </p:spTree>
    <p:extLst>
      <p:ext uri="{BB962C8B-B14F-4D97-AF65-F5344CB8AC3E}">
        <p14:creationId xmlns:p14="http://schemas.microsoft.com/office/powerpoint/2010/main" val="26904994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do we promote independence?</a:t>
            </a:r>
            <a:r>
              <a:rPr lang="en-US" baseline="0" dirty="0" smtClean="0"/>
              <a:t>  We teach skills.  The skills we teach must have a purpose.  The client must see the benefits to acquiring that skill.  We may need to explain or demonstrate to them why the skill is necessary.  We can show them how through acquiring this skill it can then be used for other situations.  We may need to break down the skill into smaller steps to make it easier to learn, but the benefit of helping a client acquire a new skills outweighs the ease of simply doing everything for them.  </a:t>
            </a:r>
            <a:endParaRPr lang="en-US" dirty="0"/>
          </a:p>
        </p:txBody>
      </p:sp>
      <p:sp>
        <p:nvSpPr>
          <p:cNvPr id="4" name="Slide Number Placeholder 3"/>
          <p:cNvSpPr>
            <a:spLocks noGrp="1"/>
          </p:cNvSpPr>
          <p:nvPr>
            <p:ph type="sldNum" sz="quarter" idx="10"/>
          </p:nvPr>
        </p:nvSpPr>
        <p:spPr/>
        <p:txBody>
          <a:bodyPr/>
          <a:lstStyle/>
          <a:p>
            <a:fld id="{4E638C16-3E63-4E9D-BD58-2BA6A0AA3C97}" type="slidenum">
              <a:rPr lang="en-US" smtClean="0"/>
              <a:t>7</a:t>
            </a:fld>
            <a:endParaRPr lang="en-US"/>
          </a:p>
        </p:txBody>
      </p:sp>
    </p:spTree>
    <p:extLst>
      <p:ext uri="{BB962C8B-B14F-4D97-AF65-F5344CB8AC3E}">
        <p14:creationId xmlns:p14="http://schemas.microsoft.com/office/powerpoint/2010/main" val="25426953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 visits</a:t>
            </a:r>
            <a:r>
              <a:rPr lang="en-US" baseline="0" dirty="0" smtClean="0"/>
              <a:t> need to be structured so the goal is clear and the time is productive.  We are not there to simply “check in” with the client.  This slides gives an example of how a visit might look.  This structure sets an agenda, provides education and sets up future sessions.  Following this structure will also assist you in writing the required encounter note for your visit.  </a:t>
            </a:r>
            <a:endParaRPr lang="en-US" dirty="0"/>
          </a:p>
        </p:txBody>
      </p:sp>
      <p:sp>
        <p:nvSpPr>
          <p:cNvPr id="4" name="Slide Number Placeholder 3"/>
          <p:cNvSpPr>
            <a:spLocks noGrp="1"/>
          </p:cNvSpPr>
          <p:nvPr>
            <p:ph type="sldNum" sz="quarter" idx="10"/>
          </p:nvPr>
        </p:nvSpPr>
        <p:spPr/>
        <p:txBody>
          <a:bodyPr/>
          <a:lstStyle/>
          <a:p>
            <a:fld id="{4E638C16-3E63-4E9D-BD58-2BA6A0AA3C97}" type="slidenum">
              <a:rPr lang="en-US" smtClean="0"/>
              <a:t>8</a:t>
            </a:fld>
            <a:endParaRPr lang="en-US"/>
          </a:p>
        </p:txBody>
      </p:sp>
    </p:spTree>
    <p:extLst>
      <p:ext uri="{BB962C8B-B14F-4D97-AF65-F5344CB8AC3E}">
        <p14:creationId xmlns:p14="http://schemas.microsoft.com/office/powerpoint/2010/main" val="4052738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 focus is to be on skill building and allowing the client to live independently and safely in the community. We are following a client-centered model. It is important to be open and honest in order to build a healthy and open relationship. You are essentially modeling ways to connect and communicate.  By being supportive and caring it helps to break the belief that only conditional support happens for them to receive acceptance. Be sure to reflect thoughts and feelings back to the client as this technique helps client's gain a better understanding of their own thoughts, feelings and perceptions. Through empathetic understanding client’s self-awareness increases which allows for change. Our goal is to increase self-acceptance and self-esteem, personal growth and self-expression, minimize negative feelings (such as defensiveness, regret, guilt, and insecurity) and create a better understanding and trust in oneself. </a:t>
            </a:r>
            <a:endParaRPr lang="en-US" dirty="0"/>
          </a:p>
        </p:txBody>
      </p:sp>
      <p:sp>
        <p:nvSpPr>
          <p:cNvPr id="4" name="Slide Number Placeholder 3"/>
          <p:cNvSpPr>
            <a:spLocks noGrp="1"/>
          </p:cNvSpPr>
          <p:nvPr>
            <p:ph type="sldNum" sz="quarter" idx="10"/>
          </p:nvPr>
        </p:nvSpPr>
        <p:spPr/>
        <p:txBody>
          <a:bodyPr/>
          <a:lstStyle/>
          <a:p>
            <a:fld id="{4E638C16-3E63-4E9D-BD58-2BA6A0AA3C97}" type="slidenum">
              <a:rPr lang="en-US" smtClean="0"/>
              <a:t>9</a:t>
            </a:fld>
            <a:endParaRPr lang="en-US"/>
          </a:p>
        </p:txBody>
      </p:sp>
    </p:spTree>
    <p:extLst>
      <p:ext uri="{BB962C8B-B14F-4D97-AF65-F5344CB8AC3E}">
        <p14:creationId xmlns:p14="http://schemas.microsoft.com/office/powerpoint/2010/main" val="20373143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231FFDAD-C26C-477F-BAC9-180B19E349F6}" type="datetimeFigureOut">
              <a:rPr lang="en-US" smtClean="0"/>
              <a:t>7/24/2025</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C05B170E-53E6-4D81-902D-397B87CAD263}" type="slidenum">
              <a:rPr lang="en-US" smtClean="0"/>
              <a:t>‹#›</a:t>
            </a:fld>
            <a:endParaRPr lang="en-US"/>
          </a:p>
        </p:txBody>
      </p:sp>
    </p:spTree>
    <p:extLst>
      <p:ext uri="{BB962C8B-B14F-4D97-AF65-F5344CB8AC3E}">
        <p14:creationId xmlns:p14="http://schemas.microsoft.com/office/powerpoint/2010/main" val="27769478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231FFDAD-C26C-477F-BAC9-180B19E349F6}" type="datetimeFigureOut">
              <a:rPr lang="en-US" smtClean="0"/>
              <a:t>7/24/2025</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05B170E-53E6-4D81-902D-397B87CAD263}" type="slidenum">
              <a:rPr lang="en-US" smtClean="0"/>
              <a:t>‹#›</a:t>
            </a:fld>
            <a:endParaRPr lang="en-US"/>
          </a:p>
        </p:txBody>
      </p:sp>
    </p:spTree>
    <p:extLst>
      <p:ext uri="{BB962C8B-B14F-4D97-AF65-F5344CB8AC3E}">
        <p14:creationId xmlns:p14="http://schemas.microsoft.com/office/powerpoint/2010/main" val="2839710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231FFDAD-C26C-477F-BAC9-180B19E349F6}" type="datetimeFigureOut">
              <a:rPr lang="en-US" smtClean="0"/>
              <a:t>7/24/2025</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05B170E-53E6-4D81-902D-397B87CAD263}" type="slidenum">
              <a:rPr lang="en-US" smtClean="0"/>
              <a:t>‹#›</a:t>
            </a:fld>
            <a:endParaRPr lang="en-US"/>
          </a:p>
        </p:txBody>
      </p:sp>
    </p:spTree>
    <p:extLst>
      <p:ext uri="{BB962C8B-B14F-4D97-AF65-F5344CB8AC3E}">
        <p14:creationId xmlns:p14="http://schemas.microsoft.com/office/powerpoint/2010/main" val="9381432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231FFDAD-C26C-477F-BAC9-180B19E349F6}" type="datetimeFigureOut">
              <a:rPr lang="en-US" smtClean="0"/>
              <a:t>7/24/2025</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05B170E-53E6-4D81-902D-397B87CAD263}" type="slidenum">
              <a:rPr lang="en-US" smtClean="0"/>
              <a:t>‹#›</a:t>
            </a:fld>
            <a:endParaRPr lang="en-US"/>
          </a:p>
        </p:txBody>
      </p:sp>
    </p:spTree>
    <p:extLst>
      <p:ext uri="{BB962C8B-B14F-4D97-AF65-F5344CB8AC3E}">
        <p14:creationId xmlns:p14="http://schemas.microsoft.com/office/powerpoint/2010/main" val="21199453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31FFDAD-C26C-477F-BAC9-180B19E349F6}" type="datetimeFigureOut">
              <a:rPr lang="en-US" smtClean="0"/>
              <a:t>7/24/2025</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05B170E-53E6-4D81-902D-397B87CAD263}" type="slidenum">
              <a:rPr lang="en-US" smtClean="0"/>
              <a:t>‹#›</a:t>
            </a:fld>
            <a:endParaRPr lang="en-US"/>
          </a:p>
        </p:txBody>
      </p:sp>
    </p:spTree>
    <p:extLst>
      <p:ext uri="{BB962C8B-B14F-4D97-AF65-F5344CB8AC3E}">
        <p14:creationId xmlns:p14="http://schemas.microsoft.com/office/powerpoint/2010/main" val="16912045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231FFDAD-C26C-477F-BAC9-180B19E349F6}" type="datetimeFigureOut">
              <a:rPr lang="en-US" smtClean="0"/>
              <a:t>7/24/2025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5B170E-53E6-4D81-902D-397B87CAD263}" type="slidenum">
              <a:rPr lang="en-US" smtClean="0"/>
              <a:t>‹#›</a:t>
            </a:fld>
            <a:endParaRPr lang="en-US"/>
          </a:p>
        </p:txBody>
      </p:sp>
    </p:spTree>
    <p:extLst>
      <p:ext uri="{BB962C8B-B14F-4D97-AF65-F5344CB8AC3E}">
        <p14:creationId xmlns:p14="http://schemas.microsoft.com/office/powerpoint/2010/main" val="35238819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231FFDAD-C26C-477F-BAC9-180B19E349F6}" type="datetimeFigureOut">
              <a:rPr lang="en-US" smtClean="0"/>
              <a:t>7/24/2025</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C05B170E-53E6-4D81-902D-397B87CAD263}" type="slidenum">
              <a:rPr lang="en-US" smtClean="0"/>
              <a:t>‹#›</a:t>
            </a:fld>
            <a:endParaRPr lang="en-US"/>
          </a:p>
        </p:txBody>
      </p:sp>
    </p:spTree>
    <p:extLst>
      <p:ext uri="{BB962C8B-B14F-4D97-AF65-F5344CB8AC3E}">
        <p14:creationId xmlns:p14="http://schemas.microsoft.com/office/powerpoint/2010/main" val="6635409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231FFDAD-C26C-477F-BAC9-180B19E349F6}" type="datetimeFigureOut">
              <a:rPr lang="en-US" smtClean="0"/>
              <a:t>7/24/2025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5B170E-53E6-4D81-902D-397B87CAD263}" type="slidenum">
              <a:rPr lang="en-US" smtClean="0"/>
              <a:t>‹#›</a:t>
            </a:fld>
            <a:endParaRPr lang="en-US"/>
          </a:p>
        </p:txBody>
      </p:sp>
    </p:spTree>
    <p:extLst>
      <p:ext uri="{BB962C8B-B14F-4D97-AF65-F5344CB8AC3E}">
        <p14:creationId xmlns:p14="http://schemas.microsoft.com/office/powerpoint/2010/main" val="1590787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231FFDAD-C26C-477F-BAC9-180B19E349F6}" type="datetimeFigureOut">
              <a:rPr lang="en-US" smtClean="0"/>
              <a:t>7/24/2025</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05B170E-53E6-4D81-902D-397B87CAD263}" type="slidenum">
              <a:rPr lang="en-US" smtClean="0"/>
              <a:t>‹#›</a:t>
            </a:fld>
            <a:endParaRPr lang="en-US"/>
          </a:p>
        </p:txBody>
      </p:sp>
    </p:spTree>
    <p:extLst>
      <p:ext uri="{BB962C8B-B14F-4D97-AF65-F5344CB8AC3E}">
        <p14:creationId xmlns:p14="http://schemas.microsoft.com/office/powerpoint/2010/main" val="1997251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31FFDAD-C26C-477F-BAC9-180B19E349F6}" type="datetimeFigureOut">
              <a:rPr lang="en-US" smtClean="0"/>
              <a:t>7/24/2025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5B170E-53E6-4D81-902D-397B87CAD263}" type="slidenum">
              <a:rPr lang="en-US" smtClean="0"/>
              <a:t>‹#›</a:t>
            </a:fld>
            <a:endParaRPr lang="en-US"/>
          </a:p>
        </p:txBody>
      </p:sp>
    </p:spTree>
    <p:extLst>
      <p:ext uri="{BB962C8B-B14F-4D97-AF65-F5344CB8AC3E}">
        <p14:creationId xmlns:p14="http://schemas.microsoft.com/office/powerpoint/2010/main" val="3023934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31FFDAD-C26C-477F-BAC9-180B19E349F6}" type="datetimeFigureOut">
              <a:rPr lang="en-US" smtClean="0"/>
              <a:t>7/24/2025</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05B170E-53E6-4D81-902D-397B87CAD263}" type="slidenum">
              <a:rPr lang="en-US" smtClean="0"/>
              <a:t>‹#›</a:t>
            </a:fld>
            <a:endParaRPr lang="en-US"/>
          </a:p>
        </p:txBody>
      </p:sp>
    </p:spTree>
    <p:extLst>
      <p:ext uri="{BB962C8B-B14F-4D97-AF65-F5344CB8AC3E}">
        <p14:creationId xmlns:p14="http://schemas.microsoft.com/office/powerpoint/2010/main" val="1063136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31FFDAD-C26C-477F-BAC9-180B19E349F6}" type="datetimeFigureOut">
              <a:rPr lang="en-US" smtClean="0"/>
              <a:t>7/24/2025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5B170E-53E6-4D81-902D-397B87CAD263}" type="slidenum">
              <a:rPr lang="en-US" smtClean="0"/>
              <a:t>‹#›</a:t>
            </a:fld>
            <a:endParaRPr lang="en-US"/>
          </a:p>
        </p:txBody>
      </p:sp>
    </p:spTree>
    <p:extLst>
      <p:ext uri="{BB962C8B-B14F-4D97-AF65-F5344CB8AC3E}">
        <p14:creationId xmlns:p14="http://schemas.microsoft.com/office/powerpoint/2010/main" val="315213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31FFDAD-C26C-477F-BAC9-180B19E349F6}" type="datetimeFigureOut">
              <a:rPr lang="en-US" smtClean="0"/>
              <a:t>7/24/2025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5B170E-53E6-4D81-902D-397B87CAD263}" type="slidenum">
              <a:rPr lang="en-US" smtClean="0"/>
              <a:t>‹#›</a:t>
            </a:fld>
            <a:endParaRPr lang="en-US"/>
          </a:p>
        </p:txBody>
      </p:sp>
    </p:spTree>
    <p:extLst>
      <p:ext uri="{BB962C8B-B14F-4D97-AF65-F5344CB8AC3E}">
        <p14:creationId xmlns:p14="http://schemas.microsoft.com/office/powerpoint/2010/main" val="830017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31FFDAD-C26C-477F-BAC9-180B19E349F6}" type="datetimeFigureOut">
              <a:rPr lang="en-US" smtClean="0"/>
              <a:t>7/24/2025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5B170E-53E6-4D81-902D-397B87CAD263}" type="slidenum">
              <a:rPr lang="en-US" smtClean="0"/>
              <a:t>‹#›</a:t>
            </a:fld>
            <a:endParaRPr lang="en-US"/>
          </a:p>
        </p:txBody>
      </p:sp>
    </p:spTree>
    <p:extLst>
      <p:ext uri="{BB962C8B-B14F-4D97-AF65-F5344CB8AC3E}">
        <p14:creationId xmlns:p14="http://schemas.microsoft.com/office/powerpoint/2010/main" val="1224353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1FFDAD-C26C-477F-BAC9-180B19E349F6}" type="datetimeFigureOut">
              <a:rPr lang="en-US" smtClean="0"/>
              <a:t>7/24/2025</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C05B170E-53E6-4D81-902D-397B87CAD263}" type="slidenum">
              <a:rPr lang="en-US" smtClean="0"/>
              <a:t>‹#›</a:t>
            </a:fld>
            <a:endParaRPr lang="en-US"/>
          </a:p>
        </p:txBody>
      </p:sp>
    </p:spTree>
    <p:extLst>
      <p:ext uri="{BB962C8B-B14F-4D97-AF65-F5344CB8AC3E}">
        <p14:creationId xmlns:p14="http://schemas.microsoft.com/office/powerpoint/2010/main" val="4347653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231FFDAD-C26C-477F-BAC9-180B19E349F6}" type="datetimeFigureOut">
              <a:rPr lang="en-US" smtClean="0"/>
              <a:t>7/24/2025</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05B170E-53E6-4D81-902D-397B87CAD263}" type="slidenum">
              <a:rPr lang="en-US" smtClean="0"/>
              <a:t>‹#›</a:t>
            </a:fld>
            <a:endParaRPr lang="en-US"/>
          </a:p>
        </p:txBody>
      </p:sp>
    </p:spTree>
    <p:extLst>
      <p:ext uri="{BB962C8B-B14F-4D97-AF65-F5344CB8AC3E}">
        <p14:creationId xmlns:p14="http://schemas.microsoft.com/office/powerpoint/2010/main" val="2943984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231FFDAD-C26C-477F-BAC9-180B19E349F6}" type="datetimeFigureOut">
              <a:rPr lang="en-US" smtClean="0"/>
              <a:t>7/24/2025</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05B170E-53E6-4D81-902D-397B87CAD263}" type="slidenum">
              <a:rPr lang="en-US" smtClean="0"/>
              <a:t>‹#›</a:t>
            </a:fld>
            <a:endParaRPr lang="en-US"/>
          </a:p>
        </p:txBody>
      </p:sp>
    </p:spTree>
    <p:extLst>
      <p:ext uri="{BB962C8B-B14F-4D97-AF65-F5344CB8AC3E}">
        <p14:creationId xmlns:p14="http://schemas.microsoft.com/office/powerpoint/2010/main" val="4286181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31FFDAD-C26C-477F-BAC9-180B19E349F6}" type="datetimeFigureOut">
              <a:rPr lang="en-US" smtClean="0"/>
              <a:t>7/24/2025</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C05B170E-53E6-4D81-902D-397B87CAD263}" type="slidenum">
              <a:rPr lang="en-US" smtClean="0"/>
              <a:t>‹#›</a:t>
            </a:fld>
            <a:endParaRPr lang="en-US"/>
          </a:p>
        </p:txBody>
      </p:sp>
    </p:spTree>
    <p:extLst>
      <p:ext uri="{BB962C8B-B14F-4D97-AF65-F5344CB8AC3E}">
        <p14:creationId xmlns:p14="http://schemas.microsoft.com/office/powerpoint/2010/main" val="3236015009"/>
      </p:ext>
    </p:extLst>
  </p:cSld>
  <p:clrMap bg1="lt1" tx1="dk1" bg2="lt2" tx2="dk2" accent1="accent1" accent2="accent2" accent3="accent3" accent4="accent4" accent5="accent5" accent6="accent6" hlink="hlink" folHlink="folHlink"/>
  <p:sldLayoutIdLst>
    <p:sldLayoutId id="2147483864" r:id="rId1"/>
    <p:sldLayoutId id="2147483865" r:id="rId2"/>
    <p:sldLayoutId id="2147483866" r:id="rId3"/>
    <p:sldLayoutId id="2147483867" r:id="rId4"/>
    <p:sldLayoutId id="2147483868" r:id="rId5"/>
    <p:sldLayoutId id="2147483869" r:id="rId6"/>
    <p:sldLayoutId id="2147483870" r:id="rId7"/>
    <p:sldLayoutId id="2147483871" r:id="rId8"/>
    <p:sldLayoutId id="2147483872" r:id="rId9"/>
    <p:sldLayoutId id="2147483873" r:id="rId10"/>
    <p:sldLayoutId id="2147483874" r:id="rId11"/>
    <p:sldLayoutId id="2147483875" r:id="rId12"/>
    <p:sldLayoutId id="2147483876" r:id="rId13"/>
    <p:sldLayoutId id="2147483877" r:id="rId14"/>
    <p:sldLayoutId id="2147483878" r:id="rId15"/>
    <p:sldLayoutId id="2147483879" r:id="rId16"/>
    <p:sldLayoutId id="2147483880"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link.zixcentral.com/u/35127723/eBQxfhsS7xGzVY4RYVsSiw?u=https%3A%2F%2Fportal.ct.gov%2FDMHAS%2FPrograms-and-Services%2FFinding-Services%2FFinding-Services"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Community Support Person (CSP) Training</a:t>
            </a:r>
            <a:endParaRPr lang="en-US" dirty="0"/>
          </a:p>
        </p:txBody>
      </p:sp>
      <p:sp>
        <p:nvSpPr>
          <p:cNvPr id="3" name="Subtitle 2"/>
          <p:cNvSpPr>
            <a:spLocks noGrp="1"/>
          </p:cNvSpPr>
          <p:nvPr>
            <p:ph type="subTitle" idx="1"/>
          </p:nvPr>
        </p:nvSpPr>
        <p:spPr/>
        <p:txBody>
          <a:bodyPr/>
          <a:lstStyle/>
          <a:p>
            <a:r>
              <a:rPr lang="en-US" dirty="0" smtClean="0"/>
              <a:t>CT Mental Health Waiver</a:t>
            </a:r>
          </a:p>
          <a:p>
            <a:r>
              <a:rPr lang="en-US" dirty="0" smtClean="0"/>
              <a:t>2024</a:t>
            </a:r>
            <a:endParaRPr lang="en-US" dirty="0"/>
          </a:p>
        </p:txBody>
      </p:sp>
      <p:pic>
        <p:nvPicPr>
          <p:cNvPr id="4" name="Picture 3" descr="A logo with white text&#10;&#10;Description automatically generated">
            <a:extLst>
              <a:ext uri="{FF2B5EF4-FFF2-40B4-BE49-F238E27FC236}">
                <a16:creationId xmlns:a16="http://schemas.microsoft.com/office/drawing/2014/main" id="{EA045A83-77FD-9B8B-7B95-74449514DC6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54955" y="747778"/>
            <a:ext cx="1436895" cy="1683032"/>
          </a:xfrm>
          <a:prstGeom prst="rect">
            <a:avLst/>
          </a:prstGeom>
        </p:spPr>
      </p:pic>
      <p:pic>
        <p:nvPicPr>
          <p:cNvPr id="5" name="Picture 4" descr="A logo of a company&#10;&#10;Description automatically generated">
            <a:extLst>
              <a:ext uri="{FF2B5EF4-FFF2-40B4-BE49-F238E27FC236}">
                <a16:creationId xmlns:a16="http://schemas.microsoft.com/office/drawing/2014/main" id="{FDC26629-8A28-2B0E-00B4-2020585DECF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73197" y="798061"/>
            <a:ext cx="2798619" cy="1582465"/>
          </a:xfrm>
          <a:prstGeom prst="rect">
            <a:avLst/>
          </a:prstGeom>
        </p:spPr>
      </p:pic>
    </p:spTree>
    <p:extLst>
      <p:ext uri="{BB962C8B-B14F-4D97-AF65-F5344CB8AC3E}">
        <p14:creationId xmlns:p14="http://schemas.microsoft.com/office/powerpoint/2010/main" val="22059642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Process : What the consumer does</a:t>
            </a:r>
            <a:endParaRPr lang="en-US" dirty="0"/>
          </a:p>
        </p:txBody>
      </p:sp>
      <p:sp>
        <p:nvSpPr>
          <p:cNvPr id="3" name="Content Placeholder 2"/>
          <p:cNvSpPr>
            <a:spLocks noGrp="1"/>
          </p:cNvSpPr>
          <p:nvPr>
            <p:ph idx="1"/>
          </p:nvPr>
        </p:nvSpPr>
        <p:spPr>
          <a:xfrm>
            <a:off x="1154954" y="2603499"/>
            <a:ext cx="10503646" cy="3699329"/>
          </a:xfrm>
        </p:spPr>
        <p:txBody>
          <a:bodyPr>
            <a:normAutofit/>
          </a:bodyPr>
          <a:lstStyle/>
          <a:p>
            <a:r>
              <a:rPr lang="en-US" sz="2000" dirty="0" smtClean="0"/>
              <a:t>Determines their readiness to engage in recovery – change/hope/confidence</a:t>
            </a:r>
          </a:p>
          <a:p>
            <a:r>
              <a:rPr lang="en-US" sz="2000" dirty="0" smtClean="0"/>
              <a:t>Works on getting ready if not ready right now – building up the idea/hope of recovery/change</a:t>
            </a:r>
          </a:p>
          <a:p>
            <a:r>
              <a:rPr lang="en-US" sz="2000" dirty="0" smtClean="0"/>
              <a:t>Chooses a goal for themselves – an environment based role</a:t>
            </a:r>
          </a:p>
          <a:p>
            <a:r>
              <a:rPr lang="en-US" sz="2000" dirty="0" smtClean="0"/>
              <a:t>Plans for how to reach goal – determine what kinds of help they need and what they need to learn</a:t>
            </a:r>
          </a:p>
          <a:p>
            <a:r>
              <a:rPr lang="en-US" sz="2000" dirty="0" smtClean="0"/>
              <a:t>Learn skills and develops supports</a:t>
            </a:r>
          </a:p>
          <a:p>
            <a:r>
              <a:rPr lang="en-US" sz="2000" dirty="0" smtClean="0"/>
              <a:t>Maintains their recovery/skill goal</a:t>
            </a:r>
            <a:endParaRPr lang="en-US" sz="2000" dirty="0"/>
          </a:p>
        </p:txBody>
      </p:sp>
    </p:spTree>
    <p:extLst>
      <p:ext uri="{BB962C8B-B14F-4D97-AF65-F5344CB8AC3E}">
        <p14:creationId xmlns:p14="http://schemas.microsoft.com/office/powerpoint/2010/main" val="32925572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Rehabilitation Focus</a:t>
            </a:r>
            <a:endParaRPr lang="en-US" dirty="0"/>
          </a:p>
        </p:txBody>
      </p:sp>
      <p:sp>
        <p:nvSpPr>
          <p:cNvPr id="3" name="Content Placeholder 2"/>
          <p:cNvSpPr>
            <a:spLocks noGrp="1"/>
          </p:cNvSpPr>
          <p:nvPr>
            <p:ph idx="1"/>
          </p:nvPr>
        </p:nvSpPr>
        <p:spPr>
          <a:xfrm>
            <a:off x="1154954" y="2447636"/>
            <a:ext cx="10046446" cy="3724564"/>
          </a:xfrm>
        </p:spPr>
        <p:txBody>
          <a:bodyPr>
            <a:normAutofit/>
          </a:bodyPr>
          <a:lstStyle/>
          <a:p>
            <a:pPr>
              <a:lnSpc>
                <a:spcPct val="80000"/>
              </a:lnSpc>
            </a:pPr>
            <a:r>
              <a:rPr lang="en-US" altLang="en-US" sz="2000" dirty="0"/>
              <a:t>Focus is on teaching not providing – cueing, reminding, training, overcoming barriers</a:t>
            </a:r>
          </a:p>
          <a:p>
            <a:pPr>
              <a:lnSpc>
                <a:spcPct val="80000"/>
              </a:lnSpc>
            </a:pPr>
            <a:r>
              <a:rPr lang="en-US" altLang="en-US" sz="2000" dirty="0"/>
              <a:t>Clearly rehabilitative, not </a:t>
            </a:r>
            <a:r>
              <a:rPr lang="en-US" altLang="en-US" sz="2000" b="1" dirty="0"/>
              <a:t>medical/clinical</a:t>
            </a:r>
          </a:p>
          <a:p>
            <a:pPr>
              <a:lnSpc>
                <a:spcPct val="80000"/>
              </a:lnSpc>
            </a:pPr>
            <a:r>
              <a:rPr lang="en-US" altLang="en-US" sz="2000" dirty="0"/>
              <a:t>Organized approach to development of new or redevelopment of old competencies</a:t>
            </a:r>
          </a:p>
          <a:p>
            <a:pPr>
              <a:lnSpc>
                <a:spcPct val="80000"/>
              </a:lnSpc>
            </a:pPr>
            <a:r>
              <a:rPr lang="en-US" altLang="en-US" sz="2000" dirty="0"/>
              <a:t>Not clinically focused although clinical services may play an integral or supportive role in treatment (referenced separately)</a:t>
            </a:r>
          </a:p>
          <a:p>
            <a:pPr>
              <a:lnSpc>
                <a:spcPct val="80000"/>
              </a:lnSpc>
            </a:pPr>
            <a:r>
              <a:rPr lang="en-US" altLang="en-US" sz="2000" dirty="0"/>
              <a:t>Symptom reduction is not the focus – symptom and disability self-management are.</a:t>
            </a:r>
          </a:p>
          <a:p>
            <a:pPr>
              <a:lnSpc>
                <a:spcPct val="80000"/>
              </a:lnSpc>
            </a:pPr>
            <a:r>
              <a:rPr lang="en-US" altLang="en-US" sz="2000" dirty="0"/>
              <a:t>Must focus on restoration/improvement of functioning</a:t>
            </a:r>
          </a:p>
          <a:p>
            <a:endParaRPr lang="en-US" dirty="0"/>
          </a:p>
        </p:txBody>
      </p:sp>
    </p:spTree>
    <p:extLst>
      <p:ext uri="{BB962C8B-B14F-4D97-AF65-F5344CB8AC3E}">
        <p14:creationId xmlns:p14="http://schemas.microsoft.com/office/powerpoint/2010/main" val="18144012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Skill Builders Toolkit</a:t>
            </a:r>
            <a:endParaRPr lang="en-US" dirty="0"/>
          </a:p>
        </p:txBody>
      </p:sp>
      <p:sp>
        <p:nvSpPr>
          <p:cNvPr id="3" name="Content Placeholder 2"/>
          <p:cNvSpPr>
            <a:spLocks noGrp="1"/>
          </p:cNvSpPr>
          <p:nvPr>
            <p:ph idx="1"/>
          </p:nvPr>
        </p:nvSpPr>
        <p:spPr>
          <a:xfrm>
            <a:off x="1154954" y="2351313"/>
            <a:ext cx="10601617" cy="4376057"/>
          </a:xfrm>
        </p:spPr>
        <p:txBody>
          <a:bodyPr>
            <a:noAutofit/>
          </a:bodyPr>
          <a:lstStyle/>
          <a:p>
            <a:pPr marL="395478" indent="-285750">
              <a:defRPr/>
            </a:pPr>
            <a:r>
              <a:rPr lang="en-US" sz="2000" dirty="0">
                <a:solidFill>
                  <a:schemeClr val="tx1"/>
                </a:solidFill>
              </a:rPr>
              <a:t>The Individual Recovery Plan of every individual on your caseload – de-identified, of course</a:t>
            </a:r>
            <a:r>
              <a:rPr lang="en-US" sz="2000" dirty="0" smtClean="0">
                <a:solidFill>
                  <a:schemeClr val="tx1"/>
                </a:solidFill>
              </a:rPr>
              <a:t>.</a:t>
            </a:r>
            <a:endParaRPr lang="en-US" sz="2000" dirty="0">
              <a:solidFill>
                <a:schemeClr val="tx1"/>
              </a:solidFill>
            </a:endParaRPr>
          </a:p>
          <a:p>
            <a:pPr marL="395478" indent="-285750">
              <a:defRPr/>
            </a:pPr>
            <a:r>
              <a:rPr lang="en-US" sz="2000" dirty="0">
                <a:solidFill>
                  <a:schemeClr val="tx1"/>
                </a:solidFill>
              </a:rPr>
              <a:t>Notebook of favorite curriculum(s), skill lists, role play ideas, homework assignments, etc</a:t>
            </a:r>
            <a:r>
              <a:rPr lang="en-US" sz="2000" dirty="0" smtClean="0">
                <a:solidFill>
                  <a:schemeClr val="tx1"/>
                </a:solidFill>
              </a:rPr>
              <a:t>.</a:t>
            </a:r>
            <a:endParaRPr lang="en-US" sz="2000" dirty="0">
              <a:solidFill>
                <a:schemeClr val="tx1"/>
              </a:solidFill>
            </a:endParaRPr>
          </a:p>
          <a:p>
            <a:pPr marL="395478" indent="-285750">
              <a:defRPr/>
            </a:pPr>
            <a:r>
              <a:rPr lang="en-US" sz="2000" dirty="0">
                <a:solidFill>
                  <a:schemeClr val="tx1"/>
                </a:solidFill>
              </a:rPr>
              <a:t>Blank homework assignment sheets</a:t>
            </a:r>
            <a:r>
              <a:rPr lang="en-US" sz="2000" dirty="0" smtClean="0">
                <a:solidFill>
                  <a:schemeClr val="tx1"/>
                </a:solidFill>
              </a:rPr>
              <a:t>.</a:t>
            </a:r>
            <a:endParaRPr lang="en-US" sz="2000" dirty="0">
              <a:solidFill>
                <a:schemeClr val="tx1"/>
              </a:solidFill>
            </a:endParaRPr>
          </a:p>
          <a:p>
            <a:pPr marL="395478" indent="-285750">
              <a:defRPr/>
            </a:pPr>
            <a:r>
              <a:rPr lang="en-US" sz="2000" dirty="0">
                <a:solidFill>
                  <a:schemeClr val="tx1"/>
                </a:solidFill>
              </a:rPr>
              <a:t>To Do Lists: to use as reminders to contact other providers about case management</a:t>
            </a:r>
            <a:r>
              <a:rPr lang="en-US" sz="2000" dirty="0" smtClean="0">
                <a:solidFill>
                  <a:schemeClr val="tx1"/>
                </a:solidFill>
              </a:rPr>
              <a:t>, doctors  </a:t>
            </a:r>
            <a:r>
              <a:rPr lang="en-US" sz="2000" dirty="0">
                <a:solidFill>
                  <a:schemeClr val="tx1"/>
                </a:solidFill>
              </a:rPr>
              <a:t>and other needs</a:t>
            </a:r>
            <a:r>
              <a:rPr lang="en-US" sz="2000" dirty="0" smtClean="0">
                <a:solidFill>
                  <a:schemeClr val="tx1"/>
                </a:solidFill>
              </a:rPr>
              <a:t>.</a:t>
            </a:r>
            <a:endParaRPr lang="en-US" sz="2000" dirty="0">
              <a:solidFill>
                <a:schemeClr val="tx1"/>
              </a:solidFill>
            </a:endParaRPr>
          </a:p>
          <a:p>
            <a:pPr marL="395478" indent="-285750">
              <a:defRPr/>
            </a:pPr>
            <a:r>
              <a:rPr lang="en-US" sz="2000" dirty="0">
                <a:solidFill>
                  <a:schemeClr val="tx1"/>
                </a:solidFill>
              </a:rPr>
              <a:t>Paper, pen, pencils &amp; markers- for writing out steps, lists, etc. so they are visible to both you and the individual</a:t>
            </a:r>
            <a:r>
              <a:rPr lang="en-US" sz="2000" dirty="0" smtClean="0">
                <a:solidFill>
                  <a:schemeClr val="tx1"/>
                </a:solidFill>
              </a:rPr>
              <a:t>.</a:t>
            </a:r>
            <a:endParaRPr lang="en-US" sz="2000" dirty="0">
              <a:solidFill>
                <a:schemeClr val="tx1"/>
              </a:solidFill>
            </a:endParaRPr>
          </a:p>
          <a:p>
            <a:pPr marL="395478" indent="-285750">
              <a:defRPr/>
            </a:pPr>
            <a:r>
              <a:rPr lang="en-US" sz="2000" dirty="0">
                <a:solidFill>
                  <a:schemeClr val="tx1"/>
                </a:solidFill>
              </a:rPr>
              <a:t>Other items?.....visual aids (posters, flashcards, etc.), easel paper, sticky notes, etc.</a:t>
            </a:r>
          </a:p>
          <a:p>
            <a:endParaRPr lang="en-US" sz="2000" dirty="0">
              <a:solidFill>
                <a:schemeClr val="tx1"/>
              </a:solidFill>
            </a:endParaRPr>
          </a:p>
        </p:txBody>
      </p:sp>
    </p:spTree>
    <p:extLst>
      <p:ext uri="{BB962C8B-B14F-4D97-AF65-F5344CB8AC3E}">
        <p14:creationId xmlns:p14="http://schemas.microsoft.com/office/powerpoint/2010/main" val="16402679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TCM: Transitional Case </a:t>
            </a:r>
            <a:r>
              <a:rPr lang="en-US" dirty="0" err="1" smtClean="0"/>
              <a:t>Managment</a:t>
            </a:r>
            <a:endParaRPr lang="en-US" dirty="0"/>
          </a:p>
        </p:txBody>
      </p:sp>
      <p:sp>
        <p:nvSpPr>
          <p:cNvPr id="3" name="Content Placeholder 2"/>
          <p:cNvSpPr>
            <a:spLocks noGrp="1"/>
          </p:cNvSpPr>
          <p:nvPr>
            <p:ph idx="1"/>
          </p:nvPr>
        </p:nvSpPr>
        <p:spPr>
          <a:xfrm>
            <a:off x="677333" y="2285999"/>
            <a:ext cx="11062910" cy="4261758"/>
          </a:xfrm>
        </p:spPr>
        <p:txBody>
          <a:bodyPr>
            <a:normAutofit fontScale="92500" lnSpcReduction="10000"/>
          </a:bodyPr>
          <a:lstStyle/>
          <a:p>
            <a:r>
              <a:rPr lang="en-US" sz="2400" dirty="0"/>
              <a:t>Community cases during hospital stay/rehab:</a:t>
            </a:r>
          </a:p>
          <a:p>
            <a:pPr lvl="1"/>
            <a:r>
              <a:rPr lang="en-US" sz="2400" dirty="0"/>
              <a:t>Attend discharge planning meetings</a:t>
            </a:r>
          </a:p>
          <a:p>
            <a:pPr lvl="1"/>
            <a:r>
              <a:rPr lang="en-US" sz="2400" dirty="0"/>
              <a:t>Update CSC on client progress </a:t>
            </a:r>
          </a:p>
          <a:p>
            <a:pPr lvl="1"/>
            <a:r>
              <a:rPr lang="en-US" sz="2400" dirty="0"/>
              <a:t>Assist client with transition back to apartment</a:t>
            </a:r>
          </a:p>
          <a:p>
            <a:r>
              <a:rPr lang="en-US" sz="2400" dirty="0" smtClean="0"/>
              <a:t>Skilled Nursing Facility </a:t>
            </a:r>
            <a:r>
              <a:rPr lang="en-US" sz="2400" dirty="0"/>
              <a:t>cases prior to enrollment:</a:t>
            </a:r>
          </a:p>
          <a:p>
            <a:pPr lvl="1"/>
            <a:r>
              <a:rPr lang="en-US" sz="2400" dirty="0"/>
              <a:t>Attend discharge planning meeting</a:t>
            </a:r>
          </a:p>
          <a:p>
            <a:pPr lvl="1"/>
            <a:r>
              <a:rPr lang="en-US" sz="2400" dirty="0"/>
              <a:t>Assist housing coordinator with apartment viewing and set up</a:t>
            </a:r>
          </a:p>
          <a:p>
            <a:pPr lvl="1"/>
            <a:r>
              <a:rPr lang="en-US" sz="2400" dirty="0"/>
              <a:t>Assist client with setting up utilities</a:t>
            </a:r>
          </a:p>
          <a:p>
            <a:pPr lvl="1"/>
            <a:r>
              <a:rPr lang="en-US" sz="2400" dirty="0"/>
              <a:t>Assist with coordination of aftercare appointments</a:t>
            </a:r>
          </a:p>
          <a:p>
            <a:pPr lvl="1"/>
            <a:r>
              <a:rPr lang="en-US" sz="2400" dirty="0"/>
              <a:t>Assist client on day of transition</a:t>
            </a:r>
          </a:p>
          <a:p>
            <a:endParaRPr lang="en-US" sz="2400" dirty="0"/>
          </a:p>
        </p:txBody>
      </p:sp>
    </p:spTree>
    <p:extLst>
      <p:ext uri="{BB962C8B-B14F-4D97-AF65-F5344CB8AC3E}">
        <p14:creationId xmlns:p14="http://schemas.microsoft.com/office/powerpoint/2010/main" val="5928044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496290" y="100012"/>
            <a:ext cx="8744989" cy="473565"/>
          </a:xfrm>
        </p:spPr>
        <p:txBody>
          <a:bodyPr/>
          <a:lstStyle/>
          <a:p>
            <a:r>
              <a:rPr lang="en-US" dirty="0" smtClean="0"/>
              <a:t>Recovery Plan</a:t>
            </a:r>
            <a:endParaRPr lang="en-US" dirty="0"/>
          </a:p>
        </p:txBody>
      </p:sp>
      <p:pic>
        <p:nvPicPr>
          <p:cNvPr id="4" name="Content Placeholder 3"/>
          <p:cNvPicPr>
            <a:picLocks noGrp="1" noChangeAspect="1"/>
          </p:cNvPicPr>
          <p:nvPr>
            <p:ph idx="4294967295"/>
          </p:nvPr>
        </p:nvPicPr>
        <p:blipFill>
          <a:blip r:embed="rId3"/>
          <a:stretch>
            <a:fillRect/>
          </a:stretch>
        </p:blipFill>
        <p:spPr>
          <a:xfrm>
            <a:off x="556953" y="166255"/>
            <a:ext cx="9142413" cy="6691745"/>
          </a:xfrm>
          <a:prstGeom prst="rect">
            <a:avLst/>
          </a:prstGeom>
        </p:spPr>
      </p:pic>
    </p:spTree>
    <p:extLst>
      <p:ext uri="{BB962C8B-B14F-4D97-AF65-F5344CB8AC3E}">
        <p14:creationId xmlns:p14="http://schemas.microsoft.com/office/powerpoint/2010/main" val="14816377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Plan Reviews</a:t>
            </a:r>
            <a:endParaRPr lang="en-US" dirty="0"/>
          </a:p>
        </p:txBody>
      </p:sp>
      <p:sp>
        <p:nvSpPr>
          <p:cNvPr id="3" name="Content Placeholder 2"/>
          <p:cNvSpPr>
            <a:spLocks noGrp="1"/>
          </p:cNvSpPr>
          <p:nvPr>
            <p:ph idx="1"/>
          </p:nvPr>
        </p:nvSpPr>
        <p:spPr>
          <a:xfrm>
            <a:off x="669472" y="2351313"/>
            <a:ext cx="10793186" cy="4294415"/>
          </a:xfrm>
        </p:spPr>
        <p:txBody>
          <a:bodyPr>
            <a:normAutofit fontScale="92500" lnSpcReduction="20000"/>
          </a:bodyPr>
          <a:lstStyle/>
          <a:p>
            <a:pPr>
              <a:lnSpc>
                <a:spcPct val="80000"/>
              </a:lnSpc>
            </a:pPr>
            <a:r>
              <a:rPr lang="en-US" altLang="en-US" sz="2400" b="1" dirty="0"/>
              <a:t>Mandatory Review of the plan at clinically appropriate intervals (at least every </a:t>
            </a:r>
            <a:r>
              <a:rPr lang="en-US" altLang="en-US" sz="2400" b="1" dirty="0" smtClean="0"/>
              <a:t>6 months) </a:t>
            </a:r>
            <a:r>
              <a:rPr lang="en-US" altLang="en-US" sz="2400" b="1" dirty="0"/>
              <a:t>with </a:t>
            </a:r>
            <a:r>
              <a:rPr lang="en-US" altLang="en-US" sz="2400" b="1" dirty="0" smtClean="0"/>
              <a:t>the Mental Health Waiver Community Clinician </a:t>
            </a:r>
            <a:r>
              <a:rPr lang="en-US" altLang="en-US" sz="2400" b="1" dirty="0"/>
              <a:t>and the Client</a:t>
            </a:r>
          </a:p>
          <a:p>
            <a:pPr lvl="1">
              <a:lnSpc>
                <a:spcPct val="80000"/>
              </a:lnSpc>
            </a:pPr>
            <a:r>
              <a:rPr lang="en-US" altLang="en-US" sz="1900" dirty="0"/>
              <a:t> Determine effectiveness based on progress</a:t>
            </a:r>
          </a:p>
          <a:p>
            <a:pPr lvl="1">
              <a:lnSpc>
                <a:spcPct val="80000"/>
              </a:lnSpc>
            </a:pPr>
            <a:r>
              <a:rPr lang="en-US" altLang="en-US" sz="1900" dirty="0"/>
              <a:t> Use monthly progress notes –</a:t>
            </a:r>
          </a:p>
          <a:p>
            <a:pPr lvl="1">
              <a:lnSpc>
                <a:spcPct val="80000"/>
              </a:lnSpc>
            </a:pPr>
            <a:r>
              <a:rPr lang="en-US" altLang="en-US" sz="1900" dirty="0"/>
              <a:t> Re-evaluate appropriateness and currency</a:t>
            </a:r>
          </a:p>
          <a:p>
            <a:pPr lvl="1">
              <a:lnSpc>
                <a:spcPct val="80000"/>
              </a:lnSpc>
            </a:pPr>
            <a:r>
              <a:rPr lang="en-US" altLang="en-US" sz="1900" dirty="0"/>
              <a:t> Cannot do it without input of client</a:t>
            </a:r>
          </a:p>
          <a:p>
            <a:pPr>
              <a:lnSpc>
                <a:spcPct val="80000"/>
              </a:lnSpc>
            </a:pPr>
            <a:r>
              <a:rPr lang="en-US" altLang="en-US" sz="2400" dirty="0"/>
              <a:t> </a:t>
            </a:r>
            <a:r>
              <a:rPr lang="en-US" altLang="en-US" sz="2400" b="1" dirty="0"/>
              <a:t>Plan revisions</a:t>
            </a:r>
          </a:p>
          <a:p>
            <a:pPr lvl="1">
              <a:lnSpc>
                <a:spcPct val="80000"/>
              </a:lnSpc>
            </a:pPr>
            <a:r>
              <a:rPr lang="en-US" altLang="en-US" sz="1900" dirty="0"/>
              <a:t> Revisit the client goal(s)</a:t>
            </a:r>
          </a:p>
          <a:p>
            <a:pPr lvl="1">
              <a:lnSpc>
                <a:spcPct val="80000"/>
              </a:lnSpc>
            </a:pPr>
            <a:r>
              <a:rPr lang="en-US" altLang="en-US" sz="1900" dirty="0"/>
              <a:t> Re-examine needs</a:t>
            </a:r>
          </a:p>
          <a:p>
            <a:pPr lvl="1">
              <a:lnSpc>
                <a:spcPct val="80000"/>
              </a:lnSpc>
            </a:pPr>
            <a:r>
              <a:rPr lang="en-US" altLang="en-US" sz="1900" dirty="0"/>
              <a:t> Change and update rehab goals (outcomes) and objectives</a:t>
            </a:r>
          </a:p>
          <a:p>
            <a:pPr lvl="1">
              <a:lnSpc>
                <a:spcPct val="80000"/>
              </a:lnSpc>
            </a:pPr>
            <a:r>
              <a:rPr lang="en-US" altLang="en-US" sz="1900" dirty="0"/>
              <a:t>Look for new interventions and modalities</a:t>
            </a:r>
          </a:p>
          <a:p>
            <a:pPr lvl="1">
              <a:lnSpc>
                <a:spcPct val="80000"/>
              </a:lnSpc>
            </a:pPr>
            <a:r>
              <a:rPr lang="en-US" altLang="en-US" sz="1900" dirty="0"/>
              <a:t>Adjust the time frames and target dates</a:t>
            </a:r>
          </a:p>
          <a:p>
            <a:pPr>
              <a:lnSpc>
                <a:spcPct val="80000"/>
              </a:lnSpc>
            </a:pPr>
            <a:r>
              <a:rPr lang="en-US" altLang="en-US" sz="2400" dirty="0"/>
              <a:t> </a:t>
            </a:r>
            <a:r>
              <a:rPr lang="en-US" altLang="en-US" sz="2400" b="1" dirty="0"/>
              <a:t>Plan should change – whether it is working or not!</a:t>
            </a:r>
            <a:endParaRPr lang="en-US" dirty="0"/>
          </a:p>
        </p:txBody>
      </p:sp>
    </p:spTree>
    <p:extLst>
      <p:ext uri="{BB962C8B-B14F-4D97-AF65-F5344CB8AC3E}">
        <p14:creationId xmlns:p14="http://schemas.microsoft.com/office/powerpoint/2010/main" val="20648457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kinds of Notes:</a:t>
            </a:r>
            <a:endParaRPr lang="en-US" dirty="0"/>
          </a:p>
        </p:txBody>
      </p:sp>
      <p:sp>
        <p:nvSpPr>
          <p:cNvPr id="3" name="Content Placeholder 2"/>
          <p:cNvSpPr>
            <a:spLocks noGrp="1"/>
          </p:cNvSpPr>
          <p:nvPr>
            <p:ph idx="1"/>
          </p:nvPr>
        </p:nvSpPr>
        <p:spPr>
          <a:xfrm>
            <a:off x="930730" y="2400299"/>
            <a:ext cx="10368642" cy="4098471"/>
          </a:xfrm>
        </p:spPr>
        <p:txBody>
          <a:bodyPr>
            <a:normAutofit/>
          </a:bodyPr>
          <a:lstStyle/>
          <a:p>
            <a:pPr>
              <a:lnSpc>
                <a:spcPct val="80000"/>
              </a:lnSpc>
              <a:buNone/>
            </a:pPr>
            <a:r>
              <a:rPr lang="en-US" altLang="en-US" sz="2000" dirty="0"/>
              <a:t>Encounter (Billing) Notes</a:t>
            </a:r>
          </a:p>
          <a:p>
            <a:pPr>
              <a:lnSpc>
                <a:spcPct val="80000"/>
              </a:lnSpc>
            </a:pPr>
            <a:r>
              <a:rPr lang="en-US" altLang="en-US" sz="2000" dirty="0"/>
              <a:t> Real-time notes of interventions related to the </a:t>
            </a:r>
            <a:r>
              <a:rPr lang="en-US" altLang="en-US" sz="2000" dirty="0" smtClean="0"/>
              <a:t>Recovery </a:t>
            </a:r>
            <a:r>
              <a:rPr lang="en-US" altLang="en-US" sz="2000" dirty="0"/>
              <a:t>Plan</a:t>
            </a:r>
          </a:p>
          <a:p>
            <a:pPr>
              <a:lnSpc>
                <a:spcPct val="80000"/>
              </a:lnSpc>
            </a:pPr>
            <a:r>
              <a:rPr lang="en-US" altLang="en-US" sz="2000" dirty="0"/>
              <a:t> Completed by the person who performs the intervention. Client can participate/contribute.</a:t>
            </a:r>
          </a:p>
          <a:p>
            <a:pPr>
              <a:lnSpc>
                <a:spcPct val="80000"/>
              </a:lnSpc>
              <a:buNone/>
            </a:pPr>
            <a:endParaRPr lang="en-US" altLang="en-US" sz="2000" dirty="0"/>
          </a:p>
          <a:p>
            <a:pPr>
              <a:lnSpc>
                <a:spcPct val="80000"/>
              </a:lnSpc>
              <a:buNone/>
            </a:pPr>
            <a:endParaRPr lang="en-US" altLang="en-US" sz="2000" dirty="0"/>
          </a:p>
          <a:p>
            <a:pPr>
              <a:lnSpc>
                <a:spcPct val="80000"/>
              </a:lnSpc>
              <a:buNone/>
            </a:pPr>
            <a:r>
              <a:rPr lang="en-US" altLang="en-US" sz="2000" dirty="0"/>
              <a:t> Monthly Progress Notes</a:t>
            </a:r>
          </a:p>
          <a:p>
            <a:pPr>
              <a:lnSpc>
                <a:spcPct val="80000"/>
              </a:lnSpc>
            </a:pPr>
            <a:r>
              <a:rPr lang="en-US" altLang="en-US" sz="2000" dirty="0"/>
              <a:t>Summary of progress toward </a:t>
            </a:r>
            <a:r>
              <a:rPr lang="en-US" altLang="en-US" sz="2000" dirty="0" smtClean="0"/>
              <a:t>Recovery </a:t>
            </a:r>
            <a:r>
              <a:rPr lang="en-US" altLang="en-US" sz="2000" dirty="0"/>
              <a:t>Plan Goals and Objectives</a:t>
            </a:r>
          </a:p>
          <a:p>
            <a:pPr>
              <a:lnSpc>
                <a:spcPct val="80000"/>
              </a:lnSpc>
            </a:pPr>
            <a:r>
              <a:rPr lang="en-US" altLang="en-US" sz="2000" dirty="0"/>
              <a:t>Completed and signed by </a:t>
            </a:r>
            <a:r>
              <a:rPr lang="en-US" altLang="en-US" sz="2000" dirty="0" smtClean="0"/>
              <a:t>Licensed/Licensed eligible </a:t>
            </a:r>
            <a:r>
              <a:rPr lang="en-US" altLang="en-US" sz="2000" dirty="0"/>
              <a:t>Clinical Staff (CST clinical supervisor), in conjunction with other staff and client</a:t>
            </a:r>
          </a:p>
          <a:p>
            <a:pPr>
              <a:lnSpc>
                <a:spcPct val="80000"/>
              </a:lnSpc>
            </a:pPr>
            <a:r>
              <a:rPr lang="en-US" altLang="en-US" sz="2000" dirty="0"/>
              <a:t>Serves as documentation of progress </a:t>
            </a:r>
            <a:r>
              <a:rPr lang="en-US" altLang="en-US" sz="2000" i="1" dirty="0"/>
              <a:t>and </a:t>
            </a:r>
            <a:r>
              <a:rPr lang="en-US" altLang="en-US" sz="2000" dirty="0"/>
              <a:t>of supervision.</a:t>
            </a:r>
          </a:p>
          <a:p>
            <a:endParaRPr lang="en-US" dirty="0"/>
          </a:p>
        </p:txBody>
      </p:sp>
    </p:spTree>
    <p:extLst>
      <p:ext uri="{BB962C8B-B14F-4D97-AF65-F5344CB8AC3E}">
        <p14:creationId xmlns:p14="http://schemas.microsoft.com/office/powerpoint/2010/main" val="33658871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Encounter Note vs Progress note</a:t>
            </a:r>
            <a:endParaRPr lang="en-US" dirty="0"/>
          </a:p>
        </p:txBody>
      </p:sp>
      <p:sp>
        <p:nvSpPr>
          <p:cNvPr id="5" name="Content Placeholder 4"/>
          <p:cNvSpPr>
            <a:spLocks noGrp="1"/>
          </p:cNvSpPr>
          <p:nvPr>
            <p:ph sz="half" idx="1"/>
          </p:nvPr>
        </p:nvSpPr>
        <p:spPr>
          <a:xfrm>
            <a:off x="1154954" y="2351314"/>
            <a:ext cx="4825158" cy="4131129"/>
          </a:xfrm>
        </p:spPr>
        <p:txBody>
          <a:bodyPr>
            <a:normAutofit/>
          </a:bodyPr>
          <a:lstStyle/>
          <a:p>
            <a:pPr>
              <a:lnSpc>
                <a:spcPct val="90000"/>
              </a:lnSpc>
            </a:pPr>
            <a:r>
              <a:rPr lang="en-US" altLang="en-US" sz="2000" b="1" dirty="0"/>
              <a:t>Encounter Note </a:t>
            </a:r>
          </a:p>
          <a:p>
            <a:pPr>
              <a:lnSpc>
                <a:spcPct val="90000"/>
              </a:lnSpc>
              <a:buNone/>
            </a:pPr>
            <a:endParaRPr lang="en-US" altLang="en-US" sz="2000" b="1" dirty="0"/>
          </a:p>
          <a:p>
            <a:pPr>
              <a:lnSpc>
                <a:spcPct val="90000"/>
              </a:lnSpc>
            </a:pPr>
            <a:r>
              <a:rPr lang="en-US" altLang="en-US" sz="2000" dirty="0"/>
              <a:t>Date of service</a:t>
            </a:r>
          </a:p>
          <a:p>
            <a:pPr>
              <a:lnSpc>
                <a:spcPct val="90000"/>
              </a:lnSpc>
            </a:pPr>
            <a:r>
              <a:rPr lang="en-US" altLang="en-US" sz="2000" dirty="0"/>
              <a:t>Signature of Provider</a:t>
            </a:r>
          </a:p>
          <a:p>
            <a:pPr>
              <a:lnSpc>
                <a:spcPct val="90000"/>
              </a:lnSpc>
            </a:pPr>
            <a:r>
              <a:rPr lang="en-US" altLang="en-US" sz="2000" dirty="0"/>
              <a:t>Date of Signature</a:t>
            </a:r>
          </a:p>
          <a:p>
            <a:pPr>
              <a:lnSpc>
                <a:spcPct val="90000"/>
              </a:lnSpc>
            </a:pPr>
            <a:r>
              <a:rPr lang="en-US" altLang="en-US" sz="2000" dirty="0"/>
              <a:t>Description of </a:t>
            </a:r>
            <a:r>
              <a:rPr lang="en-US" altLang="en-US" sz="2000" dirty="0" smtClean="0"/>
              <a:t>skill building</a:t>
            </a:r>
            <a:endParaRPr lang="en-US" altLang="en-US" sz="2000" dirty="0"/>
          </a:p>
          <a:p>
            <a:pPr>
              <a:lnSpc>
                <a:spcPct val="90000"/>
              </a:lnSpc>
            </a:pPr>
            <a:r>
              <a:rPr lang="en-US" altLang="en-US" sz="2000" dirty="0"/>
              <a:t>Description of client’s</a:t>
            </a:r>
          </a:p>
          <a:p>
            <a:pPr>
              <a:lnSpc>
                <a:spcPct val="90000"/>
              </a:lnSpc>
              <a:buNone/>
            </a:pPr>
            <a:r>
              <a:rPr lang="en-US" altLang="en-US" sz="2000" dirty="0"/>
              <a:t>    response to intervention</a:t>
            </a:r>
          </a:p>
          <a:p>
            <a:pPr>
              <a:lnSpc>
                <a:spcPct val="90000"/>
              </a:lnSpc>
              <a:buNone/>
            </a:pPr>
            <a:r>
              <a:rPr lang="en-US" altLang="en-US" sz="2000" dirty="0"/>
              <a:t>    </a:t>
            </a:r>
            <a:r>
              <a:rPr lang="en-US" altLang="en-US" sz="2000" dirty="0" smtClean="0"/>
              <a:t>objective</a:t>
            </a:r>
          </a:p>
          <a:p>
            <a:pPr>
              <a:lnSpc>
                <a:spcPct val="90000"/>
              </a:lnSpc>
            </a:pPr>
            <a:r>
              <a:rPr lang="en-US" altLang="en-US" sz="2000" dirty="0" smtClean="0"/>
              <a:t>Next steps/plan</a:t>
            </a:r>
          </a:p>
          <a:p>
            <a:pPr>
              <a:lnSpc>
                <a:spcPct val="90000"/>
              </a:lnSpc>
              <a:buNone/>
            </a:pPr>
            <a:endParaRPr lang="en-US" dirty="0"/>
          </a:p>
        </p:txBody>
      </p:sp>
      <p:sp>
        <p:nvSpPr>
          <p:cNvPr id="6" name="Content Placeholder 5"/>
          <p:cNvSpPr>
            <a:spLocks noGrp="1"/>
          </p:cNvSpPr>
          <p:nvPr>
            <p:ph sz="half" idx="2"/>
          </p:nvPr>
        </p:nvSpPr>
        <p:spPr>
          <a:xfrm>
            <a:off x="6208712" y="2351313"/>
            <a:ext cx="4825159" cy="4131129"/>
          </a:xfrm>
        </p:spPr>
        <p:txBody>
          <a:bodyPr>
            <a:normAutofit/>
          </a:bodyPr>
          <a:lstStyle/>
          <a:p>
            <a:pPr>
              <a:lnSpc>
                <a:spcPct val="90000"/>
              </a:lnSpc>
            </a:pPr>
            <a:r>
              <a:rPr lang="en-US" altLang="en-US" sz="2000" b="1" dirty="0" smtClean="0"/>
              <a:t>Monthly Progress </a:t>
            </a:r>
            <a:r>
              <a:rPr lang="en-US" altLang="en-US" sz="2000" b="1" dirty="0"/>
              <a:t>Note</a:t>
            </a:r>
          </a:p>
          <a:p>
            <a:pPr>
              <a:lnSpc>
                <a:spcPct val="90000"/>
              </a:lnSpc>
            </a:pPr>
            <a:endParaRPr lang="en-US" altLang="en-US" sz="2000" b="1" dirty="0"/>
          </a:p>
          <a:p>
            <a:pPr>
              <a:lnSpc>
                <a:spcPct val="90000"/>
              </a:lnSpc>
            </a:pPr>
            <a:r>
              <a:rPr lang="en-US" altLang="en-US" sz="2000" dirty="0"/>
              <a:t>Dates of Included</a:t>
            </a:r>
          </a:p>
          <a:p>
            <a:pPr>
              <a:lnSpc>
                <a:spcPct val="90000"/>
              </a:lnSpc>
              <a:buNone/>
            </a:pPr>
            <a:r>
              <a:rPr lang="en-US" altLang="en-US" sz="2000" dirty="0"/>
              <a:t>   </a:t>
            </a:r>
            <a:r>
              <a:rPr lang="en-US" altLang="en-US" sz="2000" dirty="0" smtClean="0"/>
              <a:t>  Services</a:t>
            </a:r>
            <a:endParaRPr lang="en-US" altLang="en-US" sz="2000" dirty="0"/>
          </a:p>
          <a:p>
            <a:pPr>
              <a:lnSpc>
                <a:spcPct val="90000"/>
              </a:lnSpc>
            </a:pPr>
            <a:r>
              <a:rPr lang="en-US" altLang="en-US" sz="2000" dirty="0"/>
              <a:t>Signature of writer and signature of </a:t>
            </a:r>
            <a:r>
              <a:rPr lang="en-US" altLang="en-US" sz="2000" dirty="0" smtClean="0"/>
              <a:t>licensed or licensed-eligible supervisor </a:t>
            </a:r>
            <a:r>
              <a:rPr lang="en-US" altLang="en-US" sz="2000" dirty="0"/>
              <a:t>if not the writer</a:t>
            </a:r>
          </a:p>
          <a:p>
            <a:pPr>
              <a:lnSpc>
                <a:spcPct val="90000"/>
              </a:lnSpc>
            </a:pPr>
            <a:r>
              <a:rPr lang="en-US" altLang="en-US" sz="2000" dirty="0"/>
              <a:t>List of each goal and</a:t>
            </a:r>
          </a:p>
          <a:p>
            <a:pPr>
              <a:lnSpc>
                <a:spcPct val="90000"/>
              </a:lnSpc>
              <a:buNone/>
            </a:pPr>
            <a:r>
              <a:rPr lang="en-US" altLang="en-US" sz="2000" dirty="0"/>
              <a:t>   </a:t>
            </a:r>
            <a:r>
              <a:rPr lang="en-US" altLang="en-US" sz="2000" dirty="0" smtClean="0"/>
              <a:t>  Intervention</a:t>
            </a:r>
            <a:endParaRPr lang="en-US" altLang="en-US" sz="2000" dirty="0"/>
          </a:p>
          <a:p>
            <a:pPr>
              <a:lnSpc>
                <a:spcPct val="90000"/>
              </a:lnSpc>
            </a:pPr>
            <a:r>
              <a:rPr lang="en-US" altLang="en-US" sz="2000" dirty="0"/>
              <a:t>Progress towards goals and objectives</a:t>
            </a:r>
          </a:p>
          <a:p>
            <a:endParaRPr lang="en-US" dirty="0"/>
          </a:p>
        </p:txBody>
      </p:sp>
    </p:spTree>
    <p:extLst>
      <p:ext uri="{BB962C8B-B14F-4D97-AF65-F5344CB8AC3E}">
        <p14:creationId xmlns:p14="http://schemas.microsoft.com/office/powerpoint/2010/main" val="16506415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Encounter notes</a:t>
            </a:r>
            <a:endParaRPr lang="en-US" dirty="0"/>
          </a:p>
        </p:txBody>
      </p:sp>
      <p:sp>
        <p:nvSpPr>
          <p:cNvPr id="3" name="Content Placeholder 2"/>
          <p:cNvSpPr>
            <a:spLocks noGrp="1"/>
          </p:cNvSpPr>
          <p:nvPr>
            <p:ph idx="1"/>
          </p:nvPr>
        </p:nvSpPr>
        <p:spPr>
          <a:xfrm>
            <a:off x="1154954" y="2367643"/>
            <a:ext cx="8825659" cy="4196443"/>
          </a:xfrm>
        </p:spPr>
        <p:txBody>
          <a:bodyPr>
            <a:normAutofit fontScale="77500" lnSpcReduction="20000"/>
          </a:bodyPr>
          <a:lstStyle/>
          <a:p>
            <a:pPr>
              <a:lnSpc>
                <a:spcPct val="90000"/>
              </a:lnSpc>
              <a:buNone/>
            </a:pPr>
            <a:r>
              <a:rPr lang="en-US" altLang="en-US" sz="2600" dirty="0"/>
              <a:t>Encounter Notes</a:t>
            </a:r>
          </a:p>
          <a:p>
            <a:pPr>
              <a:lnSpc>
                <a:spcPct val="90000"/>
              </a:lnSpc>
            </a:pPr>
            <a:r>
              <a:rPr lang="en-US" altLang="en-US" sz="2600" dirty="0"/>
              <a:t> Minimum requirements</a:t>
            </a:r>
          </a:p>
          <a:p>
            <a:pPr lvl="1">
              <a:lnSpc>
                <a:spcPct val="90000"/>
              </a:lnSpc>
            </a:pPr>
            <a:r>
              <a:rPr lang="en-US" altLang="en-US" sz="2400" dirty="0"/>
              <a:t> Date</a:t>
            </a:r>
          </a:p>
          <a:p>
            <a:pPr lvl="1">
              <a:lnSpc>
                <a:spcPct val="90000"/>
              </a:lnSpc>
            </a:pPr>
            <a:r>
              <a:rPr lang="en-US" altLang="en-US" sz="2400" dirty="0"/>
              <a:t> Actual Time (Length)</a:t>
            </a:r>
          </a:p>
          <a:p>
            <a:pPr lvl="1">
              <a:lnSpc>
                <a:spcPct val="90000"/>
              </a:lnSpc>
            </a:pPr>
            <a:r>
              <a:rPr lang="en-US" altLang="en-US" sz="2400" dirty="0"/>
              <a:t> Location</a:t>
            </a:r>
          </a:p>
          <a:p>
            <a:pPr lvl="1">
              <a:lnSpc>
                <a:spcPct val="90000"/>
              </a:lnSpc>
            </a:pPr>
            <a:r>
              <a:rPr lang="en-US" altLang="en-US" sz="2400" dirty="0"/>
              <a:t> Individuals present</a:t>
            </a:r>
          </a:p>
          <a:p>
            <a:pPr lvl="1">
              <a:lnSpc>
                <a:spcPct val="90000"/>
              </a:lnSpc>
            </a:pPr>
            <a:r>
              <a:rPr lang="en-US" altLang="en-US" sz="2400" dirty="0"/>
              <a:t> Goal/objective addressed</a:t>
            </a:r>
          </a:p>
          <a:p>
            <a:pPr>
              <a:lnSpc>
                <a:spcPct val="90000"/>
              </a:lnSpc>
            </a:pPr>
            <a:r>
              <a:rPr lang="en-US" altLang="en-US" sz="2800" dirty="0"/>
              <a:t> </a:t>
            </a:r>
            <a:r>
              <a:rPr lang="en-US" altLang="en-US" sz="2600" dirty="0"/>
              <a:t>Type of service</a:t>
            </a:r>
          </a:p>
          <a:p>
            <a:pPr>
              <a:lnSpc>
                <a:spcPct val="90000"/>
              </a:lnSpc>
            </a:pPr>
            <a:r>
              <a:rPr lang="en-US" altLang="en-US" sz="2600" dirty="0"/>
              <a:t> General description of what was done</a:t>
            </a:r>
          </a:p>
          <a:p>
            <a:pPr>
              <a:lnSpc>
                <a:spcPct val="90000"/>
              </a:lnSpc>
            </a:pPr>
            <a:r>
              <a:rPr lang="en-US" altLang="en-US" sz="2600" dirty="0"/>
              <a:t> Client’s </a:t>
            </a:r>
            <a:r>
              <a:rPr lang="en-US" altLang="en-US" sz="2600" dirty="0" smtClean="0"/>
              <a:t>response</a:t>
            </a:r>
          </a:p>
          <a:p>
            <a:pPr>
              <a:lnSpc>
                <a:spcPct val="90000"/>
              </a:lnSpc>
            </a:pPr>
            <a:r>
              <a:rPr lang="en-US" altLang="en-US" sz="2600" dirty="0" smtClean="0"/>
              <a:t>Next Steps/plan</a:t>
            </a:r>
            <a:endParaRPr lang="en-US" altLang="en-US" sz="2600" dirty="0"/>
          </a:p>
          <a:p>
            <a:pPr>
              <a:lnSpc>
                <a:spcPct val="90000"/>
              </a:lnSpc>
            </a:pPr>
            <a:r>
              <a:rPr lang="en-US" altLang="en-US" sz="2600" dirty="0"/>
              <a:t> Signature &amp; Credential of providing person</a:t>
            </a:r>
          </a:p>
          <a:p>
            <a:endParaRPr lang="en-US" dirty="0"/>
          </a:p>
        </p:txBody>
      </p:sp>
    </p:spTree>
    <p:extLst>
      <p:ext uri="{BB962C8B-B14F-4D97-AF65-F5344CB8AC3E}">
        <p14:creationId xmlns:p14="http://schemas.microsoft.com/office/powerpoint/2010/main" val="32116110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Monthly Progress Notes</a:t>
            </a:r>
            <a:endParaRPr lang="en-US" dirty="0"/>
          </a:p>
        </p:txBody>
      </p:sp>
      <p:sp>
        <p:nvSpPr>
          <p:cNvPr id="3" name="Content Placeholder 2"/>
          <p:cNvSpPr>
            <a:spLocks noGrp="1"/>
          </p:cNvSpPr>
          <p:nvPr>
            <p:ph idx="1"/>
          </p:nvPr>
        </p:nvSpPr>
        <p:spPr>
          <a:xfrm>
            <a:off x="1154954" y="2628900"/>
            <a:ext cx="10275046" cy="4082143"/>
          </a:xfrm>
        </p:spPr>
        <p:txBody>
          <a:bodyPr>
            <a:normAutofit/>
          </a:bodyPr>
          <a:lstStyle/>
          <a:p>
            <a:pPr>
              <a:lnSpc>
                <a:spcPct val="80000"/>
              </a:lnSpc>
            </a:pPr>
            <a:r>
              <a:rPr lang="en-US" altLang="en-US" sz="2000" dirty="0"/>
              <a:t>Once per month </a:t>
            </a:r>
            <a:r>
              <a:rPr lang="en-US" altLang="en-US" sz="2000" b="1" dirty="0"/>
              <a:t>and </a:t>
            </a:r>
            <a:r>
              <a:rPr lang="en-US" altLang="en-US" sz="2000" dirty="0"/>
              <a:t>as needed</a:t>
            </a:r>
          </a:p>
          <a:p>
            <a:pPr>
              <a:lnSpc>
                <a:spcPct val="80000"/>
              </a:lnSpc>
            </a:pPr>
            <a:r>
              <a:rPr lang="en-US" altLang="en-US" sz="2000" dirty="0"/>
              <a:t>Reflect the treatment plan including consumer reaction and choice</a:t>
            </a:r>
          </a:p>
          <a:p>
            <a:pPr>
              <a:lnSpc>
                <a:spcPct val="80000"/>
              </a:lnSpc>
            </a:pPr>
            <a:r>
              <a:rPr lang="en-US" altLang="en-US" sz="2000" dirty="0"/>
              <a:t>Summarize interventions and response; Outline progress (if any) toward goals and objectives</a:t>
            </a:r>
          </a:p>
          <a:p>
            <a:pPr>
              <a:lnSpc>
                <a:spcPct val="80000"/>
              </a:lnSpc>
            </a:pPr>
            <a:r>
              <a:rPr lang="en-US" altLang="en-US" sz="2000" dirty="0"/>
              <a:t>Recommend modifications to rehabilitation plan as necessary</a:t>
            </a:r>
          </a:p>
          <a:p>
            <a:pPr>
              <a:lnSpc>
                <a:spcPct val="80000"/>
              </a:lnSpc>
            </a:pPr>
            <a:r>
              <a:rPr lang="en-US" altLang="en-US" sz="2000" dirty="0"/>
              <a:t>Signed by Licensed </a:t>
            </a:r>
            <a:r>
              <a:rPr lang="en-US" altLang="en-US" sz="2000" dirty="0" smtClean="0"/>
              <a:t>or licensed eligible Clinician </a:t>
            </a:r>
          </a:p>
          <a:p>
            <a:pPr>
              <a:lnSpc>
                <a:spcPct val="80000"/>
              </a:lnSpc>
            </a:pPr>
            <a:r>
              <a:rPr lang="en-US" altLang="en-US" sz="2000" dirty="0" smtClean="0"/>
              <a:t>Excellent </a:t>
            </a:r>
            <a:r>
              <a:rPr lang="en-US" altLang="en-US" sz="2000" dirty="0"/>
              <a:t>opportunity to reinforce progress and review goals and objectives with client.</a:t>
            </a:r>
          </a:p>
          <a:p>
            <a:pPr>
              <a:lnSpc>
                <a:spcPct val="80000"/>
              </a:lnSpc>
            </a:pPr>
            <a:r>
              <a:rPr lang="en-US" altLang="en-US" sz="2000" dirty="0"/>
              <a:t>If significant issues are occurring that aren’t on the plan – revise the plan!</a:t>
            </a:r>
          </a:p>
          <a:p>
            <a:pPr>
              <a:lnSpc>
                <a:spcPct val="80000"/>
              </a:lnSpc>
            </a:pPr>
            <a:r>
              <a:rPr lang="en-US" altLang="en-US" sz="2000" dirty="0"/>
              <a:t>Face-to-face review time with client is counted as rehabilitation service</a:t>
            </a:r>
            <a:r>
              <a:rPr lang="en-US" altLang="en-US" dirty="0"/>
              <a:t>.</a:t>
            </a:r>
          </a:p>
          <a:p>
            <a:endParaRPr lang="en-US" dirty="0"/>
          </a:p>
        </p:txBody>
      </p:sp>
    </p:spTree>
    <p:extLst>
      <p:ext uri="{BB962C8B-B14F-4D97-AF65-F5344CB8AC3E}">
        <p14:creationId xmlns:p14="http://schemas.microsoft.com/office/powerpoint/2010/main" val="17468745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a:xfrm>
            <a:off x="1154955" y="2318657"/>
            <a:ext cx="9017746" cy="4163786"/>
          </a:xfrm>
        </p:spPr>
        <p:txBody>
          <a:bodyPr>
            <a:normAutofit/>
          </a:bodyPr>
          <a:lstStyle/>
          <a:p>
            <a:r>
              <a:rPr lang="en-US" dirty="0" smtClean="0"/>
              <a:t>Job Description and Role Expectations</a:t>
            </a:r>
          </a:p>
          <a:p>
            <a:r>
              <a:rPr lang="en-US" dirty="0" smtClean="0"/>
              <a:t>Community Support Program visit structure</a:t>
            </a:r>
          </a:p>
          <a:p>
            <a:r>
              <a:rPr lang="en-US" dirty="0" smtClean="0"/>
              <a:t>Skill Builders Toolkit</a:t>
            </a:r>
          </a:p>
          <a:p>
            <a:r>
              <a:rPr lang="en-US" dirty="0" smtClean="0"/>
              <a:t>Transitional Case Management </a:t>
            </a:r>
            <a:r>
              <a:rPr lang="en-US" dirty="0"/>
              <a:t>Roles &amp; </a:t>
            </a:r>
            <a:r>
              <a:rPr lang="en-US" dirty="0" smtClean="0"/>
              <a:t>Responsibilities</a:t>
            </a:r>
          </a:p>
          <a:p>
            <a:r>
              <a:rPr lang="en-US" dirty="0" smtClean="0"/>
              <a:t>Recovery Plans</a:t>
            </a:r>
          </a:p>
          <a:p>
            <a:r>
              <a:rPr lang="en-US" dirty="0" smtClean="0"/>
              <a:t>Encounter &amp; Monthly Notes</a:t>
            </a:r>
          </a:p>
          <a:p>
            <a:r>
              <a:rPr lang="en-US" dirty="0" smtClean="0"/>
              <a:t>Supervision &amp; when to contact supervisor</a:t>
            </a:r>
          </a:p>
          <a:p>
            <a:r>
              <a:rPr lang="en-US" dirty="0" smtClean="0"/>
              <a:t>Boundaries</a:t>
            </a:r>
          </a:p>
          <a:p>
            <a:r>
              <a:rPr lang="en-US" dirty="0" smtClean="0"/>
              <a:t>Money Follows the Person  SCM &amp; Mental Health Waiver CSC roles</a:t>
            </a:r>
          </a:p>
          <a:p>
            <a:r>
              <a:rPr lang="en-US" dirty="0" smtClean="0"/>
              <a:t>Crisis/Emergency situations</a:t>
            </a:r>
          </a:p>
          <a:p>
            <a:endParaRPr lang="en-US" dirty="0"/>
          </a:p>
        </p:txBody>
      </p:sp>
    </p:spTree>
    <p:extLst>
      <p:ext uri="{BB962C8B-B14F-4D97-AF65-F5344CB8AC3E}">
        <p14:creationId xmlns:p14="http://schemas.microsoft.com/office/powerpoint/2010/main" val="31273192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Make sure to show Progress</a:t>
            </a:r>
            <a:endParaRPr lang="en-US" dirty="0"/>
          </a:p>
        </p:txBody>
      </p:sp>
      <p:sp>
        <p:nvSpPr>
          <p:cNvPr id="3" name="Content Placeholder 2"/>
          <p:cNvSpPr>
            <a:spLocks noGrp="1"/>
          </p:cNvSpPr>
          <p:nvPr>
            <p:ph idx="1"/>
          </p:nvPr>
        </p:nvSpPr>
        <p:spPr>
          <a:xfrm>
            <a:off x="1154954" y="2351314"/>
            <a:ext cx="9817846" cy="4000500"/>
          </a:xfrm>
        </p:spPr>
        <p:txBody>
          <a:bodyPr>
            <a:normAutofit/>
          </a:bodyPr>
          <a:lstStyle/>
          <a:p>
            <a:pPr>
              <a:lnSpc>
                <a:spcPct val="80000"/>
              </a:lnSpc>
            </a:pPr>
            <a:r>
              <a:rPr lang="en-US" altLang="en-US" sz="2400" dirty="0"/>
              <a:t>Not so Good: “John continues to make progress.”</a:t>
            </a:r>
          </a:p>
          <a:p>
            <a:pPr>
              <a:lnSpc>
                <a:spcPct val="80000"/>
              </a:lnSpc>
            </a:pPr>
            <a:endParaRPr lang="en-US" altLang="en-US" sz="2400" dirty="0"/>
          </a:p>
          <a:p>
            <a:pPr>
              <a:lnSpc>
                <a:spcPct val="80000"/>
              </a:lnSpc>
            </a:pPr>
            <a:r>
              <a:rPr lang="en-US" altLang="en-US" sz="2400" dirty="0"/>
              <a:t>Better: “John is now able to initiate deep breathing and visual imaging of fishing with cousin 50% of the time without prompting when he becomes anxious at the grocery store.”</a:t>
            </a:r>
          </a:p>
          <a:p>
            <a:pPr>
              <a:lnSpc>
                <a:spcPct val="80000"/>
              </a:lnSpc>
              <a:buNone/>
            </a:pPr>
            <a:endParaRPr lang="en-US" altLang="en-US" sz="2400" dirty="0"/>
          </a:p>
          <a:p>
            <a:pPr>
              <a:lnSpc>
                <a:spcPct val="80000"/>
              </a:lnSpc>
            </a:pPr>
            <a:r>
              <a:rPr lang="en-US" altLang="en-US" sz="2400" dirty="0"/>
              <a:t>Better: “John is correctly using his meal planning</a:t>
            </a:r>
          </a:p>
          <a:p>
            <a:pPr>
              <a:lnSpc>
                <a:spcPct val="80000"/>
              </a:lnSpc>
              <a:buNone/>
            </a:pPr>
            <a:r>
              <a:rPr lang="en-US" altLang="en-US" sz="2400" dirty="0"/>
              <a:t>    guide to select healthy foods with very little</a:t>
            </a:r>
          </a:p>
          <a:p>
            <a:pPr>
              <a:lnSpc>
                <a:spcPct val="80000"/>
              </a:lnSpc>
              <a:buNone/>
            </a:pPr>
            <a:r>
              <a:rPr lang="en-US" altLang="en-US" sz="2400" dirty="0"/>
              <a:t>    assistance. He asks me to check his work and I</a:t>
            </a:r>
          </a:p>
          <a:p>
            <a:pPr>
              <a:lnSpc>
                <a:spcPct val="80000"/>
              </a:lnSpc>
              <a:buNone/>
            </a:pPr>
            <a:r>
              <a:rPr lang="en-US" altLang="en-US" sz="2400" dirty="0"/>
              <a:t>    seldom find errors.”</a:t>
            </a:r>
          </a:p>
          <a:p>
            <a:endParaRPr lang="en-US" dirty="0"/>
          </a:p>
        </p:txBody>
      </p:sp>
    </p:spTree>
    <p:extLst>
      <p:ext uri="{BB962C8B-B14F-4D97-AF65-F5344CB8AC3E}">
        <p14:creationId xmlns:p14="http://schemas.microsoft.com/office/powerpoint/2010/main" val="35395545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Documentation Narrative</a:t>
            </a:r>
            <a:endParaRPr lang="en-US" dirty="0"/>
          </a:p>
        </p:txBody>
      </p:sp>
      <p:sp>
        <p:nvSpPr>
          <p:cNvPr id="3" name="Content Placeholder 2"/>
          <p:cNvSpPr>
            <a:spLocks noGrp="1"/>
          </p:cNvSpPr>
          <p:nvPr>
            <p:ph idx="1"/>
          </p:nvPr>
        </p:nvSpPr>
        <p:spPr>
          <a:xfrm>
            <a:off x="1154954" y="2351314"/>
            <a:ext cx="10030117" cy="3984172"/>
          </a:xfrm>
        </p:spPr>
        <p:txBody>
          <a:bodyPr/>
          <a:lstStyle/>
          <a:p>
            <a:pPr>
              <a:lnSpc>
                <a:spcPct val="90000"/>
              </a:lnSpc>
            </a:pPr>
            <a:r>
              <a:rPr lang="en-US" altLang="en-US" sz="2400" dirty="0"/>
              <a:t>The narrative of the documentation should tell you what service is being delivered.</a:t>
            </a:r>
          </a:p>
          <a:p>
            <a:pPr>
              <a:lnSpc>
                <a:spcPct val="90000"/>
              </a:lnSpc>
            </a:pPr>
            <a:r>
              <a:rPr lang="en-US" altLang="en-US" sz="2400" dirty="0"/>
              <a:t>Interventions in narrative should match up with those described in service definitions.</a:t>
            </a:r>
          </a:p>
          <a:p>
            <a:pPr>
              <a:lnSpc>
                <a:spcPct val="90000"/>
              </a:lnSpc>
            </a:pPr>
            <a:r>
              <a:rPr lang="en-US" altLang="en-US" sz="2400" dirty="0"/>
              <a:t>Documentation should clearly spell out that this is rehabilitation.</a:t>
            </a:r>
          </a:p>
          <a:p>
            <a:pPr>
              <a:lnSpc>
                <a:spcPct val="90000"/>
              </a:lnSpc>
            </a:pPr>
            <a:r>
              <a:rPr lang="en-US" altLang="en-US" sz="2400" dirty="0"/>
              <a:t>Assessments and treatment plans should explicitly point to the covered services.</a:t>
            </a:r>
          </a:p>
          <a:p>
            <a:pPr>
              <a:lnSpc>
                <a:spcPct val="90000"/>
              </a:lnSpc>
            </a:pPr>
            <a:r>
              <a:rPr lang="en-US" altLang="en-US" sz="2400" dirty="0" smtClean="0"/>
              <a:t>A Supervisor’s </a:t>
            </a:r>
            <a:r>
              <a:rPr lang="en-US" altLang="en-US" sz="2400" dirty="0"/>
              <a:t>job </a:t>
            </a:r>
            <a:r>
              <a:rPr lang="en-US" altLang="en-US" sz="2400" dirty="0" smtClean="0"/>
              <a:t>is to </a:t>
            </a:r>
            <a:r>
              <a:rPr lang="en-US" altLang="en-US" sz="2400" dirty="0"/>
              <a:t>ensure staff know which service to do when, and how to write it.</a:t>
            </a:r>
          </a:p>
          <a:p>
            <a:endParaRPr lang="en-US" dirty="0"/>
          </a:p>
        </p:txBody>
      </p:sp>
    </p:spTree>
    <p:extLst>
      <p:ext uri="{BB962C8B-B14F-4D97-AF65-F5344CB8AC3E}">
        <p14:creationId xmlns:p14="http://schemas.microsoft.com/office/powerpoint/2010/main" val="33680445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CSP Supervision</a:t>
            </a:r>
            <a:endParaRPr lang="en-US" dirty="0"/>
          </a:p>
        </p:txBody>
      </p:sp>
      <p:sp>
        <p:nvSpPr>
          <p:cNvPr id="3" name="Content Placeholder 2"/>
          <p:cNvSpPr>
            <a:spLocks noGrp="1"/>
          </p:cNvSpPr>
          <p:nvPr>
            <p:ph idx="1"/>
          </p:nvPr>
        </p:nvSpPr>
        <p:spPr/>
        <p:txBody>
          <a:bodyPr>
            <a:normAutofit/>
          </a:bodyPr>
          <a:lstStyle/>
          <a:p>
            <a:pPr>
              <a:lnSpc>
                <a:spcPct val="80000"/>
              </a:lnSpc>
            </a:pPr>
            <a:r>
              <a:rPr lang="en-US" altLang="en-US" sz="2400" b="1" dirty="0"/>
              <a:t>Services are delivered under the supervision of a </a:t>
            </a:r>
            <a:r>
              <a:rPr lang="en-US" altLang="en-US" sz="2400" b="1" dirty="0" smtClean="0"/>
              <a:t>licensed or licensed-eligible </a:t>
            </a:r>
            <a:r>
              <a:rPr lang="en-US" altLang="en-US" sz="2400" b="1" dirty="0"/>
              <a:t>professional who may be the team leader or a member of the team.</a:t>
            </a:r>
          </a:p>
          <a:p>
            <a:pPr>
              <a:lnSpc>
                <a:spcPct val="80000"/>
              </a:lnSpc>
              <a:buNone/>
            </a:pPr>
            <a:endParaRPr lang="en-US" altLang="en-US" sz="2400" b="1" dirty="0"/>
          </a:p>
          <a:p>
            <a:pPr>
              <a:lnSpc>
                <a:spcPct val="80000"/>
              </a:lnSpc>
            </a:pPr>
            <a:r>
              <a:rPr lang="en-US" altLang="en-US" sz="2400" b="1" dirty="0"/>
              <a:t>Clinical supervision shall occur at least monthly as evidenced by the supervisor’s signature on a monthly progress note documenting the individual’s progress toward meeting treatment plan goals and objectives</a:t>
            </a:r>
          </a:p>
          <a:p>
            <a:endParaRPr lang="en-US" sz="2400" dirty="0"/>
          </a:p>
        </p:txBody>
      </p:sp>
    </p:spTree>
    <p:extLst>
      <p:ext uri="{BB962C8B-B14F-4D97-AF65-F5344CB8AC3E}">
        <p14:creationId xmlns:p14="http://schemas.microsoft.com/office/powerpoint/2010/main" val="28920885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Boundaries</a:t>
            </a:r>
            <a:endParaRPr lang="en-US" dirty="0"/>
          </a:p>
        </p:txBody>
      </p:sp>
      <p:sp>
        <p:nvSpPr>
          <p:cNvPr id="5" name="Content Placeholder 4"/>
          <p:cNvSpPr>
            <a:spLocks noGrp="1"/>
          </p:cNvSpPr>
          <p:nvPr>
            <p:ph idx="1"/>
          </p:nvPr>
        </p:nvSpPr>
        <p:spPr/>
        <p:txBody>
          <a:bodyPr>
            <a:normAutofit/>
          </a:bodyPr>
          <a:lstStyle/>
          <a:p>
            <a:r>
              <a:rPr lang="en-US" sz="2800" dirty="0" smtClean="0"/>
              <a:t>Self-awareness</a:t>
            </a:r>
          </a:p>
          <a:p>
            <a:r>
              <a:rPr lang="en-US" sz="2800" dirty="0" smtClean="0"/>
              <a:t>Communication skills</a:t>
            </a:r>
          </a:p>
          <a:p>
            <a:r>
              <a:rPr lang="en-US" sz="2800" dirty="0" smtClean="0"/>
              <a:t>Assertiveness</a:t>
            </a:r>
          </a:p>
          <a:p>
            <a:r>
              <a:rPr lang="en-US" sz="2800" dirty="0" smtClean="0"/>
              <a:t>Building rapport – interpersonal skill development</a:t>
            </a:r>
          </a:p>
          <a:p>
            <a:r>
              <a:rPr lang="en-US" sz="2800" dirty="0" smtClean="0"/>
              <a:t>Set Limits</a:t>
            </a:r>
            <a:endParaRPr lang="en-US" sz="2800" dirty="0"/>
          </a:p>
        </p:txBody>
      </p:sp>
    </p:spTree>
    <p:extLst>
      <p:ext uri="{BB962C8B-B14F-4D97-AF65-F5344CB8AC3E}">
        <p14:creationId xmlns:p14="http://schemas.microsoft.com/office/powerpoint/2010/main" val="11884591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MFP SCM and MHW CSC</a:t>
            </a:r>
            <a:endParaRPr lang="en-US" dirty="0"/>
          </a:p>
        </p:txBody>
      </p:sp>
      <p:sp>
        <p:nvSpPr>
          <p:cNvPr id="3" name="Content Placeholder 2"/>
          <p:cNvSpPr>
            <a:spLocks noGrp="1"/>
          </p:cNvSpPr>
          <p:nvPr>
            <p:ph idx="1"/>
          </p:nvPr>
        </p:nvSpPr>
        <p:spPr>
          <a:xfrm>
            <a:off x="677334" y="2400300"/>
            <a:ext cx="10981266" cy="4049485"/>
          </a:xfrm>
        </p:spPr>
        <p:txBody>
          <a:bodyPr>
            <a:normAutofit fontScale="92500" lnSpcReduction="20000"/>
          </a:bodyPr>
          <a:lstStyle/>
          <a:p>
            <a:pPr lvl="1"/>
            <a:r>
              <a:rPr lang="en-US" sz="2800" dirty="0"/>
              <a:t>Determine </a:t>
            </a:r>
            <a:r>
              <a:rPr lang="en-US" sz="2800" dirty="0" smtClean="0"/>
              <a:t>Skilled Nursing Facility Level Of Care</a:t>
            </a:r>
            <a:endParaRPr lang="en-US" sz="2800" dirty="0"/>
          </a:p>
          <a:p>
            <a:pPr lvl="1"/>
            <a:r>
              <a:rPr lang="en-US" sz="2800" dirty="0"/>
              <a:t>Develop Recovery Plan</a:t>
            </a:r>
          </a:p>
          <a:p>
            <a:pPr lvl="1"/>
            <a:r>
              <a:rPr lang="en-US" sz="2800" dirty="0"/>
              <a:t>Order waiver services</a:t>
            </a:r>
          </a:p>
          <a:p>
            <a:pPr lvl="1"/>
            <a:r>
              <a:rPr lang="en-US" sz="2800" dirty="0"/>
              <a:t>Modify Plan</a:t>
            </a:r>
          </a:p>
          <a:p>
            <a:pPr lvl="1"/>
            <a:r>
              <a:rPr lang="en-US" sz="2800" dirty="0"/>
              <a:t>Modify Authorizations</a:t>
            </a:r>
          </a:p>
          <a:p>
            <a:pPr lvl="1"/>
            <a:r>
              <a:rPr lang="en-US" sz="2800" dirty="0"/>
              <a:t>Monitor costs</a:t>
            </a:r>
          </a:p>
          <a:p>
            <a:pPr lvl="1">
              <a:buNone/>
            </a:pPr>
            <a:r>
              <a:rPr lang="en-US" sz="2800" dirty="0"/>
              <a:t>Please remember that the CSP should have a clinical supervisor to turn to for assistance and the client has a clinical provider to contact for clinical needs/issues.</a:t>
            </a:r>
          </a:p>
          <a:p>
            <a:endParaRPr lang="en-US" sz="2800" dirty="0"/>
          </a:p>
        </p:txBody>
      </p:sp>
    </p:spTree>
    <p:extLst>
      <p:ext uri="{BB962C8B-B14F-4D97-AF65-F5344CB8AC3E}">
        <p14:creationId xmlns:p14="http://schemas.microsoft.com/office/powerpoint/2010/main" val="246058731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Crisis Intervention/documentation</a:t>
            </a:r>
            <a:endParaRPr lang="en-US" dirty="0"/>
          </a:p>
        </p:txBody>
      </p:sp>
      <p:sp>
        <p:nvSpPr>
          <p:cNvPr id="3" name="Content Placeholder 2"/>
          <p:cNvSpPr>
            <a:spLocks noGrp="1"/>
          </p:cNvSpPr>
          <p:nvPr>
            <p:ph idx="1"/>
          </p:nvPr>
        </p:nvSpPr>
        <p:spPr>
          <a:xfrm>
            <a:off x="1154954" y="2603500"/>
            <a:ext cx="10389346" cy="3911600"/>
          </a:xfrm>
        </p:spPr>
        <p:txBody>
          <a:bodyPr>
            <a:normAutofit/>
          </a:bodyPr>
          <a:lstStyle/>
          <a:p>
            <a:r>
              <a:rPr lang="en-US" sz="2000" dirty="0" smtClean="0"/>
              <a:t>What constitutes a crisis situation? Any change in behavior/environment that puts the client/staff at possible health/safety risk</a:t>
            </a:r>
          </a:p>
          <a:p>
            <a:r>
              <a:rPr lang="en-US" sz="2000" dirty="0"/>
              <a:t>When to consult with supervisor regarding a crisis situation? ALWAYS</a:t>
            </a:r>
          </a:p>
          <a:p>
            <a:r>
              <a:rPr lang="en-US" sz="2000" dirty="0" smtClean="0"/>
              <a:t>Who to notify?</a:t>
            </a:r>
          </a:p>
          <a:p>
            <a:pPr lvl="1"/>
            <a:r>
              <a:rPr lang="en-US" sz="2000" dirty="0" smtClean="0"/>
              <a:t>Supervisor</a:t>
            </a:r>
          </a:p>
          <a:p>
            <a:pPr lvl="1"/>
            <a:r>
              <a:rPr lang="en-US" sz="2000" dirty="0" smtClean="0"/>
              <a:t>CSC</a:t>
            </a:r>
          </a:p>
          <a:p>
            <a:pPr lvl="1"/>
            <a:r>
              <a:rPr lang="en-US" sz="2000" dirty="0" smtClean="0"/>
              <a:t>Conservator (if one is involved)</a:t>
            </a:r>
          </a:p>
          <a:p>
            <a:pPr lvl="1"/>
            <a:r>
              <a:rPr lang="en-US" sz="2000" dirty="0" smtClean="0"/>
              <a:t>Behavioral Health Clinician/therapist</a:t>
            </a:r>
          </a:p>
          <a:p>
            <a:pPr lvl="1"/>
            <a:r>
              <a:rPr lang="en-US" sz="2000" dirty="0" smtClean="0"/>
              <a:t>Nursing services</a:t>
            </a:r>
          </a:p>
          <a:p>
            <a:endParaRPr lang="en-US" dirty="0"/>
          </a:p>
          <a:p>
            <a:endParaRPr lang="en-US" dirty="0" smtClean="0"/>
          </a:p>
          <a:p>
            <a:endParaRPr lang="en-US" dirty="0" smtClean="0"/>
          </a:p>
        </p:txBody>
      </p:sp>
    </p:spTree>
    <p:extLst>
      <p:ext uri="{BB962C8B-B14F-4D97-AF65-F5344CB8AC3E}">
        <p14:creationId xmlns:p14="http://schemas.microsoft.com/office/powerpoint/2010/main" val="37741477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Critical Incidents</a:t>
            </a:r>
            <a:endParaRPr lang="en-US" dirty="0"/>
          </a:p>
        </p:txBody>
      </p:sp>
      <p:sp>
        <p:nvSpPr>
          <p:cNvPr id="3" name="Content Placeholder 2"/>
          <p:cNvSpPr>
            <a:spLocks noGrp="1"/>
          </p:cNvSpPr>
          <p:nvPr>
            <p:ph idx="1"/>
          </p:nvPr>
        </p:nvSpPr>
        <p:spPr>
          <a:xfrm>
            <a:off x="677334" y="2351314"/>
            <a:ext cx="11095566" cy="4343400"/>
          </a:xfrm>
        </p:spPr>
        <p:txBody>
          <a:bodyPr>
            <a:normAutofit fontScale="85000" lnSpcReduction="10000"/>
          </a:bodyPr>
          <a:lstStyle/>
          <a:p>
            <a:pPr lvl="1"/>
            <a:r>
              <a:rPr lang="en-US" sz="1800" dirty="0"/>
              <a:t>death; </a:t>
            </a:r>
          </a:p>
          <a:p>
            <a:pPr lvl="1"/>
            <a:r>
              <a:rPr lang="en-US" sz="1800" dirty="0"/>
              <a:t>suicide (including attempts); </a:t>
            </a:r>
          </a:p>
          <a:p>
            <a:pPr lvl="1"/>
            <a:r>
              <a:rPr lang="en-US" sz="1800" dirty="0"/>
              <a:t>threats to self or others; </a:t>
            </a:r>
          </a:p>
          <a:p>
            <a:pPr lvl="1"/>
            <a:r>
              <a:rPr lang="en-US" sz="1800" dirty="0"/>
              <a:t>abuse/neglect/exploitation of client; </a:t>
            </a:r>
          </a:p>
          <a:p>
            <a:pPr lvl="1"/>
            <a:r>
              <a:rPr lang="en-US" sz="1800" dirty="0"/>
              <a:t>missing persons; </a:t>
            </a:r>
          </a:p>
          <a:p>
            <a:pPr lvl="1"/>
            <a:r>
              <a:rPr lang="en-US" sz="1800" dirty="0"/>
              <a:t>involvement of emergency services/law enforcement (EMTs/Fire/Police); </a:t>
            </a:r>
          </a:p>
          <a:p>
            <a:pPr lvl="1"/>
            <a:r>
              <a:rPr lang="en-US" sz="1800" dirty="0"/>
              <a:t>criminal activity (perpetrator/victim/witness, etc.);</a:t>
            </a:r>
          </a:p>
          <a:p>
            <a:pPr lvl="1"/>
            <a:r>
              <a:rPr lang="en-US" sz="1800" dirty="0"/>
              <a:t>incarceration</a:t>
            </a:r>
          </a:p>
          <a:p>
            <a:pPr lvl="1"/>
            <a:r>
              <a:rPr lang="en-US" sz="1800" dirty="0"/>
              <a:t>falls (even if client refuses medical treatment)</a:t>
            </a:r>
          </a:p>
          <a:p>
            <a:pPr lvl="1"/>
            <a:r>
              <a:rPr lang="en-US" sz="1800" dirty="0"/>
              <a:t>ANY unplanned medical treatment (ED visits, inpatient treatment, SNF stays – both medical &amp; psych!)</a:t>
            </a:r>
          </a:p>
          <a:p>
            <a:pPr lvl="1"/>
            <a:r>
              <a:rPr lang="en-US" sz="1800" dirty="0"/>
              <a:t>medication errors (wrong meds, not taking meds, out of meds, etc.)</a:t>
            </a:r>
          </a:p>
          <a:p>
            <a:pPr lvl="1"/>
            <a:r>
              <a:rPr lang="en-US" sz="1800" dirty="0"/>
              <a:t>property damage</a:t>
            </a:r>
          </a:p>
          <a:p>
            <a:pPr lvl="1"/>
            <a:r>
              <a:rPr lang="en-US" sz="1800" dirty="0"/>
              <a:t>unusual client behavior (suddenly manic? paranoid? selling all their possessions? etc.) </a:t>
            </a:r>
          </a:p>
          <a:p>
            <a:endParaRPr lang="en-US" dirty="0"/>
          </a:p>
        </p:txBody>
      </p:sp>
    </p:spTree>
    <p:extLst>
      <p:ext uri="{BB962C8B-B14F-4D97-AF65-F5344CB8AC3E}">
        <p14:creationId xmlns:p14="http://schemas.microsoft.com/office/powerpoint/2010/main" val="153089278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Critical incident report</a:t>
            </a:r>
            <a:endParaRPr lang="en-US" dirty="0"/>
          </a:p>
        </p:txBody>
      </p:sp>
      <p:sp>
        <p:nvSpPr>
          <p:cNvPr id="3" name="Content Placeholder 2"/>
          <p:cNvSpPr>
            <a:spLocks noGrp="1"/>
          </p:cNvSpPr>
          <p:nvPr>
            <p:ph idx="1"/>
          </p:nvPr>
        </p:nvSpPr>
        <p:spPr>
          <a:xfrm>
            <a:off x="849086" y="2603500"/>
            <a:ext cx="10499271" cy="3797300"/>
          </a:xfrm>
        </p:spPr>
        <p:txBody>
          <a:bodyPr/>
          <a:lstStyle/>
          <a:p>
            <a:r>
              <a:rPr lang="en-US" sz="2000" dirty="0" smtClean="0"/>
              <a:t>What is a critical incident report?</a:t>
            </a:r>
          </a:p>
          <a:p>
            <a:pPr lvl="1"/>
            <a:r>
              <a:rPr lang="en-US" sz="2000" dirty="0" smtClean="0"/>
              <a:t>Report is to be filed within 48 hours of incident</a:t>
            </a:r>
          </a:p>
          <a:p>
            <a:pPr lvl="1"/>
            <a:r>
              <a:rPr lang="en-US" sz="2000" dirty="0" smtClean="0"/>
              <a:t>All parties needing to be notified and when (voicemail, email)</a:t>
            </a:r>
          </a:p>
          <a:p>
            <a:pPr lvl="1"/>
            <a:r>
              <a:rPr lang="en-US" sz="2000" dirty="0" smtClean="0"/>
              <a:t>Who, what, where, when &amp; how incident occurred</a:t>
            </a:r>
          </a:p>
          <a:p>
            <a:pPr lvl="1"/>
            <a:r>
              <a:rPr lang="en-US" sz="2000" dirty="0" smtClean="0"/>
              <a:t>Provide as much detail as possible in the narrative, including what steps were taken to address the incident and any follow up that is suggested.</a:t>
            </a:r>
          </a:p>
          <a:p>
            <a:pPr lvl="1"/>
            <a:r>
              <a:rPr lang="en-US" sz="2000" dirty="0" smtClean="0"/>
              <a:t>Documentation to be LEGIBLE</a:t>
            </a:r>
          </a:p>
          <a:p>
            <a:pPr lvl="1"/>
            <a:r>
              <a:rPr lang="en-US" sz="2000" dirty="0" smtClean="0"/>
              <a:t>ABHCT.com – fillable word document / additional Critical incident training </a:t>
            </a:r>
            <a:r>
              <a:rPr lang="en-US" sz="2000" dirty="0" err="1" smtClean="0"/>
              <a:t>powerpoint</a:t>
            </a:r>
            <a:endParaRPr lang="en-US" sz="2000" dirty="0" smtClean="0"/>
          </a:p>
          <a:p>
            <a:pPr lvl="1"/>
            <a:endParaRPr lang="en-US" dirty="0"/>
          </a:p>
        </p:txBody>
      </p:sp>
    </p:spTree>
    <p:extLst>
      <p:ext uri="{BB962C8B-B14F-4D97-AF65-F5344CB8AC3E}">
        <p14:creationId xmlns:p14="http://schemas.microsoft.com/office/powerpoint/2010/main" val="285259208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Critical Incident Form</a:t>
            </a:r>
            <a:endParaRPr lang="en-US" dirty="0"/>
          </a:p>
        </p:txBody>
      </p:sp>
      <p:sp>
        <p:nvSpPr>
          <p:cNvPr id="5" name="Content Placeholder 4"/>
          <p:cNvSpPr>
            <a:spLocks noGrp="1"/>
          </p:cNvSpPr>
          <p:nvPr>
            <p:ph sz="half" idx="1"/>
          </p:nvPr>
        </p:nvSpPr>
        <p:spPr/>
        <p:txBody>
          <a:bodyPr>
            <a:normAutofit fontScale="77500" lnSpcReduction="20000"/>
          </a:bodyPr>
          <a:lstStyle/>
          <a:p>
            <a:r>
              <a:rPr lang="en-US" sz="2800" dirty="0"/>
              <a:t>Must complete all sections:</a:t>
            </a:r>
          </a:p>
          <a:p>
            <a:pPr lvl="1"/>
            <a:r>
              <a:rPr lang="en-US" sz="2000" dirty="0"/>
              <a:t>Date Report is completed</a:t>
            </a:r>
          </a:p>
          <a:p>
            <a:pPr lvl="1"/>
            <a:r>
              <a:rPr lang="en-US" sz="2000" dirty="0"/>
              <a:t>Person reporting</a:t>
            </a:r>
          </a:p>
          <a:p>
            <a:pPr lvl="1"/>
            <a:r>
              <a:rPr lang="en-US" sz="2000" dirty="0"/>
              <a:t>Contact information (phone &amp; e-mail)</a:t>
            </a:r>
          </a:p>
          <a:p>
            <a:pPr lvl="1"/>
            <a:r>
              <a:rPr lang="en-US" sz="2000" dirty="0"/>
              <a:t>Agency name (should not be ABH)</a:t>
            </a:r>
          </a:p>
          <a:p>
            <a:pPr lvl="1"/>
            <a:r>
              <a:rPr lang="en-US" sz="2000" dirty="0"/>
              <a:t>Date &amp; Time of Incident </a:t>
            </a:r>
          </a:p>
          <a:p>
            <a:pPr lvl="1"/>
            <a:r>
              <a:rPr lang="en-US" sz="2000" dirty="0"/>
              <a:t>Location of Incident</a:t>
            </a:r>
          </a:p>
          <a:p>
            <a:pPr lvl="1"/>
            <a:r>
              <a:rPr lang="en-US" sz="2000" dirty="0"/>
              <a:t>Client Info (name, DOB &amp; WOS ID)</a:t>
            </a:r>
          </a:p>
          <a:p>
            <a:pPr lvl="1"/>
            <a:r>
              <a:rPr lang="en-US" sz="2000" dirty="0"/>
              <a:t>Client’s role in the incident</a:t>
            </a:r>
          </a:p>
          <a:p>
            <a:pPr lvl="1"/>
            <a:r>
              <a:rPr lang="en-US" sz="2000" dirty="0"/>
              <a:t>Incident Category (please check one)</a:t>
            </a:r>
          </a:p>
          <a:p>
            <a:endParaRPr lang="en-US" dirty="0"/>
          </a:p>
        </p:txBody>
      </p:sp>
      <p:pic>
        <p:nvPicPr>
          <p:cNvPr id="7" name="Content Placeholder 6"/>
          <p:cNvPicPr>
            <a:picLocks noGrp="1" noChangeAspect="1"/>
          </p:cNvPicPr>
          <p:nvPr>
            <p:ph sz="half" idx="2"/>
          </p:nvPr>
        </p:nvPicPr>
        <p:blipFill>
          <a:blip r:embed="rId3"/>
          <a:stretch>
            <a:fillRect/>
          </a:stretch>
        </p:blipFill>
        <p:spPr>
          <a:xfrm>
            <a:off x="7297886" y="2603500"/>
            <a:ext cx="2646066" cy="3416300"/>
          </a:xfrm>
          <a:prstGeom prst="rect">
            <a:avLst/>
          </a:prstGeom>
        </p:spPr>
      </p:pic>
    </p:spTree>
    <p:extLst>
      <p:ext uri="{BB962C8B-B14F-4D97-AF65-F5344CB8AC3E}">
        <p14:creationId xmlns:p14="http://schemas.microsoft.com/office/powerpoint/2010/main" val="69611977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Critical Incident Narrative</a:t>
            </a:r>
            <a:endParaRPr lang="en-US" dirty="0"/>
          </a:p>
        </p:txBody>
      </p:sp>
      <p:sp>
        <p:nvSpPr>
          <p:cNvPr id="3" name="Content Placeholder 2"/>
          <p:cNvSpPr>
            <a:spLocks noGrp="1"/>
          </p:cNvSpPr>
          <p:nvPr>
            <p:ph idx="1"/>
          </p:nvPr>
        </p:nvSpPr>
        <p:spPr>
          <a:xfrm>
            <a:off x="677333" y="2302328"/>
            <a:ext cx="10850638" cy="4261757"/>
          </a:xfrm>
        </p:spPr>
        <p:txBody>
          <a:bodyPr>
            <a:normAutofit fontScale="85000" lnSpcReduction="10000"/>
          </a:bodyPr>
          <a:lstStyle/>
          <a:p>
            <a:r>
              <a:rPr lang="en-US" dirty="0"/>
              <a:t>Be thorough but concise </a:t>
            </a:r>
          </a:p>
          <a:p>
            <a:r>
              <a:rPr lang="en-US" dirty="0"/>
              <a:t>Include any relevant details</a:t>
            </a:r>
          </a:p>
          <a:p>
            <a:pPr lvl="1"/>
            <a:r>
              <a:rPr lang="en-US" dirty="0"/>
              <a:t>If a medication error: Which meds? How long without meds? What led to the error? Is it resolved?</a:t>
            </a:r>
          </a:p>
          <a:p>
            <a:pPr lvl="1"/>
            <a:r>
              <a:rPr lang="en-US" dirty="0"/>
              <a:t>If a hospitalization: Was client admitted? Were they discharged? What’s the plan for follow up care/monitoring?</a:t>
            </a:r>
          </a:p>
          <a:p>
            <a:pPr lvl="1"/>
            <a:r>
              <a:rPr lang="en-US" dirty="0"/>
              <a:t>If a staffing issue: Which staff were involved? Which agencies? Has the issue been resolved? Has staff been reassigned, reprimanded, or terminated?</a:t>
            </a:r>
          </a:p>
          <a:p>
            <a:r>
              <a:rPr lang="en-US" dirty="0"/>
              <a:t>Write in the third person</a:t>
            </a:r>
          </a:p>
          <a:p>
            <a:pPr marL="342900" lvl="1" indent="-342900"/>
            <a:r>
              <a:rPr lang="en-US" sz="1800" dirty="0"/>
              <a:t>Refer to MHW participant as “client” or use their name.</a:t>
            </a:r>
          </a:p>
          <a:p>
            <a:r>
              <a:rPr lang="en-US" dirty="0"/>
              <a:t>Use proper spelling &amp; grammar</a:t>
            </a:r>
          </a:p>
          <a:p>
            <a:r>
              <a:rPr lang="en-US" dirty="0"/>
              <a:t>Give facts not opinions/impressions (“client was rude”, “called me out of my name”)</a:t>
            </a:r>
          </a:p>
          <a:p>
            <a:r>
              <a:rPr lang="en-US" dirty="0"/>
              <a:t>Write </a:t>
            </a:r>
            <a:r>
              <a:rPr lang="en-US" u="sng" dirty="0"/>
              <a:t>legibly</a:t>
            </a:r>
            <a:r>
              <a:rPr lang="en-US" dirty="0"/>
              <a:t> – better yet, TYPE.</a:t>
            </a:r>
          </a:p>
          <a:p>
            <a:r>
              <a:rPr lang="en-US" sz="2800" dirty="0">
                <a:solidFill>
                  <a:srgbClr val="FF0000"/>
                </a:solidFill>
              </a:rPr>
              <a:t>Reports which are incomplete, illegible or offer insufficient detail will require follow-up</a:t>
            </a:r>
          </a:p>
          <a:p>
            <a:endParaRPr lang="en-US" dirty="0"/>
          </a:p>
        </p:txBody>
      </p:sp>
    </p:spTree>
    <p:extLst>
      <p:ext uri="{BB962C8B-B14F-4D97-AF65-F5344CB8AC3E}">
        <p14:creationId xmlns:p14="http://schemas.microsoft.com/office/powerpoint/2010/main" val="12205477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CSP : Community Support Program</a:t>
            </a:r>
            <a:endParaRPr lang="en-US" dirty="0"/>
          </a:p>
        </p:txBody>
      </p:sp>
      <p:sp>
        <p:nvSpPr>
          <p:cNvPr id="3" name="Content Placeholder 2"/>
          <p:cNvSpPr>
            <a:spLocks noGrp="1"/>
          </p:cNvSpPr>
          <p:nvPr>
            <p:ph idx="1"/>
          </p:nvPr>
        </p:nvSpPr>
        <p:spPr>
          <a:xfrm>
            <a:off x="1154954" y="2367643"/>
            <a:ext cx="10307703" cy="4098471"/>
          </a:xfrm>
        </p:spPr>
        <p:txBody>
          <a:bodyPr>
            <a:normAutofit/>
          </a:bodyPr>
          <a:lstStyle/>
          <a:p>
            <a:r>
              <a:rPr lang="en-US" dirty="0" smtClean="0"/>
              <a:t>Community Support Program (CSP) consists of mental health and substance use rehabilitation services and supports necessary to assist the individual in achieving and maintaining the highest degree of independent functioning. The service provides intensive, rehabilitative community support, crisis intervention, individual psycho-education, and skill building for activities of daily living.</a:t>
            </a:r>
          </a:p>
          <a:p>
            <a:endParaRPr lang="en-US" dirty="0"/>
          </a:p>
          <a:p>
            <a:r>
              <a:rPr lang="en-US" dirty="0" smtClean="0"/>
              <a:t>CSP includes a comprehensive array of rehabilitation services most of which are provided in non-office settings. Services are focused on skill building with a goal of maximizing independence. Community-based services enables the staff to become intimately familiar with the participant’s surroundings, strengths and challenges, and to assist the participant in learning skills applicable to their living environment. The services and interventions are highly individualized and tailored to the needs and preferences of the individual.</a:t>
            </a:r>
          </a:p>
        </p:txBody>
      </p:sp>
    </p:spTree>
    <p:extLst>
      <p:ext uri="{BB962C8B-B14F-4D97-AF65-F5344CB8AC3E}">
        <p14:creationId xmlns:p14="http://schemas.microsoft.com/office/powerpoint/2010/main" val="366835297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Mobile Crisis</a:t>
            </a:r>
            <a:endParaRPr lang="en-US" dirty="0"/>
          </a:p>
        </p:txBody>
      </p:sp>
      <p:sp>
        <p:nvSpPr>
          <p:cNvPr id="3" name="Content Placeholder 2"/>
          <p:cNvSpPr>
            <a:spLocks noGrp="1"/>
          </p:cNvSpPr>
          <p:nvPr>
            <p:ph idx="1"/>
          </p:nvPr>
        </p:nvSpPr>
        <p:spPr>
          <a:xfrm>
            <a:off x="604157" y="2449287"/>
            <a:ext cx="11054443" cy="4049484"/>
          </a:xfrm>
        </p:spPr>
        <p:txBody>
          <a:bodyPr>
            <a:normAutofit fontScale="92500" lnSpcReduction="10000"/>
          </a:bodyPr>
          <a:lstStyle/>
          <a:p>
            <a:r>
              <a:rPr lang="en-US" sz="2400" dirty="0" smtClean="0"/>
              <a:t>Available 24/7, 365 days a year</a:t>
            </a:r>
          </a:p>
          <a:p>
            <a:r>
              <a:rPr lang="en-US" sz="2400" dirty="0" smtClean="0"/>
              <a:t>1-800-HOPE-135 (1-800-467-3135)</a:t>
            </a:r>
          </a:p>
          <a:p>
            <a:r>
              <a:rPr lang="en-US" sz="2400" dirty="0" smtClean="0"/>
              <a:t>211</a:t>
            </a:r>
          </a:p>
          <a:p>
            <a:r>
              <a:rPr lang="en-US" sz="2400" dirty="0" smtClean="0"/>
              <a:t>Listed by town with corresponding mobile crisis agency that covers that area: </a:t>
            </a:r>
            <a:r>
              <a:rPr lang="en-US" sz="2400" u="sng" dirty="0">
                <a:hlinkClick r:id="rId3"/>
              </a:rPr>
              <a:t>https://</a:t>
            </a:r>
            <a:r>
              <a:rPr lang="en-US" sz="2400" u="sng" dirty="0" smtClean="0">
                <a:hlinkClick r:id="rId3"/>
              </a:rPr>
              <a:t>link.zixcentral.com/u/35127723/eBQxfhsS7xGzVY4RYVsSiw?u=https%3A%2F%2Fportal.ct.gov%2FDMHAS%2FPrograms-and-Services%2FFinding-Services%2FFinding-Services</a:t>
            </a:r>
            <a:r>
              <a:rPr lang="en-US" sz="2400" u="sng" dirty="0"/>
              <a:t> </a:t>
            </a:r>
            <a:endParaRPr lang="en-US" sz="2400" u="sng" dirty="0" smtClean="0"/>
          </a:p>
          <a:p>
            <a:r>
              <a:rPr lang="en-US" sz="2400" dirty="0" smtClean="0"/>
              <a:t>Access Line – 24/7 access to substance use treatment, including detox and transportation 1-800-563-4086 </a:t>
            </a:r>
          </a:p>
          <a:p>
            <a:r>
              <a:rPr lang="en-US" sz="2400" dirty="0" smtClean="0"/>
              <a:t>Call or text 988 – for suicide &amp; crisis</a:t>
            </a:r>
          </a:p>
          <a:p>
            <a:endParaRPr lang="en-US" dirty="0"/>
          </a:p>
        </p:txBody>
      </p:sp>
    </p:spTree>
    <p:extLst>
      <p:ext uri="{BB962C8B-B14F-4D97-AF65-F5344CB8AC3E}">
        <p14:creationId xmlns:p14="http://schemas.microsoft.com/office/powerpoint/2010/main" val="1314358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Job description &amp; Role Expectations</a:t>
            </a:r>
            <a:endParaRPr lang="en-US" dirty="0"/>
          </a:p>
        </p:txBody>
      </p:sp>
      <p:sp>
        <p:nvSpPr>
          <p:cNvPr id="3" name="Content Placeholder 2"/>
          <p:cNvSpPr>
            <a:spLocks noGrp="1"/>
          </p:cNvSpPr>
          <p:nvPr>
            <p:ph idx="1"/>
          </p:nvPr>
        </p:nvSpPr>
        <p:spPr/>
        <p:txBody>
          <a:bodyPr>
            <a:normAutofit lnSpcReduction="10000"/>
          </a:bodyPr>
          <a:lstStyle/>
          <a:p>
            <a:r>
              <a:rPr lang="en-US" dirty="0" smtClean="0"/>
              <a:t>Reinforce Recovery</a:t>
            </a:r>
          </a:p>
          <a:p>
            <a:r>
              <a:rPr lang="en-US" dirty="0" smtClean="0"/>
              <a:t>Build Skills</a:t>
            </a:r>
          </a:p>
          <a:p>
            <a:r>
              <a:rPr lang="en-US" dirty="0" smtClean="0"/>
              <a:t>Practice Skills</a:t>
            </a:r>
          </a:p>
          <a:p>
            <a:r>
              <a:rPr lang="en-US" dirty="0" smtClean="0"/>
              <a:t>Integrating Skills into Daily Living</a:t>
            </a:r>
          </a:p>
          <a:p>
            <a:r>
              <a:rPr lang="en-US" dirty="0" smtClean="0"/>
              <a:t>Crisis response, hospital log, critical incident forms</a:t>
            </a:r>
          </a:p>
          <a:p>
            <a:r>
              <a:rPr lang="en-US" dirty="0" smtClean="0"/>
              <a:t>Education, support &amp; consultation to family</a:t>
            </a:r>
          </a:p>
          <a:p>
            <a:r>
              <a:rPr lang="en-US" dirty="0" smtClean="0"/>
              <a:t>Psycho Education</a:t>
            </a:r>
          </a:p>
          <a:p>
            <a:r>
              <a:rPr lang="en-US" dirty="0" smtClean="0"/>
              <a:t>Health &amp; Wellness</a:t>
            </a:r>
          </a:p>
          <a:p>
            <a:r>
              <a:rPr lang="en-US" dirty="0" smtClean="0"/>
              <a:t>Development of self advocacy skills</a:t>
            </a:r>
          </a:p>
          <a:p>
            <a:pPr marL="0" indent="0">
              <a:buNone/>
            </a:pPr>
            <a:endParaRPr lang="en-US" dirty="0" smtClean="0"/>
          </a:p>
        </p:txBody>
      </p:sp>
    </p:spTree>
    <p:extLst>
      <p:ext uri="{BB962C8B-B14F-4D97-AF65-F5344CB8AC3E}">
        <p14:creationId xmlns:p14="http://schemas.microsoft.com/office/powerpoint/2010/main" val="18381803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Knowledge expectations</a:t>
            </a:r>
            <a:endParaRPr lang="en-US" dirty="0"/>
          </a:p>
        </p:txBody>
      </p:sp>
      <p:sp>
        <p:nvSpPr>
          <p:cNvPr id="3" name="Content Placeholder 2"/>
          <p:cNvSpPr>
            <a:spLocks noGrp="1"/>
          </p:cNvSpPr>
          <p:nvPr>
            <p:ph idx="1"/>
          </p:nvPr>
        </p:nvSpPr>
        <p:spPr>
          <a:xfrm>
            <a:off x="677333" y="2285999"/>
            <a:ext cx="11111896" cy="4441371"/>
          </a:xfrm>
        </p:spPr>
        <p:txBody>
          <a:bodyPr>
            <a:normAutofit fontScale="92500" lnSpcReduction="10000"/>
          </a:bodyPr>
          <a:lstStyle/>
          <a:p>
            <a:r>
              <a:rPr lang="en-US" sz="2400" dirty="0"/>
              <a:t>Medicaid and SNAP eligibility, application process, redetermination, </a:t>
            </a:r>
            <a:r>
              <a:rPr lang="en-US" sz="2400" dirty="0" smtClean="0"/>
              <a:t>etc.</a:t>
            </a:r>
            <a:endParaRPr lang="en-US" sz="2400" dirty="0"/>
          </a:p>
          <a:p>
            <a:r>
              <a:rPr lang="en-US" sz="2400" dirty="0"/>
              <a:t>Social Security</a:t>
            </a:r>
          </a:p>
          <a:p>
            <a:r>
              <a:rPr lang="en-US" sz="2400" dirty="0" smtClean="0"/>
              <a:t>Rental Assistance Program </a:t>
            </a:r>
            <a:r>
              <a:rPr lang="en-US" sz="2400" dirty="0"/>
              <a:t>and DMHAS subsidy</a:t>
            </a:r>
          </a:p>
          <a:p>
            <a:r>
              <a:rPr lang="en-US" sz="2400" dirty="0"/>
              <a:t>Renter’s rebate, utility assistance, free cell phones, </a:t>
            </a:r>
            <a:r>
              <a:rPr lang="en-US" sz="2400" dirty="0" smtClean="0"/>
              <a:t>etc.</a:t>
            </a:r>
            <a:endParaRPr lang="en-US" sz="2400" dirty="0"/>
          </a:p>
          <a:p>
            <a:r>
              <a:rPr lang="en-US" sz="2400" dirty="0"/>
              <a:t>Food pantries, soup kitchens, and community resources for clothing and personal items</a:t>
            </a:r>
          </a:p>
          <a:p>
            <a:r>
              <a:rPr lang="en-US" sz="2400" dirty="0"/>
              <a:t>Mobile crisis/emergency services</a:t>
            </a:r>
          </a:p>
          <a:p>
            <a:r>
              <a:rPr lang="en-US" sz="2400" dirty="0"/>
              <a:t>Mental health and addiction treatment</a:t>
            </a:r>
          </a:p>
          <a:p>
            <a:r>
              <a:rPr lang="en-US" sz="2400" dirty="0"/>
              <a:t>Support groups and social clubs</a:t>
            </a:r>
          </a:p>
          <a:p>
            <a:r>
              <a:rPr lang="en-US" sz="2400" dirty="0"/>
              <a:t>Medical cabs and other transportation resources</a:t>
            </a:r>
          </a:p>
          <a:p>
            <a:endParaRPr lang="en-US" dirty="0"/>
          </a:p>
        </p:txBody>
      </p:sp>
    </p:spTree>
    <p:extLst>
      <p:ext uri="{BB962C8B-B14F-4D97-AF65-F5344CB8AC3E}">
        <p14:creationId xmlns:p14="http://schemas.microsoft.com/office/powerpoint/2010/main" val="17421235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Rehab Domains</a:t>
            </a:r>
            <a:endParaRPr lang="en-US" dirty="0"/>
          </a:p>
        </p:txBody>
      </p:sp>
      <p:sp>
        <p:nvSpPr>
          <p:cNvPr id="3" name="Content Placeholder 2"/>
          <p:cNvSpPr>
            <a:spLocks noGrp="1"/>
          </p:cNvSpPr>
          <p:nvPr>
            <p:ph sz="half" idx="1"/>
          </p:nvPr>
        </p:nvSpPr>
        <p:spPr>
          <a:xfrm>
            <a:off x="1154954" y="2351314"/>
            <a:ext cx="4825158" cy="4310743"/>
          </a:xfrm>
        </p:spPr>
        <p:txBody>
          <a:bodyPr>
            <a:normAutofit lnSpcReduction="10000"/>
          </a:bodyPr>
          <a:lstStyle/>
          <a:p>
            <a:r>
              <a:rPr lang="en-US" dirty="0" smtClean="0"/>
              <a:t>Housing/Living Goals</a:t>
            </a:r>
          </a:p>
          <a:p>
            <a:r>
              <a:rPr lang="en-US" dirty="0" smtClean="0"/>
              <a:t>Relationship Goals</a:t>
            </a:r>
          </a:p>
          <a:p>
            <a:r>
              <a:rPr lang="en-US" dirty="0" smtClean="0"/>
              <a:t>Financial/Vocational Goals</a:t>
            </a:r>
          </a:p>
          <a:p>
            <a:r>
              <a:rPr lang="en-US" dirty="0" smtClean="0"/>
              <a:t>Spiritual/Religious Goals</a:t>
            </a:r>
          </a:p>
          <a:p>
            <a:r>
              <a:rPr lang="en-US" dirty="0" smtClean="0"/>
              <a:t>Health Goals</a:t>
            </a:r>
          </a:p>
          <a:p>
            <a:r>
              <a:rPr lang="en-US" dirty="0" smtClean="0"/>
              <a:t>Lifestyle Supports</a:t>
            </a:r>
          </a:p>
          <a:p>
            <a:r>
              <a:rPr lang="en-US" dirty="0" smtClean="0"/>
              <a:t>Health Management</a:t>
            </a:r>
          </a:p>
          <a:p>
            <a:r>
              <a:rPr lang="en-US" dirty="0" smtClean="0"/>
              <a:t>Nutrition</a:t>
            </a:r>
          </a:p>
          <a:p>
            <a:r>
              <a:rPr lang="en-US" dirty="0" smtClean="0"/>
              <a:t>Personal Hygiene</a:t>
            </a:r>
          </a:p>
          <a:p>
            <a:r>
              <a:rPr lang="en-US" dirty="0" smtClean="0"/>
              <a:t>Money Management</a:t>
            </a:r>
          </a:p>
          <a:p>
            <a:r>
              <a:rPr lang="en-US" dirty="0" smtClean="0"/>
              <a:t>Care of Personal Possessions</a:t>
            </a:r>
          </a:p>
          <a:p>
            <a:pPr marL="0" indent="0">
              <a:buNone/>
            </a:pPr>
            <a:endParaRPr lang="en-US" dirty="0" smtClean="0"/>
          </a:p>
          <a:p>
            <a:endParaRPr lang="en-US" dirty="0" smtClean="0"/>
          </a:p>
          <a:p>
            <a:endParaRPr lang="en-US" dirty="0"/>
          </a:p>
        </p:txBody>
      </p:sp>
      <p:sp>
        <p:nvSpPr>
          <p:cNvPr id="4" name="Content Placeholder 3"/>
          <p:cNvSpPr>
            <a:spLocks noGrp="1"/>
          </p:cNvSpPr>
          <p:nvPr>
            <p:ph sz="half" idx="2"/>
          </p:nvPr>
        </p:nvSpPr>
        <p:spPr>
          <a:xfrm>
            <a:off x="6208712" y="2351314"/>
            <a:ext cx="4825159" cy="4163786"/>
          </a:xfrm>
        </p:spPr>
        <p:txBody>
          <a:bodyPr>
            <a:normAutofit lnSpcReduction="10000"/>
          </a:bodyPr>
          <a:lstStyle/>
          <a:p>
            <a:r>
              <a:rPr lang="en-US" dirty="0" smtClean="0"/>
              <a:t>Identifying/Navigating Transportation</a:t>
            </a:r>
          </a:p>
          <a:p>
            <a:r>
              <a:rPr lang="en-US" dirty="0" smtClean="0"/>
              <a:t>Social Supports</a:t>
            </a:r>
          </a:p>
          <a:p>
            <a:r>
              <a:rPr lang="en-US" dirty="0" smtClean="0"/>
              <a:t>Leisure</a:t>
            </a:r>
          </a:p>
          <a:p>
            <a:r>
              <a:rPr lang="en-US" dirty="0" smtClean="0"/>
              <a:t>Rights</a:t>
            </a:r>
          </a:p>
          <a:p>
            <a:r>
              <a:rPr lang="en-US" dirty="0" smtClean="0"/>
              <a:t>Medication Practices</a:t>
            </a:r>
          </a:p>
          <a:p>
            <a:r>
              <a:rPr lang="en-US" dirty="0" smtClean="0"/>
              <a:t>Side Effects</a:t>
            </a:r>
          </a:p>
          <a:p>
            <a:r>
              <a:rPr lang="en-US" dirty="0" smtClean="0"/>
              <a:t>Cognitive function</a:t>
            </a:r>
          </a:p>
          <a:p>
            <a:r>
              <a:rPr lang="en-US" dirty="0" smtClean="0"/>
              <a:t>Quality of Treatment</a:t>
            </a:r>
          </a:p>
          <a:p>
            <a:r>
              <a:rPr lang="en-US" dirty="0" smtClean="0"/>
              <a:t>Quality of Life</a:t>
            </a:r>
            <a:endParaRPr lang="en-US" dirty="0"/>
          </a:p>
          <a:p>
            <a:r>
              <a:rPr lang="en-US" dirty="0" smtClean="0"/>
              <a:t>Community Behaviors</a:t>
            </a:r>
          </a:p>
          <a:p>
            <a:r>
              <a:rPr lang="en-US" dirty="0" smtClean="0"/>
              <a:t>Personal Safety</a:t>
            </a:r>
          </a:p>
        </p:txBody>
      </p:sp>
    </p:spTree>
    <p:extLst>
      <p:ext uri="{BB962C8B-B14F-4D97-AF65-F5344CB8AC3E}">
        <p14:creationId xmlns:p14="http://schemas.microsoft.com/office/powerpoint/2010/main" val="19793443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Skills Training</a:t>
            </a:r>
            <a:endParaRPr lang="en-US" dirty="0"/>
          </a:p>
        </p:txBody>
      </p:sp>
      <p:sp>
        <p:nvSpPr>
          <p:cNvPr id="6" name="Content Placeholder 5"/>
          <p:cNvSpPr>
            <a:spLocks noGrp="1"/>
          </p:cNvSpPr>
          <p:nvPr>
            <p:ph idx="1"/>
          </p:nvPr>
        </p:nvSpPr>
        <p:spPr>
          <a:xfrm>
            <a:off x="1154954" y="2603499"/>
            <a:ext cx="9703546" cy="3813629"/>
          </a:xfrm>
        </p:spPr>
        <p:txBody>
          <a:bodyPr/>
          <a:lstStyle/>
          <a:p>
            <a:r>
              <a:rPr lang="en-US" sz="2000" dirty="0" smtClean="0"/>
              <a:t>What is a skill?</a:t>
            </a:r>
          </a:p>
          <a:p>
            <a:pPr lvl="1"/>
            <a:r>
              <a:rPr lang="en-US" sz="2000" dirty="0" smtClean="0"/>
              <a:t>Behavioral: requires action that can be seen or heard or in case of thinking skills can be described or written down</a:t>
            </a:r>
          </a:p>
          <a:p>
            <a:pPr lvl="1"/>
            <a:r>
              <a:rPr lang="en-US" sz="2000" dirty="0" smtClean="0"/>
              <a:t>Purposeful: done for a reason</a:t>
            </a:r>
          </a:p>
          <a:p>
            <a:pPr lvl="1"/>
            <a:r>
              <a:rPr lang="en-US" sz="2000" dirty="0" smtClean="0"/>
              <a:t>Transferable: can be performed or applied to many locations/situations</a:t>
            </a:r>
          </a:p>
          <a:p>
            <a:pPr lvl="1"/>
            <a:r>
              <a:rPr lang="en-US" sz="2000" dirty="0" smtClean="0"/>
              <a:t>Skills must be broken down into steps and taught in order</a:t>
            </a:r>
          </a:p>
          <a:p>
            <a:pPr lvl="1"/>
            <a:r>
              <a:rPr lang="en-US" sz="2000" dirty="0" smtClean="0"/>
              <a:t>Benefits of learning need to be described and demonstrated</a:t>
            </a:r>
            <a:endParaRPr lang="en-US" sz="2000" dirty="0"/>
          </a:p>
        </p:txBody>
      </p:sp>
    </p:spTree>
    <p:extLst>
      <p:ext uri="{BB962C8B-B14F-4D97-AF65-F5344CB8AC3E}">
        <p14:creationId xmlns:p14="http://schemas.microsoft.com/office/powerpoint/2010/main" val="32798211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skill building sessions</a:t>
            </a:r>
            <a:endParaRPr lang="en-US" dirty="0"/>
          </a:p>
        </p:txBody>
      </p:sp>
      <p:sp>
        <p:nvSpPr>
          <p:cNvPr id="3" name="Content Placeholder 2"/>
          <p:cNvSpPr>
            <a:spLocks noGrp="1"/>
          </p:cNvSpPr>
          <p:nvPr>
            <p:ph idx="1"/>
          </p:nvPr>
        </p:nvSpPr>
        <p:spPr>
          <a:xfrm>
            <a:off x="1154954" y="2416629"/>
            <a:ext cx="10128089" cy="4098471"/>
          </a:xfrm>
        </p:spPr>
        <p:txBody>
          <a:bodyPr>
            <a:normAutofit/>
          </a:bodyPr>
          <a:lstStyle/>
          <a:p>
            <a:r>
              <a:rPr lang="en-US" dirty="0" smtClean="0"/>
              <a:t>Informal socialization and identification of any major problems/concerns</a:t>
            </a:r>
            <a:r>
              <a:rPr lang="en-US" dirty="0"/>
              <a:t> </a:t>
            </a:r>
            <a:endParaRPr lang="en-US" dirty="0" smtClean="0"/>
          </a:p>
          <a:p>
            <a:pPr marL="0" indent="0">
              <a:buNone/>
            </a:pPr>
            <a:r>
              <a:rPr lang="en-US" dirty="0" smtClean="0"/>
              <a:t>      (1-3 minutes)</a:t>
            </a:r>
          </a:p>
          <a:p>
            <a:r>
              <a:rPr lang="en-US" dirty="0" smtClean="0"/>
              <a:t>Review previous session (1-3 minutes)</a:t>
            </a:r>
          </a:p>
          <a:p>
            <a:r>
              <a:rPr lang="en-US" dirty="0" smtClean="0"/>
              <a:t>Review homework (3-5 minutes)</a:t>
            </a:r>
          </a:p>
          <a:p>
            <a:r>
              <a:rPr lang="en-US" dirty="0" smtClean="0"/>
              <a:t>Follow-up on goals (1-3 minutes)</a:t>
            </a:r>
          </a:p>
          <a:p>
            <a:r>
              <a:rPr lang="en-US" dirty="0" smtClean="0"/>
              <a:t>Set agenda for current session (1-2 minutes)</a:t>
            </a:r>
          </a:p>
          <a:p>
            <a:r>
              <a:rPr lang="en-US" dirty="0" smtClean="0"/>
              <a:t>Teach new material or review previously taught material (30-40 minutes)</a:t>
            </a:r>
          </a:p>
          <a:p>
            <a:r>
              <a:rPr lang="en-US" dirty="0" smtClean="0"/>
              <a:t>Agree on new homework assignment (3-5 minutes)</a:t>
            </a:r>
          </a:p>
          <a:p>
            <a:r>
              <a:rPr lang="en-US" dirty="0" smtClean="0"/>
              <a:t>Summarize progress made in current session (3-5 minutes)</a:t>
            </a:r>
          </a:p>
        </p:txBody>
      </p:sp>
    </p:spTree>
    <p:extLst>
      <p:ext uri="{BB962C8B-B14F-4D97-AF65-F5344CB8AC3E}">
        <p14:creationId xmlns:p14="http://schemas.microsoft.com/office/powerpoint/2010/main" val="940143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Process</a:t>
            </a:r>
            <a:endParaRPr lang="en-US" dirty="0"/>
          </a:p>
        </p:txBody>
      </p:sp>
      <p:sp>
        <p:nvSpPr>
          <p:cNvPr id="3" name="Content Placeholder 2"/>
          <p:cNvSpPr>
            <a:spLocks noGrp="1"/>
          </p:cNvSpPr>
          <p:nvPr>
            <p:ph idx="1"/>
          </p:nvPr>
        </p:nvSpPr>
        <p:spPr>
          <a:xfrm>
            <a:off x="1154954" y="2603499"/>
            <a:ext cx="10732246" cy="3829957"/>
          </a:xfrm>
        </p:spPr>
        <p:txBody>
          <a:bodyPr>
            <a:normAutofit/>
          </a:bodyPr>
          <a:lstStyle/>
          <a:p>
            <a:r>
              <a:rPr lang="en-US" sz="2000" dirty="0" smtClean="0"/>
              <a:t>What we do…..</a:t>
            </a:r>
          </a:p>
          <a:p>
            <a:pPr lvl="1"/>
            <a:r>
              <a:rPr lang="en-US" sz="2000" dirty="0" smtClean="0"/>
              <a:t>Engage and educate</a:t>
            </a:r>
          </a:p>
          <a:p>
            <a:pPr lvl="1"/>
            <a:r>
              <a:rPr lang="en-US" sz="2000" dirty="0" smtClean="0"/>
              <a:t>Assess need, educate, interest and commitment</a:t>
            </a:r>
          </a:p>
          <a:p>
            <a:pPr lvl="1"/>
            <a:r>
              <a:rPr lang="en-US" sz="2000" dirty="0" smtClean="0"/>
              <a:t>Provide support and shared decision-making to develop recovery goal(s) and work with the person</a:t>
            </a:r>
          </a:p>
          <a:p>
            <a:pPr lvl="1"/>
            <a:r>
              <a:rPr lang="en-US" sz="2000" dirty="0" smtClean="0"/>
              <a:t>Provide treatment, Case Management and other services as needed, that support goal(s) and help reduce barriers</a:t>
            </a:r>
          </a:p>
          <a:p>
            <a:pPr lvl="1"/>
            <a:r>
              <a:rPr lang="en-US" sz="2000" dirty="0" smtClean="0"/>
              <a:t>Connect to community resources as needed</a:t>
            </a:r>
          </a:p>
          <a:p>
            <a:pPr lvl="1"/>
            <a:r>
              <a:rPr lang="en-US" sz="2000" dirty="0" smtClean="0"/>
              <a:t>Provide support to maintain goal and change/progress</a:t>
            </a:r>
            <a:endParaRPr lang="en-US" sz="2000" dirty="0"/>
          </a:p>
        </p:txBody>
      </p:sp>
    </p:spTree>
    <p:extLst>
      <p:ext uri="{BB962C8B-B14F-4D97-AF65-F5344CB8AC3E}">
        <p14:creationId xmlns:p14="http://schemas.microsoft.com/office/powerpoint/2010/main" val="197960677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580</TotalTime>
  <Words>4257</Words>
  <Application>Microsoft Office PowerPoint</Application>
  <PresentationFormat>Widescreen</PresentationFormat>
  <Paragraphs>360</Paragraphs>
  <Slides>30</Slides>
  <Notes>30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Century Gothic</vt:lpstr>
      <vt:lpstr>Wingdings 3</vt:lpstr>
      <vt:lpstr>Ion Boardroom</vt:lpstr>
      <vt:lpstr>Community Support Person (CSP) Training</vt:lpstr>
      <vt:lpstr>Agenda</vt:lpstr>
      <vt:lpstr>CSP : Community Support Program</vt:lpstr>
      <vt:lpstr>Job description &amp; Role Expectations</vt:lpstr>
      <vt:lpstr>General Knowledge expectations</vt:lpstr>
      <vt:lpstr>Rehab Domains</vt:lpstr>
      <vt:lpstr>Skills Training</vt:lpstr>
      <vt:lpstr>Structure of skill building sessions</vt:lpstr>
      <vt:lpstr>The Process</vt:lpstr>
      <vt:lpstr>The Process : What the consumer does</vt:lpstr>
      <vt:lpstr>Rehabilitation Focus</vt:lpstr>
      <vt:lpstr>Skill Builders Toolkit</vt:lpstr>
      <vt:lpstr>TCM: Transitional Case Managment</vt:lpstr>
      <vt:lpstr>Recovery Plan</vt:lpstr>
      <vt:lpstr>Treatment Plan Reviews</vt:lpstr>
      <vt:lpstr>Two kinds of Notes:</vt:lpstr>
      <vt:lpstr>Encounter Note vs Progress note</vt:lpstr>
      <vt:lpstr>Encounter notes</vt:lpstr>
      <vt:lpstr>Monthly Progress Notes</vt:lpstr>
      <vt:lpstr>Make sure to show Progress</vt:lpstr>
      <vt:lpstr>Documentation Narrative</vt:lpstr>
      <vt:lpstr>CSP Supervision</vt:lpstr>
      <vt:lpstr>Boundaries</vt:lpstr>
      <vt:lpstr>Role of MFP SCM and MHW CSC</vt:lpstr>
      <vt:lpstr>Crisis Intervention/documentation</vt:lpstr>
      <vt:lpstr>Examples of Critical Incidents</vt:lpstr>
      <vt:lpstr>Critical incident report</vt:lpstr>
      <vt:lpstr>Critical Incident Form</vt:lpstr>
      <vt:lpstr>Critical Incident Narrative</vt:lpstr>
      <vt:lpstr>Mobile Crisis</vt:lpstr>
    </vt:vector>
  </TitlesOfParts>
  <Company>ABH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Support Person (CSP) Training</dc:title>
  <dc:creator>Kari L. Nelson</dc:creator>
  <cp:lastModifiedBy>Ann M. Luongo</cp:lastModifiedBy>
  <cp:revision>66</cp:revision>
  <dcterms:created xsi:type="dcterms:W3CDTF">2023-01-23T14:25:31Z</dcterms:created>
  <dcterms:modified xsi:type="dcterms:W3CDTF">2025-07-24T13:38:23Z</dcterms:modified>
</cp:coreProperties>
</file>