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6"/>
  </p:notesMasterIdLst>
  <p:handoutMasterIdLst>
    <p:handoutMasterId r:id="rId17"/>
  </p:handoutMasterIdLst>
  <p:sldIdLst>
    <p:sldId id="256" r:id="rId2"/>
    <p:sldId id="261" r:id="rId3"/>
    <p:sldId id="267" r:id="rId4"/>
    <p:sldId id="351" r:id="rId5"/>
    <p:sldId id="387" r:id="rId6"/>
    <p:sldId id="399" r:id="rId7"/>
    <p:sldId id="401" r:id="rId8"/>
    <p:sldId id="361" r:id="rId9"/>
    <p:sldId id="397" r:id="rId10"/>
    <p:sldId id="391" r:id="rId11"/>
    <p:sldId id="398" r:id="rId12"/>
    <p:sldId id="400" r:id="rId13"/>
    <p:sldId id="270" r:id="rId14"/>
    <p:sldId id="268" r:id="rId15"/>
  </p:sldIdLst>
  <p:sldSz cx="9144000" cy="6858000" type="screen4x3"/>
  <p:notesSz cx="7010400" cy="92964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9E5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p:cViewPr varScale="1">
        <p:scale>
          <a:sx n="111" d="100"/>
          <a:sy n="111" d="100"/>
        </p:scale>
        <p:origin x="1650" y="96"/>
      </p:cViewPr>
      <p:guideLst>
        <p:guide orient="horz" pos="2160"/>
        <p:guide pos="2880"/>
      </p:guideLst>
    </p:cSldViewPr>
  </p:slideViewPr>
  <p:notesTextViewPr>
    <p:cViewPr>
      <p:scale>
        <a:sx n="100" d="100"/>
        <a:sy n="100" d="100"/>
      </p:scale>
      <p:origin x="0" y="0"/>
    </p:cViewPr>
  </p:notesTextViewPr>
  <p:notesViewPr>
    <p:cSldViewPr>
      <p:cViewPr varScale="1">
        <p:scale>
          <a:sx n="86" d="100"/>
          <a:sy n="86" d="100"/>
        </p:scale>
        <p:origin x="-3852"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r>
              <a:rPr lang="en-US" dirty="0"/>
              <a:t>Average Enrolled by month</a:t>
            </a:r>
          </a:p>
        </c:rich>
      </c:tx>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en-US"/>
        </a:p>
      </c:txPr>
    </c:title>
    <c:autoTitleDeleted val="0"/>
    <c:plotArea>
      <c:layout>
        <c:manualLayout>
          <c:layoutTarget val="inner"/>
          <c:xMode val="edge"/>
          <c:yMode val="edge"/>
          <c:x val="3.6882178718485877E-2"/>
          <c:y val="7.0734908136482949E-2"/>
          <c:w val="0.96311782128151413"/>
          <c:h val="0.87428571428571433"/>
        </c:manualLayout>
      </c:layout>
      <c:barChart>
        <c:barDir val="col"/>
        <c:grouping val="clustered"/>
        <c:varyColors val="0"/>
        <c:ser>
          <c:idx val="0"/>
          <c:order val="0"/>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Pt>
            <c:idx val="0"/>
            <c:invertIfNegative val="0"/>
            <c:bubble3D val="0"/>
            <c:spPr>
              <a:solidFill>
                <a:srgbClr val="9E5ECE"/>
              </a:solidFill>
              <a:ln>
                <a:noFill/>
              </a:ln>
              <a:effectLst>
                <a:innerShdw blurRad="114300">
                  <a:schemeClr val="accent1"/>
                </a:innerShdw>
              </a:effectLst>
            </c:spPr>
            <c:extLst>
              <c:ext xmlns:c16="http://schemas.microsoft.com/office/drawing/2014/chart" uri="{C3380CC4-5D6E-409C-BE32-E72D297353CC}">
                <c16:uniqueId val="{0000000C-5756-4401-B34F-92C407188248}"/>
              </c:ext>
            </c:extLst>
          </c:dPt>
          <c:dPt>
            <c:idx val="1"/>
            <c:invertIfNegative val="0"/>
            <c:bubble3D val="0"/>
            <c:spPr>
              <a:solidFill>
                <a:srgbClr val="92D050"/>
              </a:solidFill>
              <a:ln>
                <a:noFill/>
              </a:ln>
              <a:effectLst>
                <a:innerShdw blurRad="114300">
                  <a:schemeClr val="accent1"/>
                </a:innerShdw>
              </a:effectLst>
            </c:spPr>
            <c:extLst>
              <c:ext xmlns:c16="http://schemas.microsoft.com/office/drawing/2014/chart" uri="{C3380CC4-5D6E-409C-BE32-E72D297353CC}">
                <c16:uniqueId val="{0000000D-5756-4401-B34F-92C407188248}"/>
              </c:ext>
            </c:extLst>
          </c:dPt>
          <c:dPt>
            <c:idx val="2"/>
            <c:invertIfNegative val="0"/>
            <c:bubble3D val="0"/>
            <c:spPr>
              <a:solidFill>
                <a:srgbClr val="FF0000"/>
              </a:solidFill>
              <a:ln>
                <a:solidFill>
                  <a:srgbClr val="FF0000"/>
                </a:solidFill>
              </a:ln>
              <a:effectLst>
                <a:innerShdw blurRad="114300">
                  <a:schemeClr val="accent1"/>
                </a:innerShdw>
              </a:effectLst>
            </c:spPr>
            <c:extLst>
              <c:ext xmlns:c16="http://schemas.microsoft.com/office/drawing/2014/chart" uri="{C3380CC4-5D6E-409C-BE32-E72D297353CC}">
                <c16:uniqueId val="{0000000E-5756-4401-B34F-92C407188248}"/>
              </c:ext>
            </c:extLst>
          </c:dPt>
          <c:dPt>
            <c:idx val="3"/>
            <c:invertIfNegative val="0"/>
            <c:bubble3D val="0"/>
            <c:spPr>
              <a:solidFill>
                <a:srgbClr val="FF9900"/>
              </a:solidFill>
              <a:ln>
                <a:noFill/>
              </a:ln>
              <a:effectLst>
                <a:innerShdw blurRad="114300">
                  <a:schemeClr val="accent1"/>
                </a:innerShdw>
              </a:effectLst>
            </c:spPr>
            <c:extLst>
              <c:ext xmlns:c16="http://schemas.microsoft.com/office/drawing/2014/chart" uri="{C3380CC4-5D6E-409C-BE32-E72D297353CC}">
                <c16:uniqueId val="{0000000F-5756-4401-B34F-92C407188248}"/>
              </c:ext>
            </c:extLst>
          </c:dPt>
          <c:dPt>
            <c:idx val="4"/>
            <c:invertIfNegative val="0"/>
            <c:bubble3D val="0"/>
            <c:spPr>
              <a:solidFill>
                <a:srgbClr val="002060"/>
              </a:solidFill>
              <a:ln>
                <a:noFill/>
              </a:ln>
              <a:effectLst>
                <a:innerShdw blurRad="114300">
                  <a:schemeClr val="accent1"/>
                </a:innerShdw>
              </a:effectLst>
            </c:spPr>
            <c:extLst>
              <c:ext xmlns:c16="http://schemas.microsoft.com/office/drawing/2014/chart" uri="{C3380CC4-5D6E-409C-BE32-E72D297353CC}">
                <c16:uniqueId val="{00000013-A089-479B-A883-2E301BF92539}"/>
              </c:ext>
            </c:extLst>
          </c:dPt>
          <c:dPt>
            <c:idx val="5"/>
            <c:invertIfNegative val="0"/>
            <c:bubble3D val="0"/>
            <c:spPr>
              <a:solidFill>
                <a:srgbClr val="00B0F0"/>
              </a:solidFill>
              <a:ln>
                <a:noFill/>
              </a:ln>
              <a:effectLst>
                <a:innerShdw blurRad="114300">
                  <a:schemeClr val="accent1"/>
                </a:innerShdw>
              </a:effectLst>
            </c:spPr>
            <c:extLst>
              <c:ext xmlns:c16="http://schemas.microsoft.com/office/drawing/2014/chart" uri="{C3380CC4-5D6E-409C-BE32-E72D297353CC}">
                <c16:uniqueId val="{00000014-A089-479B-A883-2E301BF92539}"/>
              </c:ext>
            </c:extLst>
          </c:dPt>
          <c:dPt>
            <c:idx val="6"/>
            <c:invertIfNegative val="0"/>
            <c:bubble3D val="0"/>
            <c:spPr>
              <a:solidFill>
                <a:srgbClr val="FFFF00"/>
              </a:solidFill>
              <a:ln>
                <a:noFill/>
              </a:ln>
              <a:effectLst>
                <a:innerShdw blurRad="114300">
                  <a:schemeClr val="accent1"/>
                </a:innerShdw>
              </a:effectLst>
            </c:spPr>
            <c:extLst>
              <c:ext xmlns:c16="http://schemas.microsoft.com/office/drawing/2014/chart" uri="{C3380CC4-5D6E-409C-BE32-E72D297353CC}">
                <c16:uniqueId val="{00000015-A089-479B-A883-2E301BF92539}"/>
              </c:ext>
            </c:extLst>
          </c:dPt>
          <c:dPt>
            <c:idx val="7"/>
            <c:invertIfNegative val="0"/>
            <c:bubble3D val="0"/>
            <c:spPr>
              <a:solidFill>
                <a:srgbClr val="FFFF00"/>
              </a:solidFill>
              <a:ln>
                <a:noFill/>
              </a:ln>
              <a:effectLst>
                <a:innerShdw blurRad="114300">
                  <a:schemeClr val="accent1"/>
                </a:innerShdw>
              </a:effectLst>
            </c:spPr>
            <c:extLst>
              <c:ext xmlns:c16="http://schemas.microsoft.com/office/drawing/2014/chart" uri="{C3380CC4-5D6E-409C-BE32-E72D297353CC}">
                <c16:uniqueId val="{0000000C-90A4-4C45-A26E-5AA2E43D63F2}"/>
              </c:ext>
            </c:extLst>
          </c:dPt>
          <c:dPt>
            <c:idx val="8"/>
            <c:invertIfNegative val="0"/>
            <c:bubble3D val="0"/>
            <c:spPr>
              <a:solidFill>
                <a:srgbClr val="FFFF00"/>
              </a:solidFill>
              <a:ln>
                <a:noFill/>
              </a:ln>
              <a:effectLst>
                <a:innerShdw blurRad="114300">
                  <a:schemeClr val="accent1"/>
                </a:innerShdw>
              </a:effectLst>
            </c:spPr>
            <c:extLst>
              <c:ext xmlns:c16="http://schemas.microsoft.com/office/drawing/2014/chart" uri="{C3380CC4-5D6E-409C-BE32-E72D297353CC}">
                <c16:uniqueId val="{0000000D-90A4-4C45-A26E-5AA2E43D63F2}"/>
              </c:ext>
            </c:extLst>
          </c:dPt>
          <c:dPt>
            <c:idx val="9"/>
            <c:invertIfNegative val="0"/>
            <c:bubble3D val="0"/>
            <c:spPr>
              <a:solidFill>
                <a:srgbClr val="FFFF00"/>
              </a:solidFill>
              <a:ln>
                <a:noFill/>
              </a:ln>
              <a:effectLst>
                <a:innerShdw blurRad="114300">
                  <a:schemeClr val="accent1"/>
                </a:innerShdw>
              </a:effectLst>
            </c:spPr>
            <c:extLst>
              <c:ext xmlns:c16="http://schemas.microsoft.com/office/drawing/2014/chart" uri="{C3380CC4-5D6E-409C-BE32-E72D297353CC}">
                <c16:uniqueId val="{0000000E-90A4-4C45-A26E-5AA2E43D63F2}"/>
              </c:ext>
            </c:extLst>
          </c:dPt>
          <c:dPt>
            <c:idx val="10"/>
            <c:invertIfNegative val="0"/>
            <c:bubble3D val="0"/>
            <c:spPr>
              <a:solidFill>
                <a:srgbClr val="FFFF00"/>
              </a:solidFill>
              <a:ln>
                <a:noFill/>
              </a:ln>
              <a:effectLst>
                <a:innerShdw blurRad="114300">
                  <a:schemeClr val="accent1"/>
                </a:innerShdw>
              </a:effectLst>
            </c:spPr>
            <c:extLst>
              <c:ext xmlns:c16="http://schemas.microsoft.com/office/drawing/2014/chart" uri="{C3380CC4-5D6E-409C-BE32-E72D297353CC}">
                <c16:uniqueId val="{00000006-FAE4-41FF-8657-DF804D281920}"/>
              </c:ext>
            </c:extLst>
          </c:dPt>
          <c:dPt>
            <c:idx val="11"/>
            <c:invertIfNegative val="0"/>
            <c:bubble3D val="0"/>
            <c:spPr>
              <a:solidFill>
                <a:srgbClr val="FFFF00"/>
              </a:solidFill>
              <a:ln>
                <a:noFill/>
              </a:ln>
              <a:effectLst>
                <a:innerShdw blurRad="114300">
                  <a:schemeClr val="accent1"/>
                </a:innerShdw>
              </a:effectLst>
            </c:spPr>
            <c:extLst>
              <c:ext xmlns:c16="http://schemas.microsoft.com/office/drawing/2014/chart" uri="{C3380CC4-5D6E-409C-BE32-E72D297353CC}">
                <c16:uniqueId val="{00000007-FAE4-41FF-8657-DF804D281920}"/>
              </c:ext>
            </c:extLst>
          </c:dPt>
          <c:dPt>
            <c:idx val="12"/>
            <c:invertIfNegative val="0"/>
            <c:bubble3D val="0"/>
            <c:spPr>
              <a:solidFill>
                <a:srgbClr val="FFFF00"/>
              </a:solidFill>
              <a:ln>
                <a:noFill/>
              </a:ln>
              <a:effectLst>
                <a:innerShdw blurRad="114300">
                  <a:schemeClr val="accent1"/>
                </a:innerShdw>
              </a:effectLst>
            </c:spPr>
            <c:extLst>
              <c:ext xmlns:c16="http://schemas.microsoft.com/office/drawing/2014/chart" uri="{C3380CC4-5D6E-409C-BE32-E72D297353CC}">
                <c16:uniqueId val="{00000008-FAE4-41FF-8657-DF804D281920}"/>
              </c:ext>
            </c:extLst>
          </c:dPt>
          <c:dPt>
            <c:idx val="13"/>
            <c:invertIfNegative val="0"/>
            <c:bubble3D val="0"/>
            <c:spPr>
              <a:solidFill>
                <a:srgbClr val="FFFF00"/>
              </a:solidFill>
              <a:ln>
                <a:noFill/>
              </a:ln>
              <a:effectLst>
                <a:innerShdw blurRad="114300">
                  <a:schemeClr val="accent1"/>
                </a:innerShdw>
              </a:effectLst>
            </c:spPr>
            <c:extLst>
              <c:ext xmlns:c16="http://schemas.microsoft.com/office/drawing/2014/chart" uri="{C3380CC4-5D6E-409C-BE32-E72D297353CC}">
                <c16:uniqueId val="{00000000-DF10-4AD2-929C-C3553C26877A}"/>
              </c:ext>
            </c:extLst>
          </c:dPt>
          <c:dPt>
            <c:idx val="14"/>
            <c:invertIfNegative val="0"/>
            <c:bubble3D val="0"/>
            <c:spPr>
              <a:solidFill>
                <a:srgbClr val="FFFF00"/>
              </a:solidFill>
              <a:ln>
                <a:noFill/>
              </a:ln>
              <a:effectLst>
                <a:innerShdw blurRad="114300">
                  <a:schemeClr val="accent1"/>
                </a:innerShdw>
              </a:effectLst>
            </c:spPr>
            <c:extLst>
              <c:ext xmlns:c16="http://schemas.microsoft.com/office/drawing/2014/chart" uri="{C3380CC4-5D6E-409C-BE32-E72D297353CC}">
                <c16:uniqueId val="{00000001-DF10-4AD2-929C-C3553C26877A}"/>
              </c:ext>
            </c:extLst>
          </c:dPt>
          <c:dPt>
            <c:idx val="15"/>
            <c:invertIfNegative val="0"/>
            <c:bubble3D val="0"/>
            <c:spPr>
              <a:solidFill>
                <a:srgbClr val="00B0F0"/>
              </a:solidFill>
              <a:ln>
                <a:noFill/>
              </a:ln>
              <a:effectLst>
                <a:innerShdw blurRad="114300">
                  <a:schemeClr val="accent1"/>
                </a:innerShdw>
              </a:effectLst>
            </c:spPr>
            <c:extLst>
              <c:ext xmlns:c16="http://schemas.microsoft.com/office/drawing/2014/chart" uri="{C3380CC4-5D6E-409C-BE32-E72D297353CC}">
                <c16:uniqueId val="{00000002-DF10-4AD2-929C-C3553C26877A}"/>
              </c:ext>
            </c:extLst>
          </c:dPt>
          <c:dPt>
            <c:idx val="16"/>
            <c:invertIfNegative val="0"/>
            <c:bubble3D val="0"/>
            <c:spPr>
              <a:solidFill>
                <a:srgbClr val="00B0F0"/>
              </a:solidFill>
              <a:ln>
                <a:noFill/>
              </a:ln>
              <a:effectLst>
                <a:innerShdw blurRad="114300">
                  <a:schemeClr val="accent1"/>
                </a:innerShdw>
              </a:effectLst>
            </c:spPr>
            <c:extLst>
              <c:ext xmlns:c16="http://schemas.microsoft.com/office/drawing/2014/chart" uri="{C3380CC4-5D6E-409C-BE32-E72D297353CC}">
                <c16:uniqueId val="{00000020-4D28-4EB2-95D7-B78071B38BA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Sheet1!$J$1:$J$7</c:f>
              <c:strCache>
                <c:ptCount val="7"/>
                <c:pt idx="0">
                  <c:v>1-3</c:v>
                </c:pt>
                <c:pt idx="1">
                  <c:v>4-8</c:v>
                </c:pt>
                <c:pt idx="2">
                  <c:v>9-13</c:v>
                </c:pt>
                <c:pt idx="3">
                  <c:v>14</c:v>
                </c:pt>
                <c:pt idx="4">
                  <c:v>15</c:v>
                </c:pt>
                <c:pt idx="5">
                  <c:v>16</c:v>
                </c:pt>
                <c:pt idx="6">
                  <c:v>17</c:v>
                </c:pt>
              </c:strCache>
            </c:strRef>
          </c:cat>
          <c:val>
            <c:numRef>
              <c:f>Sheet1!$K$1:$K$7</c:f>
              <c:numCache>
                <c:formatCode>General</c:formatCode>
                <c:ptCount val="7"/>
                <c:pt idx="0">
                  <c:v>4</c:v>
                </c:pt>
                <c:pt idx="1">
                  <c:v>15</c:v>
                </c:pt>
                <c:pt idx="2">
                  <c:v>8</c:v>
                </c:pt>
                <c:pt idx="3">
                  <c:v>8</c:v>
                </c:pt>
                <c:pt idx="4">
                  <c:v>9</c:v>
                </c:pt>
                <c:pt idx="5">
                  <c:v>9</c:v>
                </c:pt>
                <c:pt idx="6">
                  <c:v>8</c:v>
                </c:pt>
              </c:numCache>
            </c:numRef>
          </c:val>
          <c:extLst>
            <c:ext xmlns:c16="http://schemas.microsoft.com/office/drawing/2014/chart" uri="{C3380CC4-5D6E-409C-BE32-E72D297353CC}">
              <c16:uniqueId val="{00000000-A8AC-4ADE-A74C-74858D556AC6}"/>
            </c:ext>
          </c:extLst>
        </c:ser>
        <c:dLbls>
          <c:dLblPos val="outEnd"/>
          <c:showLegendKey val="0"/>
          <c:showVal val="1"/>
          <c:showCatName val="0"/>
          <c:showSerName val="0"/>
          <c:showPercent val="0"/>
          <c:showBubbleSize val="0"/>
        </c:dLbls>
        <c:gapWidth val="164"/>
        <c:overlap val="-22"/>
        <c:axId val="459072472"/>
        <c:axId val="459075752"/>
      </c:barChart>
      <c:catAx>
        <c:axId val="459072472"/>
        <c:scaling>
          <c:orientation val="minMax"/>
        </c:scaling>
        <c:delete val="0"/>
        <c:axPos val="b"/>
        <c:title>
          <c:tx>
            <c:rich>
              <a:bodyPr rot="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r>
                  <a:rPr lang="en-US" dirty="0"/>
                  <a:t>Waiver</a:t>
                </a:r>
                <a:r>
                  <a:rPr lang="en-US" baseline="0" dirty="0"/>
                  <a:t> Year</a:t>
                </a:r>
                <a:endParaRPr lang="en-US" dirty="0"/>
              </a:p>
            </c:rich>
          </c:tx>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59075752"/>
        <c:crosses val="autoZero"/>
        <c:auto val="1"/>
        <c:lblAlgn val="ctr"/>
        <c:lblOffset val="100"/>
        <c:noMultiLvlLbl val="0"/>
      </c:catAx>
      <c:valAx>
        <c:axId val="45907575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590724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40" tIns="45720" rIns="91440" bIns="45720" rtlCol="0" anchor="b"/>
          <a:lstStyle>
            <a:lvl1pPr algn="r">
              <a:defRPr sz="1200"/>
            </a:lvl1pPr>
          </a:lstStyle>
          <a:p>
            <a:fld id="{D2F1ADF7-0E37-40D0-961A-E4060B9FCB7B}" type="slidenum">
              <a:rPr lang="en-US" smtClean="0"/>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6BE1245-823B-40D7-9909-5CFEBCDEE0BF}" type="datetimeFigureOut">
              <a:rPr lang="en-US" smtClean="0"/>
              <a:pPr/>
              <a:t>4/27/2026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F67744F-5D70-4937-A547-19B633522A2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F85A3C5A-98EB-4635-941D-9452A06AE6C2}" type="datetimeFigureOut">
              <a:rPr lang="en-US" smtClean="0"/>
              <a:pPr/>
              <a:t>4/27/2026</a:t>
            </a:fld>
            <a:endParaRPr lang="en-US" dirty="0"/>
          </a:p>
        </p:txBody>
      </p:sp>
      <p:sp>
        <p:nvSpPr>
          <p:cNvPr id="17" name="Footer Placeholder 16"/>
          <p:cNvSpPr>
            <a:spLocks noGrp="1"/>
          </p:cNvSpPr>
          <p:nvPr>
            <p:ph type="ftr" sz="quarter" idx="11"/>
          </p:nvPr>
        </p:nvSpPr>
        <p:spPr>
          <a:xfrm>
            <a:off x="2898648" y="6355080"/>
            <a:ext cx="3474720" cy="365760"/>
          </a:xfrm>
        </p:spPr>
        <p:txBody>
          <a:bodyPr/>
          <a:lstStyle/>
          <a:p>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B261F408-9BCA-4CF6-BAD2-6E4499E4A88B}"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5A3C5A-98EB-4635-941D-9452A06AE6C2}" type="datetimeFigureOut">
              <a:rPr lang="en-US" smtClean="0"/>
              <a:pPr/>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61F408-9BCA-4CF6-BAD2-6E4499E4A88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5A3C5A-98EB-4635-941D-9452A06AE6C2}" type="datetimeFigureOut">
              <a:rPr lang="en-US" smtClean="0"/>
              <a:pPr/>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61F408-9BCA-4CF6-BAD2-6E4499E4A88B}" type="slidenum">
              <a:rPr lang="en-US" smtClean="0"/>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85A3C5A-98EB-4635-941D-9452A06AE6C2}" type="datetimeFigureOut">
              <a:rPr lang="en-US" smtClean="0"/>
              <a:pPr/>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61F408-9BCA-4CF6-BAD2-6E4499E4A88B}" type="slidenum">
              <a:rPr lang="en-US" smtClean="0"/>
              <a:pPr/>
              <a:t>‹#›</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F85A3C5A-98EB-4635-941D-9452A06AE6C2}" type="datetimeFigureOut">
              <a:rPr lang="en-US" smtClean="0"/>
              <a:pPr/>
              <a:t>4/27/2026</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B261F408-9BCA-4CF6-BAD2-6E4499E4A88B}" type="slidenum">
              <a:rPr lang="en-US" smtClean="0"/>
              <a:pPr/>
              <a:t>‹#›</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F85A3C5A-98EB-4635-941D-9452A06AE6C2}" type="datetimeFigureOut">
              <a:rPr lang="en-US" smtClean="0"/>
              <a:pPr/>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61F408-9BCA-4CF6-BAD2-6E4499E4A88B}"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85A3C5A-98EB-4635-941D-9452A06AE6C2}" type="datetimeFigureOut">
              <a:rPr lang="en-US" smtClean="0"/>
              <a:pPr/>
              <a:t>4/27/2026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61F408-9BCA-4CF6-BAD2-6E4499E4A88B}"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85A3C5A-98EB-4635-941D-9452A06AE6C2}" type="datetimeFigureOut">
              <a:rPr lang="en-US" smtClean="0"/>
              <a:pPr/>
              <a:t>4/27/2026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61F408-9BCA-4CF6-BAD2-6E4499E4A88B}" type="slidenum">
              <a:rPr lang="en-US" smtClean="0"/>
              <a:pPr/>
              <a:t>‹#›</a:t>
            </a:fld>
            <a:endParaRPr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5A3C5A-98EB-4635-941D-9452A06AE6C2}" type="datetimeFigureOut">
              <a:rPr lang="en-US" smtClean="0"/>
              <a:pPr/>
              <a:t>4/27/2026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261F408-9BCA-4CF6-BAD2-6E4499E4A88B}" type="slidenum">
              <a:rPr lang="en-US" smtClean="0"/>
              <a:pPr/>
              <a:t>‹#›</a:t>
            </a:fld>
            <a:endParaRPr lang="en-US" dirty="0"/>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85A3C5A-98EB-4635-941D-9452A06AE6C2}" type="datetimeFigureOut">
              <a:rPr lang="en-US" smtClean="0"/>
              <a:pPr/>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61F408-9BCA-4CF6-BAD2-6E4499E4A88B}"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dirty="0"/>
              <a:t>Click icon to add picture</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85A3C5A-98EB-4635-941D-9452A06AE6C2}" type="datetimeFigureOut">
              <a:rPr lang="en-US" smtClean="0"/>
              <a:pPr/>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61F408-9BCA-4CF6-BAD2-6E4499E4A88B}"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F85A3C5A-98EB-4635-941D-9452A06AE6C2}" type="datetimeFigureOut">
              <a:rPr lang="en-US" smtClean="0"/>
              <a:pPr/>
              <a:t>4/27/2026</a:t>
            </a:fld>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261F408-9BCA-4CF6-BAD2-6E4499E4A88B}" type="slidenum">
              <a:rPr lang="en-US" smtClean="0"/>
              <a:pPr/>
              <a:t>‹#›</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penclipart.org/detail/168870"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yalesurvey.ca1.qualtrics.com/jfe/form/SV_e8lz9kDCi4bBOG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abhct.com/programs-services/mental-health-waiver-wise-forms/" TargetMode="External"/><Relationship Id="rId2" Type="http://schemas.openxmlformats.org/officeDocument/2006/relationships/hyperlink" Target="https://www.youtube.com/watch?v=HmouHoz8mxc"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mailto:Katie.daly@ct.gov"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eleblanc@abhct.com" TargetMode="External"/><Relationship Id="rId2" Type="http://schemas.openxmlformats.org/officeDocument/2006/relationships/hyperlink" Target="mailto:aluongo@abhct.com" TargetMode="External"/><Relationship Id="rId1" Type="http://schemas.openxmlformats.org/officeDocument/2006/relationships/slideLayout" Target="../slideLayouts/slideLayout2.xml"/><Relationship Id="rId6" Type="http://schemas.openxmlformats.org/officeDocument/2006/relationships/hyperlink" Target="mailto:jbazelais@abhct.com" TargetMode="External"/><Relationship Id="rId5" Type="http://schemas.openxmlformats.org/officeDocument/2006/relationships/hyperlink" Target="mailto:lpellerin@abhct.com" TargetMode="External"/><Relationship Id="rId4" Type="http://schemas.openxmlformats.org/officeDocument/2006/relationships/hyperlink" Target="mailto:srasile@abhct.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i="1" dirty="0"/>
              <a:t>Mental Health Waiver</a:t>
            </a:r>
            <a:br>
              <a:rPr lang="en-US" dirty="0"/>
            </a:br>
            <a:r>
              <a:rPr lang="en-US" dirty="0"/>
              <a:t>Provider Meeting</a:t>
            </a:r>
          </a:p>
        </p:txBody>
      </p:sp>
      <p:sp>
        <p:nvSpPr>
          <p:cNvPr id="3" name="Subtitle 2"/>
          <p:cNvSpPr>
            <a:spLocks noGrp="1"/>
          </p:cNvSpPr>
          <p:nvPr>
            <p:ph type="subTitle" idx="1"/>
          </p:nvPr>
        </p:nvSpPr>
        <p:spPr/>
        <p:txBody>
          <a:bodyPr/>
          <a:lstStyle/>
          <a:p>
            <a:r>
              <a:rPr lang="en-US" dirty="0"/>
              <a:t>May 1, 2026</a:t>
            </a:r>
          </a:p>
        </p:txBody>
      </p:sp>
      <p:pic>
        <p:nvPicPr>
          <p:cNvPr id="9" name="Picture 8">
            <a:extLst>
              <a:ext uri="{FF2B5EF4-FFF2-40B4-BE49-F238E27FC236}">
                <a16:creationId xmlns:a16="http://schemas.microsoft.com/office/drawing/2014/main" id="{82E8D085-C99D-9552-E157-07C81ACE217B}"/>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999475" y="14377"/>
            <a:ext cx="3297450" cy="352040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Peer Support updates regarding credentialing</a:t>
            </a:r>
          </a:p>
        </p:txBody>
      </p:sp>
      <p:sp>
        <p:nvSpPr>
          <p:cNvPr id="3" name="Content Placeholder 2"/>
          <p:cNvSpPr>
            <a:spLocks noGrp="1"/>
          </p:cNvSpPr>
          <p:nvPr>
            <p:ph sz="quarter" idx="1"/>
          </p:nvPr>
        </p:nvSpPr>
        <p:spPr/>
        <p:txBody>
          <a:bodyPr>
            <a:normAutofit lnSpcReduction="10000"/>
          </a:bodyPr>
          <a:lstStyle/>
          <a:p>
            <a:r>
              <a:rPr lang="en-US" dirty="0"/>
              <a:t>DMHAS is updating the requirements for Peer Support Services and staff will be certified through the Connecticut Certification Board (CCB).</a:t>
            </a:r>
          </a:p>
          <a:p>
            <a:r>
              <a:rPr lang="en-US" b="1" dirty="0"/>
              <a:t>Anyone who completes a DMHAS-approved training on or before February 1, 2026 is eligible.  Must submit application by October 1, 2026.</a:t>
            </a:r>
          </a:p>
          <a:p>
            <a:r>
              <a:rPr lang="en-US" dirty="0"/>
              <a:t>To apply: Grandparenting application on CCB website </a:t>
            </a:r>
            <a:r>
              <a:rPr lang="en-US" dirty="0">
                <a:hlinkClick r:id="rId2"/>
              </a:rPr>
              <a:t>https://yalesurvey.ca1.qualtrics.com/jfe/form/SV_e8lz9kDCi4bBOGa</a:t>
            </a:r>
            <a:endParaRPr lang="en-US" dirty="0"/>
          </a:p>
          <a:p>
            <a:r>
              <a:rPr lang="en-US" dirty="0"/>
              <a:t>Required Documents: State or Federal Picture ID and Training Completion Certificate</a:t>
            </a:r>
          </a:p>
          <a:p>
            <a:r>
              <a:rPr lang="en-US" dirty="0"/>
              <a:t>No Test!!!  No CEUs needed!!!</a:t>
            </a:r>
          </a:p>
          <a:p>
            <a:endParaRPr lang="en-US" dirty="0"/>
          </a:p>
          <a:p>
            <a:pPr marL="274320" lvl="1" indent="0">
              <a:buNone/>
            </a:pPr>
            <a:endParaRPr lang="en-US" dirty="0"/>
          </a:p>
        </p:txBody>
      </p:sp>
    </p:spTree>
    <p:extLst>
      <p:ext uri="{BB962C8B-B14F-4D97-AF65-F5344CB8AC3E}">
        <p14:creationId xmlns:p14="http://schemas.microsoft.com/office/powerpoint/2010/main" val="3085867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EDEFE-138F-B25A-3F0D-7E289AC0F4BD}"/>
              </a:ext>
            </a:extLst>
          </p:cNvPr>
          <p:cNvSpPr>
            <a:spLocks noGrp="1"/>
          </p:cNvSpPr>
          <p:nvPr>
            <p:ph type="title"/>
          </p:nvPr>
        </p:nvSpPr>
        <p:spPr/>
        <p:txBody>
          <a:bodyPr/>
          <a:lstStyle/>
          <a:p>
            <a:r>
              <a:rPr lang="en-US" dirty="0"/>
              <a:t>Critical Incident Reports</a:t>
            </a:r>
          </a:p>
        </p:txBody>
      </p:sp>
      <p:sp>
        <p:nvSpPr>
          <p:cNvPr id="3" name="Content Placeholder 2">
            <a:extLst>
              <a:ext uri="{FF2B5EF4-FFF2-40B4-BE49-F238E27FC236}">
                <a16:creationId xmlns:a16="http://schemas.microsoft.com/office/drawing/2014/main" id="{BB43A755-6020-1902-2F63-81C9876C0D61}"/>
              </a:ext>
            </a:extLst>
          </p:cNvPr>
          <p:cNvSpPr>
            <a:spLocks noGrp="1"/>
          </p:cNvSpPr>
          <p:nvPr>
            <p:ph sz="quarter" idx="1"/>
          </p:nvPr>
        </p:nvSpPr>
        <p:spPr/>
        <p:txBody>
          <a:bodyPr/>
          <a:lstStyle/>
          <a:p>
            <a:r>
              <a:rPr lang="en-US" dirty="0"/>
              <a:t>Please remember that we request a CI report for each unplanned hospital admission.</a:t>
            </a:r>
          </a:p>
          <a:p>
            <a:r>
              <a:rPr lang="en-US" dirty="0"/>
              <a:t>Recording on Critical Incident Report training can be found on the ABH website and this link: </a:t>
            </a:r>
            <a:r>
              <a:rPr lang="en-US" dirty="0">
                <a:hlinkClick r:id="rId2"/>
              </a:rPr>
              <a:t>https://www.youtube.com/watch?v=HmouHoz8mxc</a:t>
            </a:r>
            <a:endParaRPr lang="en-US" dirty="0"/>
          </a:p>
          <a:p>
            <a:r>
              <a:rPr lang="en-US" dirty="0"/>
              <a:t>The CI Report form can be found on the ABH website and this link: </a:t>
            </a:r>
            <a:r>
              <a:rPr lang="en-US" dirty="0">
                <a:hlinkClick r:id="rId3"/>
              </a:rPr>
              <a:t>https://www.abhct.com/programs-services/mental-health-waiver-wise-forms/</a:t>
            </a:r>
            <a:endParaRPr lang="en-US" dirty="0"/>
          </a:p>
          <a:p>
            <a:endParaRPr lang="en-US" dirty="0"/>
          </a:p>
        </p:txBody>
      </p:sp>
    </p:spTree>
    <p:extLst>
      <p:ext uri="{BB962C8B-B14F-4D97-AF65-F5344CB8AC3E}">
        <p14:creationId xmlns:p14="http://schemas.microsoft.com/office/powerpoint/2010/main" val="1033194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0AE68-2896-C6CE-1AF2-1197B7049E32}"/>
              </a:ext>
            </a:extLst>
          </p:cNvPr>
          <p:cNvSpPr>
            <a:spLocks noGrp="1"/>
          </p:cNvSpPr>
          <p:nvPr>
            <p:ph type="title"/>
          </p:nvPr>
        </p:nvSpPr>
        <p:spPr/>
        <p:txBody>
          <a:bodyPr>
            <a:normAutofit fontScale="90000"/>
          </a:bodyPr>
          <a:lstStyle/>
          <a:p>
            <a:r>
              <a:rPr lang="en-US" dirty="0"/>
              <a:t>Required Documentation for Manual EVV Visits</a:t>
            </a:r>
          </a:p>
        </p:txBody>
      </p:sp>
      <p:pic>
        <p:nvPicPr>
          <p:cNvPr id="5" name="Content Placeholder 4">
            <a:extLst>
              <a:ext uri="{FF2B5EF4-FFF2-40B4-BE49-F238E27FC236}">
                <a16:creationId xmlns:a16="http://schemas.microsoft.com/office/drawing/2014/main" id="{40DC1A16-9AE5-25A5-62A2-B950B3DAF935}"/>
              </a:ext>
            </a:extLst>
          </p:cNvPr>
          <p:cNvPicPr>
            <a:picLocks noGrp="1" noChangeAspect="1"/>
          </p:cNvPicPr>
          <p:nvPr>
            <p:ph sz="quarter" idx="1"/>
          </p:nvPr>
        </p:nvPicPr>
        <p:blipFill>
          <a:blip r:embed="rId2"/>
          <a:stretch>
            <a:fillRect/>
          </a:stretch>
        </p:blipFill>
        <p:spPr>
          <a:xfrm>
            <a:off x="1589331" y="1219200"/>
            <a:ext cx="5965338" cy="4937125"/>
          </a:xfrm>
          <a:prstGeom prst="rect">
            <a:avLst/>
          </a:prstGeom>
        </p:spPr>
      </p:pic>
    </p:spTree>
    <p:extLst>
      <p:ext uri="{BB962C8B-B14F-4D97-AF65-F5344CB8AC3E}">
        <p14:creationId xmlns:p14="http://schemas.microsoft.com/office/powerpoint/2010/main" val="4222478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MHW Advisory Council</a:t>
            </a:r>
          </a:p>
        </p:txBody>
      </p:sp>
      <p:sp>
        <p:nvSpPr>
          <p:cNvPr id="3" name="Content Placeholder 2"/>
          <p:cNvSpPr>
            <a:spLocks noGrp="1"/>
          </p:cNvSpPr>
          <p:nvPr>
            <p:ph sz="quarter" idx="1"/>
          </p:nvPr>
        </p:nvSpPr>
        <p:spPr/>
        <p:txBody>
          <a:bodyPr/>
          <a:lstStyle/>
          <a:p>
            <a:r>
              <a:rPr lang="en-US" dirty="0"/>
              <a:t>Meets twice a year in April and October</a:t>
            </a:r>
          </a:p>
          <a:p>
            <a:r>
              <a:rPr lang="en-US" dirty="0"/>
              <a:t>Open to any MHW provider to send a representative</a:t>
            </a:r>
          </a:p>
          <a:p>
            <a:r>
              <a:rPr lang="en-US" dirty="0"/>
              <a:t>Meetings will now be held both in person and virtual.  If you are interested in attending virtually, please contact Katie Daly for the link. (</a:t>
            </a:r>
            <a:r>
              <a:rPr lang="en-US" dirty="0">
                <a:hlinkClick r:id="rId2"/>
              </a:rPr>
              <a:t>Katie.daly@ct.gov</a:t>
            </a:r>
            <a:r>
              <a:rPr lang="en-US" dirty="0"/>
              <a:t>)</a:t>
            </a:r>
          </a:p>
          <a:p>
            <a:r>
              <a:rPr lang="en-US" dirty="0"/>
              <a:t>We encourage staff to identify MHW participants who might be interested in participating. Staff can bill for time spent with participant at meeting.</a:t>
            </a:r>
          </a:p>
          <a:p>
            <a:pPr>
              <a:buNone/>
            </a:pPr>
            <a:endParaRPr lang="en-US" dirty="0"/>
          </a:p>
          <a:p>
            <a:pPr>
              <a:buNone/>
            </a:pPr>
            <a:endParaRPr lang="en-US" dirty="0"/>
          </a:p>
        </p:txBody>
      </p:sp>
      <p:pic>
        <p:nvPicPr>
          <p:cNvPr id="4098" name="Picture 2" descr="C:\Users\aluongo.ABH\AppData\Local\Microsoft\Windows\Temporary Internet Files\Content.IE5\S3V1D5ZQ\meeting[1].jpg"/>
          <p:cNvPicPr>
            <a:picLocks noChangeAspect="1" noChangeArrowheads="1"/>
          </p:cNvPicPr>
          <p:nvPr/>
        </p:nvPicPr>
        <p:blipFill>
          <a:blip r:embed="rId3" cstate="print"/>
          <a:srcRect/>
          <a:stretch>
            <a:fillRect/>
          </a:stretch>
        </p:blipFill>
        <p:spPr bwMode="auto">
          <a:xfrm>
            <a:off x="5715000" y="4351036"/>
            <a:ext cx="2362200" cy="182987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ABH Contact Information</a:t>
            </a:r>
          </a:p>
        </p:txBody>
      </p:sp>
      <p:sp>
        <p:nvSpPr>
          <p:cNvPr id="4" name="Content Placeholder 2"/>
          <p:cNvSpPr>
            <a:spLocks noGrp="1"/>
          </p:cNvSpPr>
          <p:nvPr>
            <p:ph sz="quarter" idx="1"/>
          </p:nvPr>
        </p:nvSpPr>
        <p:spPr/>
        <p:txBody>
          <a:bodyPr>
            <a:normAutofit fontScale="77500" lnSpcReduction="20000"/>
          </a:bodyPr>
          <a:lstStyle/>
          <a:p>
            <a:r>
              <a:rPr lang="en-US" dirty="0"/>
              <a:t>Ann Marie Luongo, Director (general waiver info, clinician info/issues, adding staff to ABH portal)</a:t>
            </a:r>
          </a:p>
          <a:p>
            <a:pPr lvl="1"/>
            <a:r>
              <a:rPr lang="en-US" dirty="0"/>
              <a:t>(860) 704-6211  </a:t>
            </a:r>
            <a:r>
              <a:rPr lang="en-US" dirty="0">
                <a:hlinkClick r:id="rId2"/>
              </a:rPr>
              <a:t>aluongo@abhct.com</a:t>
            </a:r>
            <a:endParaRPr lang="en-US" dirty="0"/>
          </a:p>
          <a:p>
            <a:r>
              <a:rPr lang="en-US" dirty="0"/>
              <a:t>Emilie LeBlanc, Quality Assurance Supervisor (client eligibility, report cards, audits, notes)</a:t>
            </a:r>
          </a:p>
          <a:p>
            <a:pPr lvl="1"/>
            <a:r>
              <a:rPr lang="en-US" dirty="0"/>
              <a:t>(860) 704-6123  </a:t>
            </a:r>
            <a:r>
              <a:rPr lang="en-US" dirty="0">
                <a:hlinkClick r:id="rId3"/>
              </a:rPr>
              <a:t>eleblanc@abhct.com</a:t>
            </a:r>
            <a:endParaRPr lang="en-US" dirty="0"/>
          </a:p>
          <a:p>
            <a:r>
              <a:rPr lang="en-US" dirty="0"/>
              <a:t>Sarah Rasile, Program Specialist (credentialing questions, RA trainings)</a:t>
            </a:r>
            <a:endParaRPr lang="en-US" dirty="0">
              <a:solidFill>
                <a:srgbClr val="FF0000"/>
              </a:solidFill>
            </a:endParaRPr>
          </a:p>
          <a:p>
            <a:pPr lvl="1"/>
            <a:r>
              <a:rPr lang="en-US" dirty="0"/>
              <a:t>(860) 704-6157  </a:t>
            </a:r>
            <a:r>
              <a:rPr lang="en-US" dirty="0">
                <a:hlinkClick r:id="rId4"/>
              </a:rPr>
              <a:t>srasile@abhct.com</a:t>
            </a:r>
            <a:endParaRPr lang="en-US" dirty="0"/>
          </a:p>
          <a:p>
            <a:r>
              <a:rPr lang="en-US" dirty="0"/>
              <a:t>Liberte Pellerin, Claims and Quality Analyst (authorization and claims issues, report cards, client eligibility) </a:t>
            </a:r>
          </a:p>
          <a:p>
            <a:pPr lvl="1"/>
            <a:r>
              <a:rPr lang="en-US" dirty="0"/>
              <a:t>(860) 704-6186   </a:t>
            </a:r>
            <a:r>
              <a:rPr lang="en-US" dirty="0">
                <a:hlinkClick r:id="rId5"/>
              </a:rPr>
              <a:t>lpellerin@abhct.com</a:t>
            </a:r>
            <a:endParaRPr lang="en-US" dirty="0"/>
          </a:p>
          <a:p>
            <a:r>
              <a:rPr lang="en-US" dirty="0"/>
              <a:t>Jenna Bazelais, Quality Assurance Assistant (critical incident reports, client surveys, provider surveys, report cards)</a:t>
            </a:r>
          </a:p>
          <a:p>
            <a:pPr lvl="1"/>
            <a:r>
              <a:rPr lang="en-US" dirty="0"/>
              <a:t>(860) 704-6121  </a:t>
            </a:r>
            <a:r>
              <a:rPr lang="en-US" dirty="0">
                <a:hlinkClick r:id="rId6"/>
              </a:rPr>
              <a:t>jbazelais@abhct.com</a:t>
            </a:r>
            <a:endParaRPr lang="en-US" dirty="0"/>
          </a:p>
          <a:p>
            <a:pPr marL="274320" lvl="1" indent="0">
              <a:buNone/>
            </a:pPr>
            <a:endParaRPr lang="en-US" dirty="0"/>
          </a:p>
          <a:p>
            <a:pPr marL="274320" lvl="1" indent="0">
              <a:buNone/>
            </a:pPr>
            <a:endParaRPr lang="en-US" dirty="0"/>
          </a:p>
          <a:p>
            <a:pPr lvl="2"/>
            <a:r>
              <a:rPr lang="en-US" i="1" dirty="0"/>
              <a:t> FAX NUMBER </a:t>
            </a:r>
            <a:r>
              <a:rPr lang="en-US" i="1" dirty="0">
                <a:solidFill>
                  <a:srgbClr val="FF0000"/>
                </a:solidFill>
              </a:rPr>
              <a:t>860-920-4456</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xEl>
                                              <p:pRg st="12" end="12"/>
                                            </p:txEl>
                                          </p:spTgt>
                                        </p:tgtEl>
                                        <p:attrNameLst>
                                          <p:attrName>ppt_x</p:attrName>
                                          <p:attrName>ppt_y</p:attrName>
                                        </p:attrNameLst>
                                      </p:cBhvr>
                                    </p:animMotion>
                                    <p:animRot by="1500000">
                                      <p:cBhvr>
                                        <p:cTn id="7" dur="125" fill="hold">
                                          <p:stCondLst>
                                            <p:cond delay="0"/>
                                          </p:stCondLst>
                                        </p:cTn>
                                        <p:tgtEl>
                                          <p:spTgt spid="4">
                                            <p:txEl>
                                              <p:pRg st="12" end="12"/>
                                            </p:txEl>
                                          </p:spTgt>
                                        </p:tgtEl>
                                        <p:attrNameLst>
                                          <p:attrName>r</p:attrName>
                                        </p:attrNameLst>
                                      </p:cBhvr>
                                    </p:animRot>
                                    <p:animRot by="-1500000">
                                      <p:cBhvr>
                                        <p:cTn id="8" dur="125" fill="hold">
                                          <p:stCondLst>
                                            <p:cond delay="125"/>
                                          </p:stCondLst>
                                        </p:cTn>
                                        <p:tgtEl>
                                          <p:spTgt spid="4">
                                            <p:txEl>
                                              <p:pRg st="12" end="12"/>
                                            </p:txEl>
                                          </p:spTgt>
                                        </p:tgtEl>
                                        <p:attrNameLst>
                                          <p:attrName>r</p:attrName>
                                        </p:attrNameLst>
                                      </p:cBhvr>
                                    </p:animRot>
                                    <p:animRot by="-1500000">
                                      <p:cBhvr>
                                        <p:cTn id="9" dur="125" fill="hold">
                                          <p:stCondLst>
                                            <p:cond delay="250"/>
                                          </p:stCondLst>
                                        </p:cTn>
                                        <p:tgtEl>
                                          <p:spTgt spid="4">
                                            <p:txEl>
                                              <p:pRg st="12" end="12"/>
                                            </p:txEl>
                                          </p:spTgt>
                                        </p:tgtEl>
                                        <p:attrNameLst>
                                          <p:attrName>r</p:attrName>
                                        </p:attrNameLst>
                                      </p:cBhvr>
                                    </p:animRot>
                                    <p:animRot by="1500000">
                                      <p:cBhvr>
                                        <p:cTn id="10" dur="125" fill="hold">
                                          <p:stCondLst>
                                            <p:cond delay="375"/>
                                          </p:stCondLst>
                                        </p:cTn>
                                        <p:tgtEl>
                                          <p:spTgt spid="4">
                                            <p:txEl>
                                              <p:pRg st="12" end="1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sz="quarter" idx="1"/>
          </p:nvPr>
        </p:nvSpPr>
        <p:spPr/>
        <p:txBody>
          <a:bodyPr>
            <a:normAutofit fontScale="92500" lnSpcReduction="10000"/>
          </a:bodyPr>
          <a:lstStyle/>
          <a:p>
            <a:pPr marL="0" indent="0">
              <a:buNone/>
            </a:pPr>
            <a:endParaRPr lang="en-US" dirty="0"/>
          </a:p>
          <a:p>
            <a:r>
              <a:rPr lang="en-US" dirty="0"/>
              <a:t>Waiver Update</a:t>
            </a:r>
          </a:p>
          <a:p>
            <a:r>
              <a:rPr lang="en-US" dirty="0"/>
              <a:t>Average Enrolled by Month</a:t>
            </a:r>
          </a:p>
          <a:p>
            <a:r>
              <a:rPr lang="en-US" dirty="0"/>
              <a:t>Staffing Updates</a:t>
            </a:r>
          </a:p>
          <a:p>
            <a:r>
              <a:rPr lang="en-US" dirty="0"/>
              <a:t>Waiver renewal</a:t>
            </a:r>
          </a:p>
          <a:p>
            <a:r>
              <a:rPr lang="en-US" dirty="0"/>
              <a:t>TCM billing: MFP vs Community</a:t>
            </a:r>
          </a:p>
          <a:p>
            <a:r>
              <a:rPr lang="en-US" dirty="0"/>
              <a:t>RA Training Process</a:t>
            </a:r>
          </a:p>
          <a:p>
            <a:r>
              <a:rPr lang="en-US" dirty="0"/>
              <a:t>Access to ABH website</a:t>
            </a:r>
          </a:p>
          <a:p>
            <a:r>
              <a:rPr lang="en-US" dirty="0"/>
              <a:t>Update on Peer Support credentialing requirements</a:t>
            </a:r>
          </a:p>
          <a:p>
            <a:r>
              <a:rPr lang="en-US" dirty="0"/>
              <a:t>Critical Incident Reports</a:t>
            </a:r>
          </a:p>
          <a:p>
            <a:r>
              <a:rPr lang="en-US" dirty="0"/>
              <a:t>Documenting manually entered visits in EVV</a:t>
            </a:r>
          </a:p>
          <a:p>
            <a:r>
              <a:rPr lang="en-US" dirty="0"/>
              <a:t>MHW Advisory Council</a:t>
            </a:r>
          </a:p>
          <a:p>
            <a:pPr marL="0" inden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Waiver Update  (as of 4/27/2026)</a:t>
            </a:r>
          </a:p>
        </p:txBody>
      </p:sp>
      <p:sp>
        <p:nvSpPr>
          <p:cNvPr id="3" name="Content Placeholder 2"/>
          <p:cNvSpPr>
            <a:spLocks noGrp="1"/>
          </p:cNvSpPr>
          <p:nvPr>
            <p:ph sz="quarter" idx="1"/>
          </p:nvPr>
        </p:nvSpPr>
        <p:spPr>
          <a:xfrm>
            <a:off x="457200" y="1371600"/>
            <a:ext cx="8229600" cy="4785360"/>
          </a:xfrm>
        </p:spPr>
        <p:txBody>
          <a:bodyPr>
            <a:normAutofit fontScale="92500"/>
          </a:bodyPr>
          <a:lstStyle/>
          <a:p>
            <a:r>
              <a:rPr lang="en-US" dirty="0"/>
              <a:t> Active participants on the waiver: 564</a:t>
            </a:r>
          </a:p>
          <a:p>
            <a:r>
              <a:rPr lang="en-US" dirty="0"/>
              <a:t>Actively planning for admission to waiver (MHW &amp; MFP): 39</a:t>
            </a:r>
          </a:p>
          <a:p>
            <a:r>
              <a:rPr lang="en-US" dirty="0"/>
              <a:t>   Referrals pending disposition (MHW &amp; MFP): 64</a:t>
            </a:r>
          </a:p>
          <a:p>
            <a:r>
              <a:rPr lang="en-US" dirty="0"/>
              <a:t>   Waitlisted referrals for MHW community: 4</a:t>
            </a:r>
            <a:endParaRPr lang="en-US" b="1" dirty="0"/>
          </a:p>
          <a:p>
            <a:pPr>
              <a:buNone/>
            </a:pPr>
            <a:endParaRPr lang="en-US" dirty="0"/>
          </a:p>
          <a:p>
            <a:r>
              <a:rPr lang="en-US" dirty="0"/>
              <a:t>   Community Census for </a:t>
            </a:r>
            <a:r>
              <a:rPr lang="en-US" b="1" i="1" dirty="0">
                <a:effectLst>
                  <a:outerShdw blurRad="38100" dist="38100" dir="2700000" algn="tl">
                    <a:srgbClr val="000000">
                      <a:alpha val="43137"/>
                    </a:srgbClr>
                  </a:outerShdw>
                </a:effectLst>
              </a:rPr>
              <a:t>Waiver Year 17</a:t>
            </a:r>
            <a:r>
              <a:rPr lang="en-US" dirty="0"/>
              <a:t>: </a:t>
            </a:r>
            <a:r>
              <a:rPr lang="en-US" b="1" dirty="0"/>
              <a:t>615</a:t>
            </a:r>
          </a:p>
          <a:p>
            <a:endParaRPr lang="en-US" dirty="0"/>
          </a:p>
          <a:p>
            <a:r>
              <a:rPr lang="en-US" dirty="0"/>
              <a:t>   Additional Slots for MFP participants Waiver Year18: </a:t>
            </a:r>
            <a:r>
              <a:rPr lang="en-US" b="1" dirty="0"/>
              <a:t>45</a:t>
            </a:r>
          </a:p>
          <a:p>
            <a:r>
              <a:rPr lang="en-US" b="1" dirty="0"/>
              <a:t>If you are making a referral to the MHW please remember to send in any psychosocial and functional assessments to assist with eligibility determination.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283221045"/>
              </p:ext>
            </p:extLst>
          </p:nvPr>
        </p:nvGraphicFramePr>
        <p:xfrm>
          <a:off x="457200" y="304800"/>
          <a:ext cx="8305800" cy="6400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59477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Staffing Updates</a:t>
            </a:r>
          </a:p>
        </p:txBody>
      </p:sp>
      <p:sp>
        <p:nvSpPr>
          <p:cNvPr id="3" name="Content Placeholder 2"/>
          <p:cNvSpPr>
            <a:spLocks noGrp="1"/>
          </p:cNvSpPr>
          <p:nvPr>
            <p:ph sz="quarter" idx="1"/>
          </p:nvPr>
        </p:nvSpPr>
        <p:spPr/>
        <p:txBody>
          <a:bodyPr>
            <a:normAutofit lnSpcReduction="10000"/>
          </a:bodyPr>
          <a:lstStyle/>
          <a:p>
            <a:r>
              <a:rPr lang="en-US" dirty="0"/>
              <a:t>Emily Leblanc has been promoted to Quality Assurance Supervisor at ABH (position previously held by Jenny Demars)</a:t>
            </a:r>
          </a:p>
          <a:p>
            <a:r>
              <a:rPr lang="en-US" dirty="0"/>
              <a:t>Liberte Pellerin has started in the Claims &amp; Quality Analyst position previously held by Emilie.  </a:t>
            </a:r>
          </a:p>
          <a:p>
            <a:r>
              <a:rPr lang="en-US" dirty="0"/>
              <a:t>Katie Daly has accepted the position of Clinical Director of Long-Term Services and Reports at DMHAS previously held by Erin Leavitt-Smith.  </a:t>
            </a:r>
          </a:p>
          <a:p>
            <a:r>
              <a:rPr lang="en-US" dirty="0"/>
              <a:t>DMHAS will be posting for the Behavioral Health Clinical Supervisor position previously held by Katie Daly.</a:t>
            </a:r>
          </a:p>
          <a:p>
            <a:r>
              <a:rPr lang="en-US" dirty="0"/>
              <a:t>ABH is currently recruiting for the MFP SCM position in the New Haven area.</a:t>
            </a:r>
          </a:p>
        </p:txBody>
      </p:sp>
    </p:spTree>
    <p:extLst>
      <p:ext uri="{BB962C8B-B14F-4D97-AF65-F5344CB8AC3E}">
        <p14:creationId xmlns:p14="http://schemas.microsoft.com/office/powerpoint/2010/main" val="3511381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E36BA-93C9-D05D-D415-1490FDF0F014}"/>
              </a:ext>
            </a:extLst>
          </p:cNvPr>
          <p:cNvSpPr>
            <a:spLocks noGrp="1"/>
          </p:cNvSpPr>
          <p:nvPr>
            <p:ph type="title"/>
          </p:nvPr>
        </p:nvSpPr>
        <p:spPr/>
        <p:txBody>
          <a:bodyPr/>
          <a:lstStyle/>
          <a:p>
            <a:r>
              <a:rPr lang="en-US" dirty="0"/>
              <a:t>Waiver Renewal</a:t>
            </a:r>
          </a:p>
        </p:txBody>
      </p:sp>
      <p:sp>
        <p:nvSpPr>
          <p:cNvPr id="3" name="Content Placeholder 2">
            <a:extLst>
              <a:ext uri="{FF2B5EF4-FFF2-40B4-BE49-F238E27FC236}">
                <a16:creationId xmlns:a16="http://schemas.microsoft.com/office/drawing/2014/main" id="{4AE4B257-51AB-F729-DC14-44B77832DB4C}"/>
              </a:ext>
            </a:extLst>
          </p:cNvPr>
          <p:cNvSpPr>
            <a:spLocks noGrp="1"/>
          </p:cNvSpPr>
          <p:nvPr>
            <p:ph sz="quarter" idx="1"/>
          </p:nvPr>
        </p:nvSpPr>
        <p:spPr/>
        <p:txBody>
          <a:bodyPr/>
          <a:lstStyle/>
          <a:p>
            <a:r>
              <a:rPr lang="en-US" dirty="0"/>
              <a:t>The current Mental Health Waiver will expire on March 31, 2027.</a:t>
            </a:r>
          </a:p>
          <a:p>
            <a:r>
              <a:rPr lang="en-US" dirty="0"/>
              <a:t>DMHAS will begin the renewal process this spring and will be requesting another 5-year renewal (effective 4/1/27-3/31/32)</a:t>
            </a:r>
          </a:p>
          <a:p>
            <a:r>
              <a:rPr lang="en-US" dirty="0"/>
              <a:t>DMHAS is considering the addition of agency based PCA services.  </a:t>
            </a:r>
          </a:p>
          <a:p>
            <a:r>
              <a:rPr lang="en-US" dirty="0"/>
              <a:t>Ideas?  </a:t>
            </a:r>
          </a:p>
          <a:p>
            <a:endParaRPr lang="en-US" dirty="0"/>
          </a:p>
        </p:txBody>
      </p:sp>
    </p:spTree>
    <p:extLst>
      <p:ext uri="{BB962C8B-B14F-4D97-AF65-F5344CB8AC3E}">
        <p14:creationId xmlns:p14="http://schemas.microsoft.com/office/powerpoint/2010/main" val="1825055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37FB0-FB86-7468-2BD7-38A910613F71}"/>
              </a:ext>
            </a:extLst>
          </p:cNvPr>
          <p:cNvSpPr>
            <a:spLocks noGrp="1"/>
          </p:cNvSpPr>
          <p:nvPr>
            <p:ph type="title"/>
          </p:nvPr>
        </p:nvSpPr>
        <p:spPr/>
        <p:txBody>
          <a:bodyPr/>
          <a:lstStyle/>
          <a:p>
            <a:r>
              <a:rPr lang="en-US" dirty="0"/>
              <a:t>TCM Billing</a:t>
            </a:r>
          </a:p>
        </p:txBody>
      </p:sp>
      <p:sp>
        <p:nvSpPr>
          <p:cNvPr id="3" name="Content Placeholder 2">
            <a:extLst>
              <a:ext uri="{FF2B5EF4-FFF2-40B4-BE49-F238E27FC236}">
                <a16:creationId xmlns:a16="http://schemas.microsoft.com/office/drawing/2014/main" id="{246F5855-990C-1CB7-DA7A-48F3992868E2}"/>
              </a:ext>
            </a:extLst>
          </p:cNvPr>
          <p:cNvSpPr>
            <a:spLocks noGrp="1"/>
          </p:cNvSpPr>
          <p:nvPr>
            <p:ph sz="quarter" idx="1"/>
          </p:nvPr>
        </p:nvSpPr>
        <p:spPr/>
        <p:txBody>
          <a:bodyPr>
            <a:normAutofit fontScale="77500" lnSpcReduction="20000"/>
          </a:bodyPr>
          <a:lstStyle/>
          <a:p>
            <a:r>
              <a:rPr lang="en-US" dirty="0"/>
              <a:t>If you have provided TCM services to a client who is transitioning out of a SNF and onto the waiver, you will need to bill all your TCM hours on the day of discharge.  This will mean you also need to manually enter a </a:t>
            </a:r>
            <a:r>
              <a:rPr lang="en-US" dirty="0" err="1"/>
              <a:t>Sandata</a:t>
            </a:r>
            <a:r>
              <a:rPr lang="en-US" dirty="0"/>
              <a:t> visit for that day with the full number of hours.</a:t>
            </a:r>
          </a:p>
          <a:p>
            <a:r>
              <a:rPr lang="en-US" dirty="0"/>
              <a:t>Example: Your agency provided 20 hours of TCM prior to client being discharged from the nursing home on 2/1/26 and provided 2 hours on the day of discharge.  You would manually enter a visit for TCM on 2/1/26 for 22 hours and bill as usual.  </a:t>
            </a:r>
          </a:p>
          <a:p>
            <a:r>
              <a:rPr lang="en-US" dirty="0"/>
              <a:t>For clients already enrolled on the Mental Health Waiver, you can schedule TCM visits and bill as you would any other service.</a:t>
            </a:r>
          </a:p>
          <a:p>
            <a:r>
              <a:rPr lang="en-US" dirty="0"/>
              <a:t>Example: you have a client who enters a nursing home for 30 days post-surgery.  They were already receiving MHW services prior to the surgery.  You can schedule the TCM visits as authorized and billing can occur as service is provided.  </a:t>
            </a:r>
          </a:p>
          <a:p>
            <a:r>
              <a:rPr lang="en-US" dirty="0"/>
              <a:t>Please remember that TCM is not meant to replace the CSP authorization in terms of hours, and should be used for work related to discharge planning (checking on client progress, meeting with SNF social worker, attending discharge planning meetings, etc.)</a:t>
            </a:r>
          </a:p>
          <a:p>
            <a:endParaRPr lang="en-US" dirty="0"/>
          </a:p>
        </p:txBody>
      </p:sp>
    </p:spTree>
    <p:extLst>
      <p:ext uri="{BB962C8B-B14F-4D97-AF65-F5344CB8AC3E}">
        <p14:creationId xmlns:p14="http://schemas.microsoft.com/office/powerpoint/2010/main" val="1221690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 Training process</a:t>
            </a:r>
          </a:p>
        </p:txBody>
      </p:sp>
      <p:sp>
        <p:nvSpPr>
          <p:cNvPr id="3" name="Content Placeholder 2"/>
          <p:cNvSpPr>
            <a:spLocks noGrp="1"/>
          </p:cNvSpPr>
          <p:nvPr>
            <p:ph sz="quarter" idx="1"/>
          </p:nvPr>
        </p:nvSpPr>
        <p:spPr/>
        <p:txBody>
          <a:bodyPr>
            <a:normAutofit/>
          </a:bodyPr>
          <a:lstStyle/>
          <a:p>
            <a:r>
              <a:rPr lang="en-US" dirty="0"/>
              <a:t>The On Demand RA training is now live </a:t>
            </a:r>
            <a:r>
              <a:rPr lang="en-US" dirty="0">
                <a:sym typeface="Wingdings" panose="05000000000000000000" pitchFamily="2" charset="2"/>
              </a:rPr>
              <a:t></a:t>
            </a:r>
          </a:p>
          <a:p>
            <a:r>
              <a:rPr lang="en-US" dirty="0">
                <a:sym typeface="Wingdings" panose="05000000000000000000" pitchFamily="2" charset="2"/>
              </a:rPr>
              <a:t>Please remember that if you have not received confirmation from ABH that staff has completed </a:t>
            </a:r>
            <a:r>
              <a:rPr lang="en-US" b="1" i="1" u="sng" dirty="0">
                <a:sym typeface="Wingdings" panose="05000000000000000000" pitchFamily="2" charset="2"/>
              </a:rPr>
              <a:t>all</a:t>
            </a:r>
            <a:r>
              <a:rPr lang="en-US" dirty="0">
                <a:sym typeface="Wingdings" panose="05000000000000000000" pitchFamily="2" charset="2"/>
              </a:rPr>
              <a:t> training, that they have not been placed on the registry.</a:t>
            </a:r>
          </a:p>
          <a:p>
            <a:r>
              <a:rPr lang="en-US" dirty="0">
                <a:sym typeface="Wingdings" panose="05000000000000000000" pitchFamily="2" charset="2"/>
              </a:rPr>
              <a:t> We have a number of staff who partially complete training (about 37%).  When you are signing up staff, please encourage them to complete the training in full as soon as possible.  </a:t>
            </a:r>
          </a:p>
        </p:txBody>
      </p:sp>
    </p:spTree>
    <p:extLst>
      <p:ext uri="{BB962C8B-B14F-4D97-AF65-F5344CB8AC3E}">
        <p14:creationId xmlns:p14="http://schemas.microsoft.com/office/powerpoint/2010/main" val="1627592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9D275-6B38-3239-02A7-2880E81716C5}"/>
              </a:ext>
            </a:extLst>
          </p:cNvPr>
          <p:cNvSpPr>
            <a:spLocks noGrp="1"/>
          </p:cNvSpPr>
          <p:nvPr>
            <p:ph type="title"/>
          </p:nvPr>
        </p:nvSpPr>
        <p:spPr/>
        <p:txBody>
          <a:bodyPr/>
          <a:lstStyle/>
          <a:p>
            <a:r>
              <a:rPr lang="en-US" dirty="0"/>
              <a:t>Access to ABH website</a:t>
            </a:r>
          </a:p>
        </p:txBody>
      </p:sp>
      <p:sp>
        <p:nvSpPr>
          <p:cNvPr id="3" name="Content Placeholder 2">
            <a:extLst>
              <a:ext uri="{FF2B5EF4-FFF2-40B4-BE49-F238E27FC236}">
                <a16:creationId xmlns:a16="http://schemas.microsoft.com/office/drawing/2014/main" id="{773FDDA4-E26B-76BC-03AE-7599770F5C9E}"/>
              </a:ext>
            </a:extLst>
          </p:cNvPr>
          <p:cNvSpPr>
            <a:spLocks noGrp="1"/>
          </p:cNvSpPr>
          <p:nvPr>
            <p:ph sz="quarter" idx="1"/>
          </p:nvPr>
        </p:nvSpPr>
        <p:spPr/>
        <p:txBody>
          <a:bodyPr/>
          <a:lstStyle/>
          <a:p>
            <a:r>
              <a:rPr lang="en-US" dirty="0"/>
              <a:t>CSP and administrative staff that need access to the ABH website for notes, recovery plans, etc. should be logging into the site </a:t>
            </a:r>
            <a:r>
              <a:rPr lang="en-US" b="1" dirty="0"/>
              <a:t>at least every month.</a:t>
            </a:r>
          </a:p>
          <a:p>
            <a:r>
              <a:rPr lang="en-US" dirty="0"/>
              <a:t>Please only request access for staff that will need to use the site on a regular basis as ABH is required to pay a fee per user.</a:t>
            </a:r>
          </a:p>
          <a:p>
            <a:r>
              <a:rPr lang="en-US" b="1" dirty="0"/>
              <a:t>Users who do not sign in on a regular basis will have their accounts deactivated.  </a:t>
            </a:r>
          </a:p>
          <a:p>
            <a:r>
              <a:rPr lang="en-US" dirty="0"/>
              <a:t>Please inform us when staff who have access leave your agency so we may deactivate their accounts immediately.</a:t>
            </a:r>
          </a:p>
        </p:txBody>
      </p:sp>
    </p:spTree>
    <p:extLst>
      <p:ext uri="{BB962C8B-B14F-4D97-AF65-F5344CB8AC3E}">
        <p14:creationId xmlns:p14="http://schemas.microsoft.com/office/powerpoint/2010/main" val="10929890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6192</TotalTime>
  <Words>1078</Words>
  <Application>Microsoft Office PowerPoint</Application>
  <PresentationFormat>On-screen Show (4:3)</PresentationFormat>
  <Paragraphs>83</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Bookman Old Style</vt:lpstr>
      <vt:lpstr>Calibri</vt:lpstr>
      <vt:lpstr>Gill Sans MT</vt:lpstr>
      <vt:lpstr>Wingdings</vt:lpstr>
      <vt:lpstr>Wingdings 3</vt:lpstr>
      <vt:lpstr>Origin</vt:lpstr>
      <vt:lpstr>Mental Health Waiver Provider Meeting</vt:lpstr>
      <vt:lpstr>Agenda</vt:lpstr>
      <vt:lpstr>Waiver Update  (as of 4/27/2026)</vt:lpstr>
      <vt:lpstr>PowerPoint Presentation</vt:lpstr>
      <vt:lpstr>Staffing Updates</vt:lpstr>
      <vt:lpstr>Waiver Renewal</vt:lpstr>
      <vt:lpstr>TCM Billing</vt:lpstr>
      <vt:lpstr>RA Training process</vt:lpstr>
      <vt:lpstr>Access to ABH website</vt:lpstr>
      <vt:lpstr>Peer Support updates regarding credentialing</vt:lpstr>
      <vt:lpstr>Critical Incident Reports</vt:lpstr>
      <vt:lpstr>Required Documentation for Manual EVV Visits</vt:lpstr>
      <vt:lpstr>MHW Advisory Council</vt:lpstr>
      <vt:lpstr>ABH Contact Information</vt:lpstr>
    </vt:vector>
  </TitlesOfParts>
  <Company>Advanced Behavioral Health,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dgerwien</dc:creator>
  <cp:lastModifiedBy>Ann M. Luongo</cp:lastModifiedBy>
  <cp:revision>726</cp:revision>
  <cp:lastPrinted>2020-01-07T12:46:07Z</cp:lastPrinted>
  <dcterms:created xsi:type="dcterms:W3CDTF">2015-03-31T15:24:13Z</dcterms:created>
  <dcterms:modified xsi:type="dcterms:W3CDTF">2026-04-27T16:30:17Z</dcterms:modified>
</cp:coreProperties>
</file>