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392" r:id="rId4"/>
    <p:sldId id="267" r:id="rId5"/>
    <p:sldId id="351" r:id="rId6"/>
    <p:sldId id="387" r:id="rId7"/>
    <p:sldId id="361" r:id="rId8"/>
    <p:sldId id="380" r:id="rId9"/>
    <p:sldId id="393" r:id="rId10"/>
    <p:sldId id="391" r:id="rId11"/>
    <p:sldId id="385" r:id="rId12"/>
    <p:sldId id="270" r:id="rId13"/>
    <p:sldId id="268" r:id="rId14"/>
  </p:sldIdLst>
  <p:sldSz cx="9144000" cy="6858000" type="screen4x3"/>
  <p:notesSz cx="70104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E5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Average Enrolled by month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882178718485877E-2"/>
          <c:y val="7.0734908136482949E-2"/>
          <c:w val="0.96311782128151413"/>
          <c:h val="0.87428571428571433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9E5ECE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C-5756-4401-B34F-92C407188248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5756-4401-B34F-92C407188248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E-5756-4401-B34F-92C407188248}"/>
              </c:ext>
            </c:extLst>
          </c:dPt>
          <c:dPt>
            <c:idx val="3"/>
            <c:invertIfNegative val="0"/>
            <c:bubble3D val="0"/>
            <c:spPr>
              <a:solidFill>
                <a:srgbClr val="FF99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F-5756-4401-B34F-92C407188248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3-A089-479B-A883-2E301BF92539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4-A089-479B-A883-2E301BF92539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15-A089-479B-A883-2E301BF92539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C-90A4-4C45-A26E-5AA2E43D63F2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D-90A4-4C45-A26E-5AA2E43D63F2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E-90A4-4C45-A26E-5AA2E43D63F2}"/>
              </c:ext>
            </c:extLst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FAE4-41FF-8657-DF804D281920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FAE4-41FF-8657-DF804D281920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8-FAE4-41FF-8657-DF804D281920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0-DF10-4AD2-929C-C3553C26877A}"/>
              </c:ext>
            </c:extLst>
          </c:dPt>
          <c:dPt>
            <c:idx val="1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F10-4AD2-929C-C3553C26877A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F10-4AD2-929C-C3553C26877A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20-4D28-4EB2-95D7-B78071B38B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Sheet1!$J$1:$J$17</c:f>
              <c:strCache>
                <c:ptCount val="17"/>
                <c:pt idx="0">
                  <c:v>1-3</c:v>
                </c:pt>
                <c:pt idx="1">
                  <c:v>4-8</c:v>
                </c:pt>
                <c:pt idx="2">
                  <c:v>9-13</c:v>
                </c:pt>
                <c:pt idx="3">
                  <c:v>14</c:v>
                </c:pt>
                <c:pt idx="4">
                  <c:v>15</c:v>
                </c:pt>
                <c:pt idx="5">
                  <c:v>Apr-24</c:v>
                </c:pt>
                <c:pt idx="6">
                  <c:v>May-24</c:v>
                </c:pt>
                <c:pt idx="7">
                  <c:v>Jun-24</c:v>
                </c:pt>
                <c:pt idx="8">
                  <c:v>Jul-24</c:v>
                </c:pt>
                <c:pt idx="9">
                  <c:v>Aug-24</c:v>
                </c:pt>
                <c:pt idx="10">
                  <c:v>Sep-24</c:v>
                </c:pt>
                <c:pt idx="11">
                  <c:v>Oct-24</c:v>
                </c:pt>
                <c:pt idx="12">
                  <c:v>Nov-24</c:v>
                </c:pt>
                <c:pt idx="13">
                  <c:v>Dec-24</c:v>
                </c:pt>
                <c:pt idx="14">
                  <c:v>Jan-25</c:v>
                </c:pt>
                <c:pt idx="15">
                  <c:v>Feb-25</c:v>
                </c:pt>
                <c:pt idx="16">
                  <c:v>Mar-25</c:v>
                </c:pt>
              </c:strCache>
            </c:strRef>
          </c:cat>
          <c:val>
            <c:numRef>
              <c:f>Sheet1!$K$1:$K$17</c:f>
              <c:numCache>
                <c:formatCode>General</c:formatCode>
                <c:ptCount val="17"/>
                <c:pt idx="0">
                  <c:v>4</c:v>
                </c:pt>
                <c:pt idx="1">
                  <c:v>15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11</c:v>
                </c:pt>
                <c:pt idx="6">
                  <c:v>15</c:v>
                </c:pt>
                <c:pt idx="7">
                  <c:v>10</c:v>
                </c:pt>
                <c:pt idx="8">
                  <c:v>10</c:v>
                </c:pt>
                <c:pt idx="9">
                  <c:v>3</c:v>
                </c:pt>
                <c:pt idx="10">
                  <c:v>10</c:v>
                </c:pt>
                <c:pt idx="11">
                  <c:v>15</c:v>
                </c:pt>
                <c:pt idx="12">
                  <c:v>7</c:v>
                </c:pt>
                <c:pt idx="13">
                  <c:v>5</c:v>
                </c:pt>
                <c:pt idx="14">
                  <c:v>8</c:v>
                </c:pt>
                <c:pt idx="15">
                  <c:v>6</c:v>
                </c:pt>
                <c:pt idx="1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AC-4ADE-A74C-74858D556A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59072472"/>
        <c:axId val="459075752"/>
      </c:barChart>
      <c:catAx>
        <c:axId val="459072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Waiver</a:t>
                </a:r>
                <a:r>
                  <a:rPr lang="en-US" baseline="0" dirty="0" smtClean="0"/>
                  <a:t> Year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075752"/>
        <c:crosses val="autoZero"/>
        <c:auto val="1"/>
        <c:lblAlgn val="ctr"/>
        <c:lblOffset val="100"/>
        <c:noMultiLvlLbl val="0"/>
      </c:catAx>
      <c:valAx>
        <c:axId val="459075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9072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1ADF7-0E37-40D0-961A-E4060B9FCB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BE1245-823B-40D7-9909-5CFEBCDEE0BF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67744F-5D70-4937-A547-19B633522A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5A3C5A-98EB-4635-941D-9452A06AE6C2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61F408-9BCA-4CF6-BAD2-6E4499E4A8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Katie.daly@ct.go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demars@abhct.com" TargetMode="External"/><Relationship Id="rId2" Type="http://schemas.openxmlformats.org/officeDocument/2006/relationships/hyperlink" Target="mailto:aluongo@abhc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biggs@abhct.com" TargetMode="External"/><Relationship Id="rId5" Type="http://schemas.openxmlformats.org/officeDocument/2006/relationships/hyperlink" Target="mailto:eleblanc@abhct.com" TargetMode="External"/><Relationship Id="rId4" Type="http://schemas.openxmlformats.org/officeDocument/2006/relationships/hyperlink" Target="mailto:tboisseau@abht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luongo@abhct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Mental Health Waiver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Provider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29, 2025</a:t>
            </a:r>
            <a:endParaRPr lang="en-US" dirty="0"/>
          </a:p>
        </p:txBody>
      </p:sp>
      <p:pic>
        <p:nvPicPr>
          <p:cNvPr id="5" name="Picture 4" descr="El búho Anacleto: PETICIÓN Y NOTICIA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3400"/>
            <a:ext cx="2733992" cy="2859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Peer Support updates regarding credentialing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DMHAS is updating the requirements for Peer Support Services and staff will be certified through the Connecticut Certification Board (CCB)</a:t>
            </a:r>
          </a:p>
          <a:p>
            <a:r>
              <a:rPr lang="en-US" dirty="0" smtClean="0"/>
              <a:t>New PS certifications will only be provided to individuals with lived experience</a:t>
            </a:r>
          </a:p>
          <a:p>
            <a:r>
              <a:rPr lang="en-US" dirty="0" smtClean="0"/>
              <a:t>Current Peer Support staff will have an opportunity to be grandfathered in beginning in May 2025</a:t>
            </a:r>
          </a:p>
          <a:p>
            <a:pPr lvl="1"/>
            <a:r>
              <a:rPr lang="en-US" dirty="0" smtClean="0"/>
              <a:t>Application and exam will be available through CCB</a:t>
            </a:r>
          </a:p>
          <a:p>
            <a:pPr lvl="1"/>
            <a:r>
              <a:rPr lang="en-US" dirty="0" smtClean="0"/>
              <a:t>Staff must have 10 hours of CEUs documented to qualify</a:t>
            </a:r>
          </a:p>
          <a:p>
            <a:pPr lvl="1"/>
            <a:r>
              <a:rPr lang="en-US" dirty="0" smtClean="0"/>
              <a:t>There will be no cost for grandfathering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9579958">
            <a:off x="1748946" y="3066968"/>
            <a:ext cx="53469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On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Hold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86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RA note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Please remember to provide as much information as possible to the RA monthly note.  Paper RA encounter notes were discontinued with the understanding that monthly notes would sufficiently replace them. 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802716"/>
            <a:ext cx="5814650" cy="352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92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MHW Advisory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Meets twice a year in April and October</a:t>
            </a:r>
          </a:p>
          <a:p>
            <a:r>
              <a:rPr lang="en-US" dirty="0" smtClean="0"/>
              <a:t>Open to any MHW provider to send a representative</a:t>
            </a:r>
          </a:p>
          <a:p>
            <a:r>
              <a:rPr lang="en-US" dirty="0" smtClean="0"/>
              <a:t>Meetings will now be held both in person and virtual.  If you are interested in attending virtually, please contact Katie Daly for the link. (</a:t>
            </a:r>
            <a:r>
              <a:rPr lang="en-US" dirty="0" smtClean="0">
                <a:hlinkClick r:id="rId2"/>
              </a:rPr>
              <a:t>Katie.daly@ct.gov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encourage staff to identify MHW participants who might be interested in participating. Staff can bill for time spent with participant at meeting.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aluongo.ABH\AppData\Local\Microsoft\Windows\Temporary Internet Files\Content.IE5\S3V1D5ZQ\meet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351036"/>
            <a:ext cx="2362200" cy="1829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ABH Contact Information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Ann Marie Luongo, Program Manager (general waiver info, clinician info/issues</a:t>
            </a:r>
            <a:r>
              <a:rPr lang="en-US" dirty="0"/>
              <a:t>, </a:t>
            </a:r>
            <a:r>
              <a:rPr lang="en-US" dirty="0" smtClean="0"/>
              <a:t>adding staff to ABH portal)</a:t>
            </a:r>
          </a:p>
          <a:p>
            <a:pPr lvl="1"/>
            <a:r>
              <a:rPr lang="en-US" dirty="0" smtClean="0"/>
              <a:t>(860) 704-6211  </a:t>
            </a:r>
            <a:r>
              <a:rPr lang="en-US" dirty="0" smtClean="0">
                <a:hlinkClick r:id="rId2"/>
              </a:rPr>
              <a:t>aluongo@abhct.com</a:t>
            </a:r>
            <a:endParaRPr lang="en-US" dirty="0" smtClean="0"/>
          </a:p>
          <a:p>
            <a:r>
              <a:rPr lang="en-US" dirty="0" smtClean="0"/>
              <a:t>Jenny DeMars, Quality Assurance Supervisor (client eligibility, report cards, audits, notes)</a:t>
            </a:r>
          </a:p>
          <a:p>
            <a:pPr lvl="1"/>
            <a:r>
              <a:rPr lang="en-US" dirty="0" smtClean="0"/>
              <a:t>(860) 704-6254  </a:t>
            </a:r>
            <a:r>
              <a:rPr lang="en-US" dirty="0" smtClean="0">
                <a:hlinkClick r:id="rId3"/>
              </a:rPr>
              <a:t>jdemars@abhct.com</a:t>
            </a:r>
            <a:endParaRPr lang="en-US" dirty="0" smtClean="0"/>
          </a:p>
          <a:p>
            <a:r>
              <a:rPr lang="en-US" dirty="0" smtClean="0"/>
              <a:t>Thelma </a:t>
            </a:r>
            <a:r>
              <a:rPr lang="en-US" dirty="0" err="1" smtClean="0"/>
              <a:t>Boisseau</a:t>
            </a:r>
            <a:r>
              <a:rPr lang="en-US" dirty="0" smtClean="0"/>
              <a:t>, Program Specialist (credentialing questions, RA trainings)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(860) 638-5341  </a:t>
            </a:r>
            <a:r>
              <a:rPr lang="en-US" dirty="0" smtClean="0">
                <a:hlinkClick r:id="rId4"/>
              </a:rPr>
              <a:t>tboisseau@abht.com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 Emilie LeBlanc, Claims Coordinator (authorization and claims issues, report cards, client eligibility) </a:t>
            </a:r>
          </a:p>
          <a:p>
            <a:pPr lvl="1"/>
            <a:r>
              <a:rPr lang="en-US" dirty="0" smtClean="0"/>
              <a:t>860-704-6123   </a:t>
            </a:r>
            <a:r>
              <a:rPr lang="en-US" dirty="0" smtClean="0">
                <a:hlinkClick r:id="rId5"/>
              </a:rPr>
              <a:t>eleblanc@abhct.com</a:t>
            </a:r>
            <a:r>
              <a:rPr lang="en-US" dirty="0" smtClean="0"/>
              <a:t>  </a:t>
            </a:r>
          </a:p>
          <a:p>
            <a:r>
              <a:rPr lang="en-US" dirty="0" smtClean="0"/>
              <a:t>Laura Biggs, Utilization Review Support (critical incident reports, client surveys, provider surveys, report cards)</a:t>
            </a:r>
          </a:p>
          <a:p>
            <a:pPr lvl="1"/>
            <a:r>
              <a:rPr lang="en-US" dirty="0" smtClean="0"/>
              <a:t>(860) 704-6182  </a:t>
            </a:r>
            <a:r>
              <a:rPr lang="en-US" dirty="0" smtClean="0">
                <a:hlinkClick r:id="rId6"/>
              </a:rPr>
              <a:t>lbiggs@abhct.com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i="1" dirty="0" smtClean="0"/>
              <a:t> FAX NUMBER </a:t>
            </a:r>
            <a:r>
              <a:rPr lang="en-US" i="1" dirty="0" smtClean="0">
                <a:solidFill>
                  <a:srgbClr val="FF0000"/>
                </a:solidFill>
              </a:rPr>
              <a:t>860-920-4456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UCONN Research Department</a:t>
            </a:r>
          </a:p>
          <a:p>
            <a:r>
              <a:rPr lang="en-US" dirty="0" smtClean="0"/>
              <a:t>Waiver Update</a:t>
            </a:r>
          </a:p>
          <a:p>
            <a:r>
              <a:rPr lang="en-US" dirty="0" smtClean="0"/>
              <a:t>Average Enrolled by Month</a:t>
            </a:r>
          </a:p>
          <a:p>
            <a:r>
              <a:rPr lang="en-US" dirty="0" smtClean="0"/>
              <a:t>Staffing Updates</a:t>
            </a:r>
          </a:p>
          <a:p>
            <a:r>
              <a:rPr lang="en-US" dirty="0" smtClean="0"/>
              <a:t>RA Training Process</a:t>
            </a:r>
          </a:p>
          <a:p>
            <a:r>
              <a:rPr lang="en-US" dirty="0" smtClean="0"/>
              <a:t>Use of secure email/new ABH secure email</a:t>
            </a:r>
          </a:p>
          <a:p>
            <a:r>
              <a:rPr lang="en-US" dirty="0" smtClean="0"/>
              <a:t>Communication with Waiver clinicians</a:t>
            </a:r>
            <a:endParaRPr lang="en-US" dirty="0" smtClean="0"/>
          </a:p>
          <a:p>
            <a:r>
              <a:rPr lang="en-US" dirty="0" smtClean="0"/>
              <a:t>Update </a:t>
            </a:r>
            <a:r>
              <a:rPr lang="en-US" dirty="0" smtClean="0"/>
              <a:t>on Peer Support credentialing requirements</a:t>
            </a:r>
          </a:p>
          <a:p>
            <a:r>
              <a:rPr lang="en-US" dirty="0" smtClean="0"/>
              <a:t>Monthly RA note quality</a:t>
            </a:r>
          </a:p>
          <a:p>
            <a:r>
              <a:rPr lang="en-US" dirty="0" smtClean="0"/>
              <a:t>MHW Advisory Council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UCONN Research 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 Questions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Waiver Update  (as of 4/28/2025)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Active participants on the waiver: </a:t>
            </a:r>
            <a:r>
              <a:rPr lang="en-US" dirty="0" smtClean="0"/>
              <a:t>579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Actively planning for admission to waiver (MHW &amp; MFP): </a:t>
            </a:r>
            <a:r>
              <a:rPr lang="en-US" dirty="0" smtClean="0"/>
              <a:t>34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Referrals pending disposition (MHW &amp; MFP): </a:t>
            </a:r>
            <a:r>
              <a:rPr lang="en-US" dirty="0" smtClean="0"/>
              <a:t>35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   Waitlisted referrals for MHW community:  </a:t>
            </a:r>
            <a:r>
              <a:rPr lang="en-US" dirty="0" smtClean="0"/>
              <a:t>10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Community Census for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Waiver Year 17</a:t>
            </a:r>
            <a:r>
              <a:rPr lang="en-US" dirty="0" smtClean="0"/>
              <a:t>: </a:t>
            </a:r>
            <a:r>
              <a:rPr lang="en-US" b="1" dirty="0" smtClean="0"/>
              <a:t>615</a:t>
            </a:r>
          </a:p>
          <a:p>
            <a:endParaRPr lang="en-US" dirty="0" smtClean="0"/>
          </a:p>
          <a:p>
            <a:r>
              <a:rPr lang="en-US" dirty="0" smtClean="0"/>
              <a:t>   Additional Slots for MFP participants Waiver Year 17: </a:t>
            </a:r>
            <a:r>
              <a:rPr lang="en-US" b="1" dirty="0" smtClean="0"/>
              <a:t>45</a:t>
            </a:r>
          </a:p>
          <a:p>
            <a:r>
              <a:rPr lang="en-US" b="1" dirty="0" smtClean="0"/>
              <a:t>If you are making a referral to the MHW please remember to send in any psychosocial and functional assessments to assist with eligibility determination.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610343"/>
              </p:ext>
            </p:extLst>
          </p:nvPr>
        </p:nvGraphicFramePr>
        <p:xfrm>
          <a:off x="457200" y="304800"/>
          <a:ext cx="83058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4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Thelma Boisseau will be taking an extended leave shortly.  Please make sure Ann Marie Luongo (</a:t>
            </a:r>
            <a:r>
              <a:rPr lang="en-US" dirty="0" smtClean="0">
                <a:hlinkClick r:id="rId2"/>
              </a:rPr>
              <a:t>aluongo@abhct.com</a:t>
            </a:r>
            <a:r>
              <a:rPr lang="en-US" dirty="0" smtClean="0"/>
              <a:t>) is included on all emails to her.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8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 Training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On Demand RA training is now live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Please remember that if you have not received confirmation from ABH that staff has completed </a:t>
            </a:r>
            <a:r>
              <a:rPr lang="en-US" b="1" i="1" u="sng" dirty="0" smtClean="0">
                <a:sym typeface="Wingdings" panose="05000000000000000000" pitchFamily="2" charset="2"/>
              </a:rPr>
              <a:t>all</a:t>
            </a:r>
            <a:r>
              <a:rPr lang="en-US" dirty="0" smtClean="0">
                <a:sym typeface="Wingdings" panose="05000000000000000000" pitchFamily="2" charset="2"/>
              </a:rPr>
              <a:t> training, that they have not been placed on the registry.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We have a number of staff who partially complete training.  When you are signing up staff, please encourage them to complete the training in full as soon as possible.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759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secure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remind staff that if personal client information is needed to be included in an email, that the email should be sent securely.</a:t>
            </a:r>
          </a:p>
          <a:p>
            <a:r>
              <a:rPr lang="en-US" dirty="0" smtClean="0"/>
              <a:t>Personal information includes: name, date of birth, social security number, Medicaid number.</a:t>
            </a:r>
          </a:p>
          <a:p>
            <a:r>
              <a:rPr lang="en-US" dirty="0" smtClean="0"/>
              <a:t>Remember to check the subject line-no PHI should appear there.</a:t>
            </a:r>
          </a:p>
          <a:p>
            <a:r>
              <a:rPr lang="en-US" dirty="0" smtClean="0"/>
              <a:t>WOS ID numbers are not identifiable and can be used safely in email communication if needed.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utch scrap surveillance law over privacy concerns – Boing Bo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206" y="4724400"/>
            <a:ext cx="2301240" cy="172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with Waiver clinicians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make sure your agency is communicating with waiver clinicians if there are any issues with your cases.</a:t>
            </a:r>
          </a:p>
          <a:p>
            <a:r>
              <a:rPr lang="en-US" dirty="0" smtClean="0"/>
              <a:t>If there are issues with providing authorized hours or significant changes in staffing please let us know.</a:t>
            </a:r>
          </a:p>
          <a:p>
            <a:r>
              <a:rPr lang="en-US" dirty="0" smtClean="0"/>
              <a:t>It is important for Waiver clinicians to know if staff are not showing consistently for shifts so they can address safety issues if necessary.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023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</TotalTime>
  <Words>701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Origin</vt:lpstr>
      <vt:lpstr>Mental Health Waiver Provider Meeting</vt:lpstr>
      <vt:lpstr>Agenda</vt:lpstr>
      <vt:lpstr>UCONN Research Department</vt:lpstr>
      <vt:lpstr>Waiver Update  (as of 4/28/2025)</vt:lpstr>
      <vt:lpstr>PowerPoint Presentation</vt:lpstr>
      <vt:lpstr>Staffing Updates</vt:lpstr>
      <vt:lpstr>RA Training process</vt:lpstr>
      <vt:lpstr>Use of secure email</vt:lpstr>
      <vt:lpstr>Communication with Waiver clinicians</vt:lpstr>
      <vt:lpstr>Peer Support updates regarding credentialing</vt:lpstr>
      <vt:lpstr>Monthly RA note quality</vt:lpstr>
      <vt:lpstr>MHW Advisory Council</vt:lpstr>
      <vt:lpstr>ABH Contact Information</vt:lpstr>
    </vt:vector>
  </TitlesOfParts>
  <Company>Advanced Behavioral Health,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dgerwien</dc:creator>
  <cp:lastModifiedBy>Ann M. Luongo</cp:lastModifiedBy>
  <cp:revision>698</cp:revision>
  <cp:lastPrinted>2020-01-07T12:46:07Z</cp:lastPrinted>
  <dcterms:created xsi:type="dcterms:W3CDTF">2015-03-31T15:24:13Z</dcterms:created>
  <dcterms:modified xsi:type="dcterms:W3CDTF">2025-04-28T19:53:12Z</dcterms:modified>
</cp:coreProperties>
</file>