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4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71" r:id="rId6"/>
    <p:sldId id="258" r:id="rId7"/>
    <p:sldId id="263" r:id="rId8"/>
    <p:sldId id="261" r:id="rId9"/>
    <p:sldId id="268" r:id="rId10"/>
    <p:sldId id="269" r:id="rId11"/>
    <p:sldId id="262" r:id="rId12"/>
    <p:sldId id="265" r:id="rId13"/>
    <p:sldId id="270" r:id="rId14"/>
  </p:sldIdLst>
  <p:sldSz cx="12192000" cy="6858000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2A0D5-5414-49C6-8691-6ED49747B509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64A60-3320-4F66-B147-8C425B269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8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do not need to file a critical incident report for a planned hospital visit or stay.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4A60-3320-4F66-B147-8C425B269C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27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5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23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9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0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0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9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8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3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290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333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9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mailto:lbiggs@abhct.com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MHWcriticalincident@abhct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MHW Critical Incidents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Ann Marie Luongo</a:t>
            </a:r>
            <a:r>
              <a:rPr lang="en-US" dirty="0" smtClean="0"/>
              <a:t>, </a:t>
            </a:r>
            <a:r>
              <a:rPr lang="en-US" i="1" dirty="0" smtClean="0"/>
              <a:t>Program Manager for MHW,</a:t>
            </a:r>
            <a:r>
              <a:rPr lang="en-US" dirty="0" smtClean="0"/>
              <a:t> ABH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5279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Critical Incidents (CI) – Narrative 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a weak narrative:</a:t>
            </a:r>
          </a:p>
          <a:p>
            <a:r>
              <a:rPr lang="en-US" dirty="0"/>
              <a:t>“Client doesn't know how he broke his foot.  He may have broke his foot when he walked to his mailbox barefoot.  That is just a guess.  The client was the only person at the scene.  He identified the problem in his apartment.”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Was client hospitalized? If so was he admitted?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is client’s current status?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steps are being taken to obtain additional information?</a:t>
            </a:r>
          </a:p>
          <a:p>
            <a:r>
              <a:rPr lang="en-US" dirty="0">
                <a:solidFill>
                  <a:srgbClr val="FF0000"/>
                </a:solidFill>
              </a:rPr>
              <a:t>What is the plan for follow up care?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Incidents (CI) – 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591" y="209962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Reported to &amp; reviewed by DMHAS </a:t>
            </a:r>
            <a:r>
              <a:rPr lang="en-US" dirty="0" smtClean="0"/>
              <a:t>leadership on </a:t>
            </a:r>
            <a:r>
              <a:rPr lang="en-US" dirty="0"/>
              <a:t>a weekly </a:t>
            </a:r>
            <a:r>
              <a:rPr lang="en-US" dirty="0" smtClean="0"/>
              <a:t>basis</a:t>
            </a:r>
          </a:p>
          <a:p>
            <a:r>
              <a:rPr lang="en-US" dirty="0" smtClean="0"/>
              <a:t>Monitored for trends (current trends: falls &amp; med errors)</a:t>
            </a:r>
          </a:p>
          <a:p>
            <a:r>
              <a:rPr lang="en-US" dirty="0" smtClean="0"/>
              <a:t>Certain cases flagged for follow up</a:t>
            </a:r>
          </a:p>
          <a:p>
            <a:pPr lvl="1"/>
            <a:r>
              <a:rPr lang="en-US" dirty="0" smtClean="0"/>
              <a:t>Clinician notified in order to reach out to Providers</a:t>
            </a:r>
          </a:p>
          <a:p>
            <a:pPr lvl="1"/>
            <a:r>
              <a:rPr lang="en-US" dirty="0" smtClean="0"/>
              <a:t>Providers may need to gather additional information and/or provide intervention as needed</a:t>
            </a:r>
          </a:p>
          <a:p>
            <a:pPr lvl="1"/>
            <a:r>
              <a:rPr lang="en-US" dirty="0" smtClean="0"/>
              <a:t>Provider reports back to clinician with updates</a:t>
            </a:r>
          </a:p>
          <a:p>
            <a:pPr lvl="1"/>
            <a:r>
              <a:rPr lang="en-US" dirty="0" smtClean="0"/>
              <a:t>Clinician reports back to leadership with updates</a:t>
            </a:r>
          </a:p>
          <a:p>
            <a:pPr lvl="1"/>
            <a:r>
              <a:rPr lang="en-US" dirty="0" smtClean="0"/>
              <a:t>If not resolved within two weeks, additional follow up/intervention will take place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Flagged/Favor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575" y="3277416"/>
            <a:ext cx="30194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502" y="386081"/>
            <a:ext cx="9379131" cy="1320800"/>
          </a:xfrm>
        </p:spPr>
        <p:txBody>
          <a:bodyPr/>
          <a:lstStyle/>
          <a:p>
            <a:r>
              <a:rPr lang="en-US" dirty="0" smtClean="0"/>
              <a:t>Critical Incidents (CI) – CONNIE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945" y="1706881"/>
            <a:ext cx="8596668" cy="4334482"/>
          </a:xfrm>
        </p:spPr>
        <p:txBody>
          <a:bodyPr>
            <a:normAutofit/>
          </a:bodyPr>
          <a:lstStyle/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Notifications are received for every client hospitalization</a:t>
            </a:r>
          </a:p>
          <a:p>
            <a:pPr lvl="1"/>
            <a:r>
              <a:rPr lang="en-US" dirty="0" smtClean="0"/>
              <a:t>Hospital log is updated with relevant info (admission/discharge)</a:t>
            </a:r>
          </a:p>
          <a:p>
            <a:pPr lvl="1"/>
            <a:r>
              <a:rPr lang="en-US" dirty="0" smtClean="0"/>
              <a:t>ABH notifies CSP &amp; CSC of update in hospital log</a:t>
            </a:r>
          </a:p>
          <a:p>
            <a:pPr lvl="1"/>
            <a:r>
              <a:rPr lang="en-US" dirty="0" smtClean="0"/>
              <a:t>CSP investigates hospitalization and submits a CI report regarding incident if one has not already been filed</a:t>
            </a:r>
          </a:p>
          <a:p>
            <a:pPr lvl="1"/>
            <a:r>
              <a:rPr lang="en-US" dirty="0" smtClean="0"/>
              <a:t>CI report is then processed as usual</a:t>
            </a:r>
          </a:p>
          <a:p>
            <a:r>
              <a:rPr lang="en-US" dirty="0" smtClean="0"/>
              <a:t>Timely reporting (one business day) is still expected for CI reports documenting these hospitalizations </a:t>
            </a:r>
          </a:p>
          <a:p>
            <a:r>
              <a:rPr lang="en-US" b="1" dirty="0" smtClean="0"/>
              <a:t>CSP is expected to investigate and report, even if not present for incident</a:t>
            </a:r>
          </a:p>
        </p:txBody>
      </p:sp>
      <p:pic>
        <p:nvPicPr>
          <p:cNvPr id="4" name="Picture 3" descr="MOTUS A.D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10" y="4970417"/>
            <a:ext cx="1568087" cy="15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47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Contact for Critical Incident Reports: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Laura Biggs</a:t>
            </a:r>
          </a:p>
          <a:p>
            <a:r>
              <a:rPr lang="en-US" dirty="0" smtClean="0">
                <a:hlinkClick r:id="rId2"/>
              </a:rPr>
              <a:t>lbiggs@abhct.com</a:t>
            </a:r>
            <a:endParaRPr lang="en-US" dirty="0" smtClean="0"/>
          </a:p>
          <a:p>
            <a:r>
              <a:rPr lang="en-US" dirty="0" smtClean="0"/>
              <a:t>860-704-6182</a:t>
            </a:r>
            <a:endParaRPr lang="en-US" dirty="0"/>
          </a:p>
        </p:txBody>
      </p:sp>
      <p:pic>
        <p:nvPicPr>
          <p:cNvPr id="7" name="Picture 6" descr="Questions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60" y="465909"/>
            <a:ext cx="3999615" cy="303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1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Critical Incidents (CI) - what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Critical Incident (CI) is defined </a:t>
            </a:r>
            <a:r>
              <a:rPr lang="en-US" sz="2000" dirty="0" smtClean="0"/>
              <a:t>as: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3200" dirty="0" smtClean="0"/>
              <a:t>An </a:t>
            </a:r>
            <a:r>
              <a:rPr lang="en-US" sz="3200" dirty="0"/>
              <a:t>incident that may have a real or potential serious impact on Waiver participants, staff, facilities, funded agencies, or the public or may bring about adverse publicity.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 descr="Critical Mass 1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3516">
            <a:off x="9340034" y="1791915"/>
            <a:ext cx="1882111" cy="8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3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059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Critical Incidents (CI) 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6400"/>
            <a:ext cx="8596668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Examples of CI include but is not limited to: </a:t>
            </a:r>
          </a:p>
          <a:p>
            <a:pPr lvl="1"/>
            <a:r>
              <a:rPr lang="en-US" sz="1800" dirty="0" smtClean="0"/>
              <a:t>death</a:t>
            </a:r>
            <a:r>
              <a:rPr lang="en-US" sz="1800" dirty="0"/>
              <a:t>; </a:t>
            </a:r>
            <a:endParaRPr lang="en-US" sz="1800" dirty="0" smtClean="0"/>
          </a:p>
          <a:p>
            <a:pPr lvl="1"/>
            <a:r>
              <a:rPr lang="en-US" sz="1800" dirty="0"/>
              <a:t>s</a:t>
            </a:r>
            <a:r>
              <a:rPr lang="en-US" sz="1800" dirty="0" smtClean="0"/>
              <a:t>uicide (including attempts); 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hreats to self or others; </a:t>
            </a:r>
          </a:p>
          <a:p>
            <a:pPr lvl="1"/>
            <a:r>
              <a:rPr lang="en-US" sz="1800" dirty="0" smtClean="0"/>
              <a:t>abuse/neglect/exploitation </a:t>
            </a:r>
            <a:r>
              <a:rPr lang="en-US" sz="1800" dirty="0"/>
              <a:t>of client; </a:t>
            </a:r>
            <a:endParaRPr lang="en-US" sz="1800" dirty="0" smtClean="0"/>
          </a:p>
          <a:p>
            <a:pPr lvl="1"/>
            <a:r>
              <a:rPr lang="en-US" sz="1800" dirty="0" smtClean="0"/>
              <a:t>missing </a:t>
            </a:r>
            <a:r>
              <a:rPr lang="en-US" sz="1800" dirty="0"/>
              <a:t>persons; </a:t>
            </a:r>
            <a:endParaRPr lang="en-US" sz="1800" dirty="0" smtClean="0"/>
          </a:p>
          <a:p>
            <a:pPr lvl="1"/>
            <a:r>
              <a:rPr lang="en-US" sz="1800" dirty="0" smtClean="0"/>
              <a:t>involvement </a:t>
            </a:r>
            <a:r>
              <a:rPr lang="en-US" sz="1800" dirty="0"/>
              <a:t>of emergency </a:t>
            </a:r>
            <a:r>
              <a:rPr lang="en-US" sz="1800" dirty="0" smtClean="0"/>
              <a:t>services/law enforcement (EMTs/Fire/Police); </a:t>
            </a:r>
          </a:p>
          <a:p>
            <a:pPr lvl="1"/>
            <a:r>
              <a:rPr lang="en-US" sz="1800" dirty="0" smtClean="0"/>
              <a:t>criminal activity (perpetrator/victim/witness, etc.);</a:t>
            </a:r>
          </a:p>
          <a:p>
            <a:pPr lvl="1"/>
            <a:r>
              <a:rPr lang="en-US" sz="1800" dirty="0" smtClean="0"/>
              <a:t>incarceration</a:t>
            </a:r>
          </a:p>
          <a:p>
            <a:pPr lvl="1"/>
            <a:r>
              <a:rPr lang="en-US" sz="1800" dirty="0" smtClean="0"/>
              <a:t>falls (even if client refuses medical treatment)</a:t>
            </a:r>
          </a:p>
          <a:p>
            <a:pPr lvl="1"/>
            <a:r>
              <a:rPr lang="en-US" sz="1800" dirty="0" smtClean="0"/>
              <a:t>ANY unplanned medical treatment (ED visits, inpatient treatment, SNF stays – both medical &amp; psych!)</a:t>
            </a:r>
          </a:p>
          <a:p>
            <a:pPr lvl="1"/>
            <a:r>
              <a:rPr lang="en-US" sz="1800" dirty="0"/>
              <a:t>m</a:t>
            </a:r>
            <a:r>
              <a:rPr lang="en-US" sz="1800" dirty="0" smtClean="0"/>
              <a:t>edication errors (wrong meds, not taking meds, out of meds, etc.)</a:t>
            </a:r>
          </a:p>
          <a:p>
            <a:pPr lvl="1"/>
            <a:r>
              <a:rPr lang="en-US" sz="1800" dirty="0" smtClean="0"/>
              <a:t>property damage</a:t>
            </a:r>
          </a:p>
          <a:p>
            <a:pPr lvl="1"/>
            <a:r>
              <a:rPr lang="en-US" sz="1800" dirty="0"/>
              <a:t>u</a:t>
            </a:r>
            <a:r>
              <a:rPr lang="en-US" sz="1800" dirty="0" smtClean="0"/>
              <a:t>nusual client behavior (suddenly manic? paranoid? </a:t>
            </a:r>
            <a:r>
              <a:rPr lang="en-US" sz="1800" dirty="0"/>
              <a:t>s</a:t>
            </a:r>
            <a:r>
              <a:rPr lang="en-US" sz="1800" dirty="0" smtClean="0"/>
              <a:t>elling all their possessions? etc.) </a:t>
            </a:r>
          </a:p>
          <a:p>
            <a:pPr marL="0" indent="0">
              <a:buNone/>
            </a:pP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</a:rPr>
              <a:t>When in doubt? Submit one anyway!</a:t>
            </a:r>
          </a:p>
          <a:p>
            <a:endParaRPr lang="en-US" dirty="0"/>
          </a:p>
        </p:txBody>
      </p:sp>
      <p:pic>
        <p:nvPicPr>
          <p:cNvPr id="5" name="Picture 4" descr="Ambulance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06" y="505097"/>
            <a:ext cx="3239589" cy="21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2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Critical Incidents (CI) – Timely Reporting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43" y="2090920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/>
              <a:t>Please submit written report to ABH </a:t>
            </a:r>
            <a:r>
              <a:rPr lang="en-US" sz="2000" b="1" i="1" u="sng" dirty="0">
                <a:solidFill>
                  <a:schemeClr val="accent2">
                    <a:lumMod val="75000"/>
                  </a:schemeClr>
                </a:solidFill>
              </a:rPr>
              <a:t>within one business day </a:t>
            </a:r>
            <a:r>
              <a:rPr lang="en-US" sz="2000" dirty="0"/>
              <a:t>of becoming aware of incident occurring</a:t>
            </a:r>
          </a:p>
          <a:p>
            <a:pPr lvl="1"/>
            <a:r>
              <a:rPr lang="en-US" sz="1800" dirty="0"/>
              <a:t>Fax to 860-920-4456 </a:t>
            </a:r>
            <a:r>
              <a:rPr lang="en-US" sz="1800" dirty="0" err="1"/>
              <a:t>attn:</a:t>
            </a:r>
            <a:r>
              <a:rPr lang="en-US" sz="1800" dirty="0"/>
              <a:t> </a:t>
            </a:r>
            <a:r>
              <a:rPr lang="en-US" sz="1800" dirty="0" smtClean="0"/>
              <a:t>Critical Incident</a:t>
            </a:r>
          </a:p>
          <a:p>
            <a:pPr lvl="1"/>
            <a:r>
              <a:rPr lang="en-US" sz="1800" dirty="0" smtClean="0"/>
              <a:t>E-mail to </a:t>
            </a:r>
            <a:r>
              <a:rPr lang="en-US" sz="1800" dirty="0" smtClean="0">
                <a:hlinkClick r:id="rId2"/>
              </a:rPr>
              <a:t>MHWcriticalincident@abhct.com</a:t>
            </a:r>
            <a:r>
              <a:rPr lang="en-US" sz="1800" dirty="0" smtClean="0"/>
              <a:t>	</a:t>
            </a:r>
          </a:p>
          <a:p>
            <a:pPr lvl="1"/>
            <a:endParaRPr lang="en-US" sz="1800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Untimely reporting may lead to disciplinary action up to and including a corrective action plan and/or placing the provider agency on hold.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Timely Sources - Excelsior College OW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6" y="1863416"/>
            <a:ext cx="2714170" cy="181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Critical Incident section on ABH website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949" y="2103438"/>
            <a:ext cx="8578101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8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015" y="32221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Critical Incidents (CI) – </a:t>
            </a:r>
            <a:r>
              <a:rPr lang="en-US" dirty="0" smtClean="0"/>
              <a:t>The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1724299"/>
            <a:ext cx="6151952" cy="5398498"/>
          </a:xfrm>
        </p:spPr>
        <p:txBody>
          <a:bodyPr>
            <a:normAutofit/>
          </a:bodyPr>
          <a:lstStyle/>
          <a:p>
            <a:r>
              <a:rPr lang="en-US" sz="2800" dirty="0"/>
              <a:t>Must </a:t>
            </a:r>
            <a:r>
              <a:rPr lang="en-US" sz="2800" dirty="0" smtClean="0"/>
              <a:t>complete all sections:</a:t>
            </a:r>
            <a:endParaRPr lang="en-US" sz="2800" dirty="0"/>
          </a:p>
          <a:p>
            <a:pPr lvl="1"/>
            <a:r>
              <a:rPr lang="en-US" sz="2000" dirty="0"/>
              <a:t>Date Report is completed</a:t>
            </a:r>
          </a:p>
          <a:p>
            <a:pPr lvl="1"/>
            <a:r>
              <a:rPr lang="en-US" sz="2000" dirty="0"/>
              <a:t>Person reporting</a:t>
            </a:r>
          </a:p>
          <a:p>
            <a:pPr lvl="1"/>
            <a:r>
              <a:rPr lang="en-US" sz="2000" dirty="0"/>
              <a:t>Contact information </a:t>
            </a:r>
            <a:r>
              <a:rPr lang="en-US" sz="2000" dirty="0" smtClean="0"/>
              <a:t>(phone </a:t>
            </a:r>
            <a:r>
              <a:rPr lang="en-US" sz="2000" dirty="0"/>
              <a:t>&amp; e-mail)</a:t>
            </a:r>
          </a:p>
          <a:p>
            <a:pPr lvl="1"/>
            <a:r>
              <a:rPr lang="en-US" sz="2000" dirty="0"/>
              <a:t>Agency name </a:t>
            </a:r>
            <a:r>
              <a:rPr lang="en-US" sz="2000" dirty="0" smtClean="0"/>
              <a:t>(should not be ABH)</a:t>
            </a:r>
            <a:endParaRPr lang="en-US" sz="2000" dirty="0"/>
          </a:p>
          <a:p>
            <a:pPr lvl="1"/>
            <a:r>
              <a:rPr lang="en-US" sz="2000" dirty="0"/>
              <a:t>Date &amp; Time of Incident </a:t>
            </a:r>
            <a:endParaRPr lang="en-US" sz="2000" dirty="0" smtClean="0"/>
          </a:p>
          <a:p>
            <a:pPr lvl="1"/>
            <a:r>
              <a:rPr lang="en-US" sz="2000" dirty="0" smtClean="0"/>
              <a:t>Location </a:t>
            </a:r>
            <a:r>
              <a:rPr lang="en-US" sz="2000" dirty="0"/>
              <a:t>of Incident</a:t>
            </a:r>
          </a:p>
          <a:p>
            <a:pPr lvl="1"/>
            <a:r>
              <a:rPr lang="en-US" sz="2000" dirty="0"/>
              <a:t>Client </a:t>
            </a:r>
            <a:r>
              <a:rPr lang="en-US" sz="2000" dirty="0" smtClean="0"/>
              <a:t>Info (name</a:t>
            </a:r>
            <a:r>
              <a:rPr lang="en-US" sz="2000" dirty="0"/>
              <a:t>, </a:t>
            </a:r>
            <a:r>
              <a:rPr lang="en-US" sz="2000" dirty="0" smtClean="0"/>
              <a:t>DOB &amp; WOS ID)</a:t>
            </a:r>
            <a:endParaRPr lang="en-US" sz="2000" dirty="0"/>
          </a:p>
          <a:p>
            <a:pPr lvl="1"/>
            <a:r>
              <a:rPr lang="en-US" sz="2000" dirty="0"/>
              <a:t>Client’s role in the incident</a:t>
            </a:r>
          </a:p>
          <a:p>
            <a:pPr lvl="1"/>
            <a:r>
              <a:rPr lang="en-US" sz="2000" dirty="0"/>
              <a:t>Incident Category (please check </a:t>
            </a:r>
            <a:r>
              <a:rPr lang="en-US" sz="2000" dirty="0" smtClean="0"/>
              <a:t>one</a:t>
            </a:r>
            <a:r>
              <a:rPr lang="en-US" sz="2000" dirty="0"/>
              <a:t>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72" y="1018903"/>
            <a:ext cx="4181362" cy="539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129" y="42133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Critical Incidents (CI) – The Form (cont.)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3" y="1323703"/>
            <a:ext cx="5070323" cy="4959631"/>
          </a:xfrm>
        </p:spPr>
        <p:txBody>
          <a:bodyPr>
            <a:normAutofit/>
          </a:bodyPr>
          <a:lstStyle/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Any </a:t>
            </a:r>
            <a:r>
              <a:rPr lang="en-US" sz="2400" dirty="0"/>
              <a:t>substances present? </a:t>
            </a:r>
            <a:endParaRPr lang="en-US" sz="2400" dirty="0" smtClean="0"/>
          </a:p>
          <a:p>
            <a:pPr lvl="1"/>
            <a:r>
              <a:rPr lang="en-US" sz="2400" dirty="0" smtClean="0"/>
              <a:t>Media </a:t>
            </a:r>
            <a:r>
              <a:rPr lang="en-US" sz="2400" dirty="0"/>
              <a:t>attention likely?</a:t>
            </a:r>
          </a:p>
          <a:p>
            <a:pPr lvl="1"/>
            <a:r>
              <a:rPr lang="en-US" sz="2400" dirty="0" smtClean="0"/>
              <a:t>Narrative</a:t>
            </a:r>
          </a:p>
          <a:p>
            <a:pPr lvl="1"/>
            <a:endParaRPr lang="en-US" sz="2400" dirty="0"/>
          </a:p>
          <a:p>
            <a:pPr lvl="1"/>
            <a:r>
              <a:rPr lang="en-US" sz="2400" b="1" u="sng" dirty="0" smtClean="0"/>
              <a:t>First Provider notified is expected to complete the form</a:t>
            </a:r>
            <a:r>
              <a:rPr lang="en-US" sz="2400" dirty="0" smtClean="0"/>
              <a:t>, whether or not they were present at time of incident. Collaboration with another agency to gather information may be required.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176" y="1202716"/>
            <a:ext cx="4031383" cy="52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Incidents (CI) – Narrative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77" y="1750423"/>
            <a:ext cx="8596668" cy="458703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 </a:t>
            </a:r>
            <a:r>
              <a:rPr lang="en-US" dirty="0"/>
              <a:t>thorough but concise </a:t>
            </a:r>
            <a:endParaRPr lang="en-US" dirty="0" smtClean="0"/>
          </a:p>
          <a:p>
            <a:r>
              <a:rPr lang="en-US" dirty="0" smtClean="0"/>
              <a:t>Include any </a:t>
            </a:r>
            <a:r>
              <a:rPr lang="en-US" dirty="0"/>
              <a:t>relevant </a:t>
            </a:r>
            <a:r>
              <a:rPr lang="en-US" dirty="0" smtClean="0"/>
              <a:t>details</a:t>
            </a:r>
          </a:p>
          <a:p>
            <a:pPr lvl="1"/>
            <a:r>
              <a:rPr lang="en-US" dirty="0" smtClean="0"/>
              <a:t>If a medication error: Which meds? How long without meds? What led to the error? Is it resolved?</a:t>
            </a:r>
          </a:p>
          <a:p>
            <a:pPr lvl="1"/>
            <a:r>
              <a:rPr lang="en-US" dirty="0" smtClean="0"/>
              <a:t>If a hospitalization: Was client admitted? Were they discharged? What’s the plan for follow up care/monitoring?</a:t>
            </a:r>
          </a:p>
          <a:p>
            <a:pPr lvl="1"/>
            <a:r>
              <a:rPr lang="en-US" dirty="0" smtClean="0"/>
              <a:t>If a staffing issue: Which staff were involved? Which agencies? Has the issue been resolved? Has staff been reassigned, reprimanded, or terminated?</a:t>
            </a:r>
          </a:p>
          <a:p>
            <a:r>
              <a:rPr lang="en-US" dirty="0" smtClean="0"/>
              <a:t>Write in the third person</a:t>
            </a:r>
          </a:p>
          <a:p>
            <a:pPr marL="342900" lvl="1" indent="-342900"/>
            <a:r>
              <a:rPr lang="en-US" sz="1800" dirty="0"/>
              <a:t>Refer to MHW participant as “client” or use their name.</a:t>
            </a:r>
          </a:p>
          <a:p>
            <a:r>
              <a:rPr lang="en-US" dirty="0" smtClean="0"/>
              <a:t>Use proper </a:t>
            </a:r>
            <a:r>
              <a:rPr lang="en-US" dirty="0"/>
              <a:t>spelling &amp; </a:t>
            </a:r>
            <a:r>
              <a:rPr lang="en-US" dirty="0" smtClean="0"/>
              <a:t>grammar</a:t>
            </a:r>
          </a:p>
          <a:p>
            <a:r>
              <a:rPr lang="en-US" dirty="0" smtClean="0"/>
              <a:t>Give facts not opinions/impressions (“client was rude”, “called me out of my name”)</a:t>
            </a:r>
          </a:p>
          <a:p>
            <a:r>
              <a:rPr lang="en-US" dirty="0" smtClean="0"/>
              <a:t>Write </a:t>
            </a:r>
            <a:r>
              <a:rPr lang="en-US" u="sng" dirty="0" smtClean="0"/>
              <a:t>legibly</a:t>
            </a:r>
            <a:r>
              <a:rPr lang="en-US" dirty="0"/>
              <a:t> </a:t>
            </a:r>
            <a:r>
              <a:rPr lang="en-US" dirty="0" smtClean="0"/>
              <a:t>– better yet, TYPE.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Reports </a:t>
            </a:r>
            <a:r>
              <a:rPr lang="en-US" sz="2800" dirty="0">
                <a:solidFill>
                  <a:srgbClr val="FF0000"/>
                </a:solidFill>
              </a:rPr>
              <a:t>which are incomplete, illegible or offer insufficient detail will require follow-up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Critical Incidents (CI) – Narrative 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 of a </a:t>
            </a:r>
            <a:r>
              <a:rPr lang="en-US" dirty="0" smtClean="0"/>
              <a:t>strong narrative:</a:t>
            </a:r>
          </a:p>
          <a:p>
            <a:r>
              <a:rPr lang="en-US" dirty="0" smtClean="0"/>
              <a:t>“Writer </a:t>
            </a:r>
            <a:r>
              <a:rPr lang="en-US" dirty="0"/>
              <a:t>received a call </a:t>
            </a:r>
            <a:r>
              <a:rPr lang="en-US" b="1" i="1" u="sng" dirty="0" smtClean="0">
                <a:solidFill>
                  <a:srgbClr val="00B050"/>
                </a:solidFill>
              </a:rPr>
              <a:t>1) </a:t>
            </a:r>
            <a:r>
              <a:rPr lang="en-US" u="sng" dirty="0" smtClean="0">
                <a:solidFill>
                  <a:srgbClr val="00B050"/>
                </a:solidFill>
              </a:rPr>
              <a:t>from [client] </a:t>
            </a:r>
            <a:r>
              <a:rPr lang="en-US" dirty="0"/>
              <a:t>who reported that </a:t>
            </a:r>
            <a:r>
              <a:rPr lang="en-US" b="1" i="1" u="sng" dirty="0" smtClean="0">
                <a:solidFill>
                  <a:srgbClr val="00B050"/>
                </a:solidFill>
              </a:rPr>
              <a:t>2) </a:t>
            </a:r>
            <a:r>
              <a:rPr lang="en-US" u="sng" dirty="0" smtClean="0">
                <a:solidFill>
                  <a:srgbClr val="00B050"/>
                </a:solidFill>
              </a:rPr>
              <a:t>on </a:t>
            </a:r>
            <a:r>
              <a:rPr lang="en-US" u="sng" dirty="0">
                <a:solidFill>
                  <a:srgbClr val="00B050"/>
                </a:solidFill>
              </a:rPr>
              <a:t>Tuesday (10/9/18)</a:t>
            </a:r>
            <a:r>
              <a:rPr lang="en-US" dirty="0"/>
              <a:t> </a:t>
            </a:r>
            <a:r>
              <a:rPr lang="en-US" dirty="0" smtClean="0"/>
              <a:t>while </a:t>
            </a:r>
            <a:r>
              <a:rPr lang="en-US" b="1" i="1" u="sng" dirty="0" smtClean="0">
                <a:solidFill>
                  <a:srgbClr val="00B050"/>
                </a:solidFill>
              </a:rPr>
              <a:t>3) </a:t>
            </a:r>
            <a:r>
              <a:rPr lang="en-US" u="sng" dirty="0" smtClean="0">
                <a:solidFill>
                  <a:srgbClr val="00B050"/>
                </a:solidFill>
              </a:rPr>
              <a:t>at </a:t>
            </a:r>
            <a:r>
              <a:rPr lang="en-US" u="sng" dirty="0">
                <a:solidFill>
                  <a:srgbClr val="00B050"/>
                </a:solidFill>
              </a:rPr>
              <a:t>the laundromat</a:t>
            </a:r>
            <a:r>
              <a:rPr lang="en-US" dirty="0"/>
              <a:t>, he </a:t>
            </a:r>
            <a:r>
              <a:rPr lang="en-US" b="1" i="1" u="sng" dirty="0" smtClean="0">
                <a:solidFill>
                  <a:srgbClr val="00B050"/>
                </a:solidFill>
              </a:rPr>
              <a:t>4) </a:t>
            </a:r>
            <a:r>
              <a:rPr lang="en-US" u="sng" dirty="0" smtClean="0">
                <a:solidFill>
                  <a:srgbClr val="00B050"/>
                </a:solidFill>
              </a:rPr>
              <a:t>had </a:t>
            </a:r>
            <a:r>
              <a:rPr lang="en-US" u="sng" dirty="0">
                <a:solidFill>
                  <a:srgbClr val="00B050"/>
                </a:solidFill>
              </a:rPr>
              <a:t>a stroke</a:t>
            </a:r>
            <a:r>
              <a:rPr lang="en-US" dirty="0"/>
              <a:t> and was reportedly </a:t>
            </a:r>
            <a:r>
              <a:rPr lang="en-US" b="1" i="1" u="sng" dirty="0" smtClean="0">
                <a:solidFill>
                  <a:srgbClr val="00B050"/>
                </a:solidFill>
              </a:rPr>
              <a:t>5) </a:t>
            </a:r>
            <a:r>
              <a:rPr lang="en-US" u="sng" dirty="0" smtClean="0">
                <a:solidFill>
                  <a:srgbClr val="00B050"/>
                </a:solidFill>
              </a:rPr>
              <a:t>brought </a:t>
            </a:r>
            <a:r>
              <a:rPr lang="en-US" u="sng" dirty="0">
                <a:solidFill>
                  <a:srgbClr val="00B050"/>
                </a:solidFill>
              </a:rPr>
              <a:t>to HH by a </a:t>
            </a:r>
            <a:r>
              <a:rPr lang="en-US" u="sng" dirty="0" smtClean="0">
                <a:solidFill>
                  <a:srgbClr val="00B050"/>
                </a:solidFill>
              </a:rPr>
              <a:t>Good </a:t>
            </a:r>
            <a:r>
              <a:rPr lang="en-US" u="sng" dirty="0">
                <a:solidFill>
                  <a:srgbClr val="00B050"/>
                </a:solidFill>
              </a:rPr>
              <a:t>Samaritan</a:t>
            </a:r>
            <a:r>
              <a:rPr lang="en-US" dirty="0"/>
              <a:t>. </a:t>
            </a:r>
            <a:r>
              <a:rPr lang="en-US" dirty="0" smtClean="0"/>
              <a:t>[Client] </a:t>
            </a:r>
            <a:r>
              <a:rPr lang="en-US" dirty="0"/>
              <a:t>reported that </a:t>
            </a:r>
            <a:r>
              <a:rPr lang="en-US" b="1" i="1" u="sng" dirty="0" smtClean="0">
                <a:solidFill>
                  <a:srgbClr val="00B050"/>
                </a:solidFill>
              </a:rPr>
              <a:t>6) </a:t>
            </a:r>
            <a:r>
              <a:rPr lang="en-US" u="sng" dirty="0" smtClean="0">
                <a:solidFill>
                  <a:srgbClr val="00B050"/>
                </a:solidFill>
              </a:rPr>
              <a:t>he </a:t>
            </a:r>
            <a:r>
              <a:rPr lang="en-US" u="sng" dirty="0">
                <a:solidFill>
                  <a:srgbClr val="00B050"/>
                </a:solidFill>
              </a:rPr>
              <a:t>"signed himself out" of the hospital </a:t>
            </a:r>
            <a:r>
              <a:rPr lang="en-US" u="sng" dirty="0" smtClean="0">
                <a:solidFill>
                  <a:srgbClr val="00B050"/>
                </a:solidFill>
              </a:rPr>
              <a:t>last night </a:t>
            </a:r>
            <a:r>
              <a:rPr lang="en-US" u="sng" dirty="0">
                <a:solidFill>
                  <a:srgbClr val="00B050"/>
                </a:solidFill>
              </a:rPr>
              <a:t>(10/11/18)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because he "did not like the care there"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tx2"/>
                </a:solidFill>
              </a:rPr>
              <a:t>was </a:t>
            </a:r>
            <a:r>
              <a:rPr lang="en-US" dirty="0">
                <a:solidFill>
                  <a:schemeClr val="tx2"/>
                </a:solidFill>
              </a:rPr>
              <a:t>driven home by a friend</a:t>
            </a:r>
            <a:r>
              <a:rPr lang="en-US" dirty="0"/>
              <a:t>. </a:t>
            </a:r>
            <a:r>
              <a:rPr lang="en-US" b="1" i="1" u="sng" dirty="0">
                <a:solidFill>
                  <a:srgbClr val="00B050"/>
                </a:solidFill>
              </a:rPr>
              <a:t>7</a:t>
            </a:r>
            <a:r>
              <a:rPr lang="en-US" b="1" i="1" u="sng" dirty="0" smtClean="0">
                <a:solidFill>
                  <a:srgbClr val="00B050"/>
                </a:solidFill>
              </a:rPr>
              <a:t>) </a:t>
            </a:r>
            <a:r>
              <a:rPr lang="en-US" u="sng" dirty="0" smtClean="0">
                <a:solidFill>
                  <a:srgbClr val="00B050"/>
                </a:solidFill>
              </a:rPr>
              <a:t>Writer </a:t>
            </a:r>
            <a:r>
              <a:rPr lang="en-US" u="sng" dirty="0">
                <a:solidFill>
                  <a:srgbClr val="00B050"/>
                </a:solidFill>
              </a:rPr>
              <a:t>prompted </a:t>
            </a:r>
            <a:r>
              <a:rPr lang="en-US" u="sng" dirty="0" smtClean="0">
                <a:solidFill>
                  <a:srgbClr val="00B050"/>
                </a:solidFill>
              </a:rPr>
              <a:t>[client] </a:t>
            </a:r>
            <a:r>
              <a:rPr lang="en-US" u="sng" dirty="0">
                <a:solidFill>
                  <a:srgbClr val="00B050"/>
                </a:solidFill>
              </a:rPr>
              <a:t>to schedule a follow-up appointment with his neurologist</a:t>
            </a:r>
            <a:r>
              <a:rPr lang="en-US" u="sng" dirty="0"/>
              <a:t> </a:t>
            </a:r>
            <a:r>
              <a:rPr lang="en-US" u="sng" dirty="0">
                <a:solidFill>
                  <a:srgbClr val="00B050"/>
                </a:solidFill>
              </a:rPr>
              <a:t>and</a:t>
            </a:r>
            <a:r>
              <a:rPr lang="en-US" u="sng" dirty="0"/>
              <a:t> </a:t>
            </a:r>
            <a:r>
              <a:rPr lang="en-US" u="sng" dirty="0">
                <a:solidFill>
                  <a:srgbClr val="00B050"/>
                </a:solidFill>
              </a:rPr>
              <a:t>will ensure that CSC and CSP are aware</a:t>
            </a:r>
            <a:r>
              <a:rPr lang="en-US" dirty="0"/>
              <a:t> of incident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1) Who reported?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2) When did incident occur?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3) Where did incident occur?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4) What happened?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5) Was client hospitalized? How transported?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6) Was client discharged? When?</a:t>
            </a:r>
          </a:p>
          <a:p>
            <a:r>
              <a:rPr lang="en-US" dirty="0">
                <a:solidFill>
                  <a:srgbClr val="00B050"/>
                </a:solidFill>
              </a:rPr>
              <a:t>7</a:t>
            </a:r>
            <a:r>
              <a:rPr lang="en-US" dirty="0" smtClean="0">
                <a:solidFill>
                  <a:srgbClr val="00B050"/>
                </a:solidFill>
              </a:rPr>
              <a:t>) Follow up?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1190</TotalTime>
  <Words>999</Words>
  <Application>Microsoft Office PowerPoint</Application>
  <PresentationFormat>Widescreen</PresentationFormat>
  <Paragraphs>102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Garamond</vt:lpstr>
      <vt:lpstr>Savon</vt:lpstr>
      <vt:lpstr>MHW Critical Incidents</vt:lpstr>
      <vt:lpstr>Critical Incidents (CI) - what are they?</vt:lpstr>
      <vt:lpstr>Critical Incidents (CI) - Examples</vt:lpstr>
      <vt:lpstr>Critical Incidents (CI) – Timely Reporting </vt:lpstr>
      <vt:lpstr>Critical Incident section on ABH website</vt:lpstr>
      <vt:lpstr>Critical Incidents (CI) – The Form</vt:lpstr>
      <vt:lpstr>Critical Incidents (CI) – The Form (cont.)</vt:lpstr>
      <vt:lpstr>Critical Incidents (CI) – Narrative </vt:lpstr>
      <vt:lpstr>Critical Incidents (CI) – Narrative (cont.)</vt:lpstr>
      <vt:lpstr>Critical Incidents (CI) – Narrative (cont.)</vt:lpstr>
      <vt:lpstr>Critical Incidents (CI) – Follow Up</vt:lpstr>
      <vt:lpstr>Critical Incidents (CI) – CONNIE</vt:lpstr>
      <vt:lpstr>Questions?</vt:lpstr>
    </vt:vector>
  </TitlesOfParts>
  <Company>Advanced Behavioral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MHW Critical Incidents</dc:title>
  <dc:creator>Brian Gay</dc:creator>
  <cp:lastModifiedBy>Ann M. Luongo</cp:lastModifiedBy>
  <cp:revision>28</cp:revision>
  <cp:lastPrinted>2019-11-11T18:37:32Z</cp:lastPrinted>
  <dcterms:created xsi:type="dcterms:W3CDTF">2018-10-18T18:06:15Z</dcterms:created>
  <dcterms:modified xsi:type="dcterms:W3CDTF">2024-02-15T16:14:26Z</dcterms:modified>
</cp:coreProperties>
</file>