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2"/>
  </p:notesMasterIdLst>
  <p:handoutMasterIdLst>
    <p:handoutMasterId r:id="rId23"/>
  </p:handoutMasterIdLst>
  <p:sldIdLst>
    <p:sldId id="256" r:id="rId2"/>
    <p:sldId id="261" r:id="rId3"/>
    <p:sldId id="267" r:id="rId4"/>
    <p:sldId id="351" r:id="rId5"/>
    <p:sldId id="382" r:id="rId6"/>
    <p:sldId id="360" r:id="rId7"/>
    <p:sldId id="369" r:id="rId8"/>
    <p:sldId id="361" r:id="rId9"/>
    <p:sldId id="372" r:id="rId10"/>
    <p:sldId id="379" r:id="rId11"/>
    <p:sldId id="380" r:id="rId12"/>
    <p:sldId id="381" r:id="rId13"/>
    <p:sldId id="384" r:id="rId14"/>
    <p:sldId id="373" r:id="rId15"/>
    <p:sldId id="365" r:id="rId16"/>
    <p:sldId id="374" r:id="rId17"/>
    <p:sldId id="378" r:id="rId18"/>
    <p:sldId id="383" r:id="rId19"/>
    <p:sldId id="270" r:id="rId20"/>
    <p:sldId id="268" r:id="rId21"/>
  </p:sldIdLst>
  <p:sldSz cx="9144000" cy="6858000" type="screen4x3"/>
  <p:notesSz cx="7010400" cy="92964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5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57" d="100"/>
          <a:sy n="57" d="100"/>
        </p:scale>
        <p:origin x="1238" y="48"/>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8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Average Enrolled by Month</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4.4527438657323795E-2"/>
          <c:y val="8.6607948044955918E-2"/>
          <c:w val="0.92794962556285965"/>
          <c:h val="0.8603968975031967"/>
        </c:manualLayout>
      </c:layout>
      <c:barChart>
        <c:barDir val="col"/>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Pt>
            <c:idx val="4"/>
            <c:invertIfNegative val="0"/>
            <c:bubble3D val="0"/>
            <c:extLst>
              <c:ext xmlns:c16="http://schemas.microsoft.com/office/drawing/2014/chart" uri="{C3380CC4-5D6E-409C-BE32-E72D297353CC}">
                <c16:uniqueId val="{00000013-A089-479B-A883-2E301BF92539}"/>
              </c:ext>
            </c:extLst>
          </c:dPt>
          <c:dPt>
            <c:idx val="5"/>
            <c:invertIfNegative val="0"/>
            <c:bubble3D val="0"/>
            <c:extLst>
              <c:ext xmlns:c16="http://schemas.microsoft.com/office/drawing/2014/chart" uri="{C3380CC4-5D6E-409C-BE32-E72D297353CC}">
                <c16:uniqueId val="{00000014-A089-479B-A883-2E301BF92539}"/>
              </c:ext>
            </c:extLst>
          </c:dPt>
          <c:dPt>
            <c:idx val="6"/>
            <c:invertIfNegative val="0"/>
            <c:bubble3D val="0"/>
            <c:extLst>
              <c:ext xmlns:c16="http://schemas.microsoft.com/office/drawing/2014/chart" uri="{C3380CC4-5D6E-409C-BE32-E72D297353CC}">
                <c16:uniqueId val="{00000015-A089-479B-A883-2E301BF92539}"/>
              </c:ext>
            </c:extLst>
          </c:dPt>
          <c:dPt>
            <c:idx val="7"/>
            <c:invertIfNegative val="0"/>
            <c:bubble3D val="0"/>
            <c:extLst>
              <c:ext xmlns:c16="http://schemas.microsoft.com/office/drawing/2014/chart" uri="{C3380CC4-5D6E-409C-BE32-E72D297353CC}">
                <c16:uniqueId val="{0000000C-90A4-4C45-A26E-5AA2E43D63F2}"/>
              </c:ext>
            </c:extLst>
          </c:dPt>
          <c:dPt>
            <c:idx val="8"/>
            <c:invertIfNegative val="0"/>
            <c:bubble3D val="0"/>
            <c:extLst>
              <c:ext xmlns:c16="http://schemas.microsoft.com/office/drawing/2014/chart" uri="{C3380CC4-5D6E-409C-BE32-E72D297353CC}">
                <c16:uniqueId val="{0000000D-90A4-4C45-A26E-5AA2E43D63F2}"/>
              </c:ext>
            </c:extLst>
          </c:dPt>
          <c:dPt>
            <c:idx val="9"/>
            <c:invertIfNegative val="0"/>
            <c:bubble3D val="0"/>
            <c:extLst>
              <c:ext xmlns:c16="http://schemas.microsoft.com/office/drawing/2014/chart" uri="{C3380CC4-5D6E-409C-BE32-E72D297353CC}">
                <c16:uniqueId val="{0000000E-90A4-4C45-A26E-5AA2E43D63F2}"/>
              </c:ext>
            </c:extLst>
          </c:dPt>
          <c:dPt>
            <c:idx val="10"/>
            <c:invertIfNegative val="0"/>
            <c:bubble3D val="0"/>
            <c:extLst>
              <c:ext xmlns:c16="http://schemas.microsoft.com/office/drawing/2014/chart" uri="{C3380CC4-5D6E-409C-BE32-E72D297353CC}">
                <c16:uniqueId val="{00000006-FAE4-41FF-8657-DF804D281920}"/>
              </c:ext>
            </c:extLst>
          </c:dPt>
          <c:dPt>
            <c:idx val="11"/>
            <c:invertIfNegative val="0"/>
            <c:bubble3D val="0"/>
            <c:extLst>
              <c:ext xmlns:c16="http://schemas.microsoft.com/office/drawing/2014/chart" uri="{C3380CC4-5D6E-409C-BE32-E72D297353CC}">
                <c16:uniqueId val="{00000007-FAE4-41FF-8657-DF804D281920}"/>
              </c:ext>
            </c:extLst>
          </c:dPt>
          <c:dPt>
            <c:idx val="12"/>
            <c:invertIfNegative val="0"/>
            <c:bubble3D val="0"/>
            <c:extLst>
              <c:ext xmlns:c16="http://schemas.microsoft.com/office/drawing/2014/chart" uri="{C3380CC4-5D6E-409C-BE32-E72D297353CC}">
                <c16:uniqueId val="{00000008-FAE4-41FF-8657-DF804D281920}"/>
              </c:ext>
            </c:extLst>
          </c:dPt>
          <c:dPt>
            <c:idx val="13"/>
            <c:invertIfNegative val="0"/>
            <c:bubble3D val="0"/>
            <c:extLst>
              <c:ext xmlns:c16="http://schemas.microsoft.com/office/drawing/2014/chart" uri="{C3380CC4-5D6E-409C-BE32-E72D297353CC}">
                <c16:uniqueId val="{00000000-DF10-4AD2-929C-C3553C26877A}"/>
              </c:ext>
            </c:extLst>
          </c:dPt>
          <c:dPt>
            <c:idx val="14"/>
            <c:invertIfNegative val="0"/>
            <c:bubble3D val="0"/>
            <c:extLst>
              <c:ext xmlns:c16="http://schemas.microsoft.com/office/drawing/2014/chart" uri="{C3380CC4-5D6E-409C-BE32-E72D297353CC}">
                <c16:uniqueId val="{00000001-DF10-4AD2-929C-C3553C26877A}"/>
              </c:ext>
            </c:extLst>
          </c:dPt>
          <c:dPt>
            <c:idx val="15"/>
            <c:invertIfNegative val="0"/>
            <c:bubble3D val="0"/>
            <c:extLst>
              <c:ext xmlns:c16="http://schemas.microsoft.com/office/drawing/2014/chart" uri="{C3380CC4-5D6E-409C-BE32-E72D297353CC}">
                <c16:uniqueId val="{00000002-DF10-4AD2-929C-C3553C26877A}"/>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Sheet1!$J$10:$J$17</c:f>
              <c:strCache>
                <c:ptCount val="8"/>
                <c:pt idx="0">
                  <c:v>WY 10</c:v>
                </c:pt>
                <c:pt idx="1">
                  <c:v>WY 11</c:v>
                </c:pt>
                <c:pt idx="2">
                  <c:v>WY 12</c:v>
                </c:pt>
                <c:pt idx="3">
                  <c:v>WY 13</c:v>
                </c:pt>
                <c:pt idx="4">
                  <c:v>WY 14</c:v>
                </c:pt>
                <c:pt idx="5">
                  <c:v>Apr-23</c:v>
                </c:pt>
                <c:pt idx="6">
                  <c:v>May-23</c:v>
                </c:pt>
                <c:pt idx="7">
                  <c:v>Jun-23</c:v>
                </c:pt>
              </c:strCache>
            </c:strRef>
          </c:cat>
          <c:val>
            <c:numRef>
              <c:f>Sheet1!$K$10:$K$17</c:f>
              <c:numCache>
                <c:formatCode>General</c:formatCode>
                <c:ptCount val="8"/>
                <c:pt idx="0">
                  <c:v>7.25</c:v>
                </c:pt>
                <c:pt idx="1">
                  <c:v>10.583333333333334</c:v>
                </c:pt>
                <c:pt idx="2">
                  <c:v>5.416666666666667</c:v>
                </c:pt>
                <c:pt idx="3">
                  <c:v>5.8333300000000001</c:v>
                </c:pt>
                <c:pt idx="4">
                  <c:v>8</c:v>
                </c:pt>
                <c:pt idx="5">
                  <c:v>8</c:v>
                </c:pt>
                <c:pt idx="6">
                  <c:v>15</c:v>
                </c:pt>
                <c:pt idx="7">
                  <c:v>13</c:v>
                </c:pt>
              </c:numCache>
            </c:numRef>
          </c:val>
          <c:extLst>
            <c:ext xmlns:c16="http://schemas.microsoft.com/office/drawing/2014/chart" uri="{C3380CC4-5D6E-409C-BE32-E72D297353CC}">
              <c16:uniqueId val="{00000000-A8AC-4ADE-A74C-74858D556AC6}"/>
            </c:ext>
          </c:extLst>
        </c:ser>
        <c:dLbls>
          <c:dLblPos val="inEnd"/>
          <c:showLegendKey val="0"/>
          <c:showVal val="1"/>
          <c:showCatName val="0"/>
          <c:showSerName val="0"/>
          <c:showPercent val="0"/>
          <c:showBubbleSize val="0"/>
        </c:dLbls>
        <c:gapWidth val="65"/>
        <c:axId val="459072472"/>
        <c:axId val="459075752"/>
      </c:barChart>
      <c:catAx>
        <c:axId val="45907247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459075752"/>
        <c:crosses val="autoZero"/>
        <c:auto val="1"/>
        <c:lblAlgn val="ctr"/>
        <c:lblOffset val="100"/>
        <c:noMultiLvlLbl val="0"/>
      </c:catAx>
      <c:valAx>
        <c:axId val="45907575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59072472"/>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40" tIns="45720" rIns="91440" bIns="45720" rtlCol="0" anchor="b"/>
          <a:lstStyle>
            <a:lvl1pPr algn="r">
              <a:defRPr sz="1200"/>
            </a:lvl1pPr>
          </a:lstStyle>
          <a:p>
            <a:fld id="{D2F1ADF7-0E37-40D0-961A-E4060B9FCB7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6BE1245-823B-40D7-9909-5CFEBCDEE0BF}" type="datetimeFigureOut">
              <a:rPr lang="en-US" smtClean="0"/>
              <a:pPr/>
              <a:t>7/25/2023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F67744F-5D70-4937-A547-19B633522A2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85A3C5A-98EB-4635-941D-9452A06AE6C2}" type="datetimeFigureOut">
              <a:rPr lang="en-US" smtClean="0"/>
              <a:pPr/>
              <a:t>7/25/2023</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B261F408-9BCA-4CF6-BAD2-6E4499E4A88B}"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7/25/2023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7/25/2023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7/25/2023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85A3C5A-98EB-4635-941D-9452A06AE6C2}" type="datetimeFigureOut">
              <a:rPr lang="en-US" smtClean="0"/>
              <a:pPr/>
              <a:t>7/25/2023</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B261F408-9BCA-4CF6-BAD2-6E4499E4A88B}"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85A3C5A-98EB-4635-941D-9452A06AE6C2}" type="datetimeFigureOut">
              <a:rPr lang="en-US" smtClean="0"/>
              <a:pPr/>
              <a:t>7/25/2023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85A3C5A-98EB-4635-941D-9452A06AE6C2}" type="datetimeFigureOut">
              <a:rPr lang="en-US" smtClean="0"/>
              <a:pPr/>
              <a:t>7/25/2023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61F408-9BCA-4CF6-BAD2-6E4499E4A88B}"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5A3C5A-98EB-4635-941D-9452A06AE6C2}" type="datetimeFigureOut">
              <a:rPr lang="en-US" smtClean="0"/>
              <a:pPr/>
              <a:t>7/25/2023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61F408-9BCA-4CF6-BAD2-6E4499E4A88B}"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A3C5A-98EB-4635-941D-9452A06AE6C2}" type="datetimeFigureOut">
              <a:rPr lang="en-US" smtClean="0"/>
              <a:pPr/>
              <a:t>7/25/2023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61F408-9BCA-4CF6-BAD2-6E4499E4A88B}"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A3C5A-98EB-4635-941D-9452A06AE6C2}" type="datetimeFigureOut">
              <a:rPr lang="en-US" smtClean="0"/>
              <a:pPr/>
              <a:t>7/25/2023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A3C5A-98EB-4635-941D-9452A06AE6C2}" type="datetimeFigureOut">
              <a:rPr lang="en-US" smtClean="0"/>
              <a:pPr/>
              <a:t>7/25/2023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85A3C5A-98EB-4635-941D-9452A06AE6C2}" type="datetimeFigureOut">
              <a:rPr lang="en-US" smtClean="0"/>
              <a:pPr/>
              <a:t>7/25/2023</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261F408-9BCA-4CF6-BAD2-6E4499E4A88B}"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tdssmap.com/CTPortal/Portals/0/StaticContent/Publications/At_Your_Fingertips_Tip_13.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jdemars@abhct.com" TargetMode="External"/><Relationship Id="rId2" Type="http://schemas.openxmlformats.org/officeDocument/2006/relationships/hyperlink" Target="mailto:eleblanc@abhct.com" TargetMode="External"/><Relationship Id="rId1" Type="http://schemas.openxmlformats.org/officeDocument/2006/relationships/slideLayout" Target="../slideLayouts/slideLayout2.xml"/><Relationship Id="rId5" Type="http://schemas.openxmlformats.org/officeDocument/2006/relationships/hyperlink" Target="mailto:ctevv@gainwelltechnologies.com" TargetMode="External"/><Relationship Id="rId4" Type="http://schemas.openxmlformats.org/officeDocument/2006/relationships/hyperlink" Target="mailto:ctcustomercare@sandata.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tdssmap.com/CTPortal/Portals/0/StaticContent/Publications/At_Your_Fingertip_Tip_4_EVV_Compliance.pdf" TargetMode="External"/><Relationship Id="rId2" Type="http://schemas.openxmlformats.org/officeDocument/2006/relationships/hyperlink" Target="https://www.ctdssmap.com/CTPortal/Information/Get-Download-File?Filename=pb23_39.pdf&amp;URI=Bulletins/pb23_39.pdf" TargetMode="External"/><Relationship Id="rId1" Type="http://schemas.openxmlformats.org/officeDocument/2006/relationships/slideLayout" Target="../slideLayouts/slideLayout2.xml"/><Relationship Id="rId6" Type="http://schemas.openxmlformats.org/officeDocument/2006/relationships/hyperlink" Target="https://link.zixcentral.com/u/3aaa5766/TvCKwOwq7hGz7bzBhnsoMg?u=https%3A%2F%2Furldefense.com%2Fv3%2F__http%3A%2Flinks.sandata.com%2Fls%2Fclick%3Fupn%3Dx18K8ykShUoLiBgfljLssz-2BdvOQcaZlevWTdmpx-2B7ouLo8VYobt5VS7dSUcWNOoPXHx-2F7pG-2BhcZnHO8Jt4csIN-2BxCY63vDtIsNg9rMOHHFhlxVRRVd1IalKFCRM66lu5cXHh_xTVXZE2fJwVnbjwrTjxkP9PaYsbOfwi1SJ0o8ztdaN-2BJd-2Bz2UlO-2BLDqyYBHteZw4gl39n5yXn3OvukHmWIM9VjUwO9YbQmsK-2BIlhz4j94hZ8bUbeuVzUV-2F4EPDT09pUYIi2RD9BT0ROy-2BxSbmd4JlWS0-2B80dd920fBlt8-2BmLZ1Git7HnsyfTSXaHNstjtmgStBmRiEsl0n-2FzTGAGPiAqk6oLRJmJbS82r3gx0ECPcqwesMwi35x9F37B6Di1Gx8Xmsl00ZdlnkQWrXCP3rPhSnuBgItU9Ic4wDF1ErEyUG8OrwvBq7aRmpT-2BP5sImDyDJXFAN7avkiuAsmC2-2FUixIvGjUnS27hjQ8uAXhKBPfU-2FikuyhyEypBEbj8gnYIm8onq-2Ffil27pnaexImee8ws-2B8fAnXpxGUEo-2BUcvXTkK2c3NWLnG5HHLG4fj75nCN5LW6ZLWI92-2B2s9seoQfIHee0LZ-2BXwW9vEzhwFrj-2BZSjuL19of-2Fn8crqClKxsErTWCacqLf0aBmy9j-2BDE1Lhf1cZxUdZ-2FOfoJU8NObF2UQvFXpWEQsAwA5ngETtXHHPkOCdPTcmL4JD64aypJv0vw5pRs0YhSr-2F9MPsOsov2mfwr5nrrzZoP5lpe8GOalJuB-2FQE-2FcOSGeWepRFSwjgGAn8Bg1KHgehCT36FO8qTWlsmF2eXQacP9tC3s7n7prOgW7fZC6oGgf16ZTXI80i57B9OuMp0jFDvpkaNClk-2BOe4dUF7vnajk14LLG1DMmnbdonGdSNFryhlqk8ScP-2FN2OuEUnkMCU62rZsVOSqGtdkF6jzxSlMZSVXDNwJnKx27-2BgkQcLzrSdf11Pc8CCfHnNNqRau-2BLb4jxSyDjb-2B2Cct5Ih5G3iTdTVx635n3wmTOFfm-2BQwsf-2BzrFIiLKTn-2FYK1SyxtHaOxPdEP1E4Y8ZnOZZ63Yd5JSrMUK7vPf3eG5AeH6nGN5RfCGitlY-2BUOoHXfxvOtYGYCE0dE3dgjBbYUJ-2BM0TOm59pnemmblvIa5jtSSdjSK8E95TmosxiQBPiHnVXbsGAxtlGRObJ-2Bu98TsoZlMioE-3D__%3B%21%21CdHzsg%21i7MrRcZ32PxfF_utK3_y2zulzyhM36gPPA_Bczzbdn8JYPjmWAvPPfFlMZR9wR7YwuQZcXReqbhvijVawnLFYh9AK3r5iag%24" TargetMode="External"/><Relationship Id="rId5" Type="http://schemas.openxmlformats.org/officeDocument/2006/relationships/hyperlink" Target="https://link.zixcentral.com/u/0a3ef31b/wr2KwOwq7hGRwrzBhnsoMg?u=https%3A%2F%2Furldefense.com%2Fv3%2F__http%3A%2Flinks.sandata.com%2Fls%2Fclick%3Fupn%3Dx18K8ykShUoLiBgfljLssz-2BdvOQcaZlevWTdmpx-2B7ovZcphOg2idjmlHmgsmxoF-2BfdbZnxGagJPDRR6zLT-2FBpg3NzYmXK7Rn-2FnLGf76FtxYYy9ZByXx7id7kUl63gm4j7X7D_xTVXZE2fJwVnbjwrTjxkP9PaYsbOfwi1SJ0o8ztdaN-2BJd-2Bz2UlO-2BLDqyYBHteZw4gl39n5yXn3OvukHmWIM9VjUwO9YbQmsK-2BIlhz4j94hZ8bUbeuVzUV-2F4EPDT09pUYIi2RD9BT0ROy-2BxSbmd4JlWS0-2B80dd920fBlt8-2BmLZ1Git7HnsyfTSXaHNstjtmgStBmRiEsl0n-2FzTGAGPiAqk6oLRJmJbS82r3gx0ECPcqwesMwi35x9F37B6Di1Gx8Xmsl00ZdlnkQWrXCP3rPhSnuBgItU9Ic4wDF1ErEyUG8OrwvBq7aRmpT-2BP5sImDyDJXFAN7avkiuAsmC2-2FUixIvGjUnS27hjQ8uAXhKBPfU-2FikuyhyEypBEbj8gnYIm8onq-2Ffil27pnaexImee8ws-2B8fAnXpxGUEo-2BUcvXTkK2c3NWLnG5HHLG4fj75nCN5LW6ZLWI92-2B2s9seoQfIHee0LZ-2BXwW9vEzhwFrj-2BZSjuL19of-2Fn8crqClKxsErTWCacqLf0aBmy9j-2BDE1Lhf1cZxUdZ-2FOfoJU8NObF2UQvFXpWEQsAwA5ngETtXHHPkOCdPTcmL4JD64aypJv0vw5pRs0YhSr-2F9MPsOsov2mfwr5nrrzZoP5lpe8GOalJuB-2FQE-2FcOSGeWepRFSwjgGAn8Bg1KHgehCT36FO8qTWlsmF2eXQacP9tC3s7n7prOgW7fZC6oGgf16ZTXI80i57B9OuMp0jFDvpkaNClk-2BOe4dUF7vnajk14LLG1DMmnbdonGdSNFryhlqk8ScP-2FN2OuEUnkMCU62rZsVOSqGtdkF6jzxSlMZSVXDNwJnKx27-2BgkQcLzrSdf11Pc8CCfHnNNqRau-2BLb4jxSyDjb-2B2Cct5Ih5G2L7lIjeRRSkpqJeDA3o0qMaiUl6YGg1ld3LcuhfSUNITB-2FO6zCjomhjrcgu6JPNiAsUNVgj4FZGrK3uCtZbviWqQxTYJq-2BrH-2Bco-2BxskF87r7IknwJz1IkVnNlMRj7BSbYw-2FVO3226Zkkrolb3Ysd90TdEe0TdZdg18fKJ57I7ccsbR4cm-2FInTiuAhJSl8DR7U-3D__%3B%21%21CdHzsg%21i7MrRcZ32PxfF_utK3_y2zulzyhM36gPPA_Bczzbdn8JYPjmWAvPPfFlMZR9wR7YwuQZcXReqbhvijVawnLFYh9ARSXi4U8%24" TargetMode="External"/><Relationship Id="rId4" Type="http://schemas.openxmlformats.org/officeDocument/2006/relationships/hyperlink" Target="https://link.zixcentral.com/u/b8928871/nnSJwOwq7hGGdrzBhnsoMg?u=https%3A%2F%2Fsandata.zendesk.com%2Fhc%2Fen-us%2Fcategories%2F17767049077907-NEW-Sandata-Mobile-Connect-App-2-0"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jdemars@abhct.com" TargetMode="External"/><Relationship Id="rId2" Type="http://schemas.openxmlformats.org/officeDocument/2006/relationships/hyperlink" Target="mailto:aluongo@abhct.com" TargetMode="External"/><Relationship Id="rId1" Type="http://schemas.openxmlformats.org/officeDocument/2006/relationships/slideLayout" Target="../slideLayouts/slideLayout2.xml"/><Relationship Id="rId6" Type="http://schemas.openxmlformats.org/officeDocument/2006/relationships/hyperlink" Target="mailto:lbiggs@abhct.com" TargetMode="External"/><Relationship Id="rId5" Type="http://schemas.openxmlformats.org/officeDocument/2006/relationships/hyperlink" Target="mailto:eleblanc@abhct.com" TargetMode="External"/><Relationship Id="rId4" Type="http://schemas.openxmlformats.org/officeDocument/2006/relationships/hyperlink" Target="mailto:tboisseau@abht.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aluongo@abhct.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smtClean="0"/>
              <a:t>Mental Health Waiver</a:t>
            </a:r>
            <a:r>
              <a:rPr lang="en-US" dirty="0" smtClean="0"/>
              <a:t/>
            </a:r>
            <a:br>
              <a:rPr lang="en-US" dirty="0" smtClean="0"/>
            </a:br>
            <a:r>
              <a:rPr lang="en-US" dirty="0" smtClean="0"/>
              <a:t>Provider Meeting</a:t>
            </a:r>
            <a:endParaRPr lang="en-US" dirty="0"/>
          </a:p>
        </p:txBody>
      </p:sp>
      <p:sp>
        <p:nvSpPr>
          <p:cNvPr id="3" name="Subtitle 2"/>
          <p:cNvSpPr>
            <a:spLocks noGrp="1"/>
          </p:cNvSpPr>
          <p:nvPr>
            <p:ph type="subTitle" idx="1"/>
          </p:nvPr>
        </p:nvSpPr>
        <p:spPr/>
        <p:txBody>
          <a:bodyPr/>
          <a:lstStyle/>
          <a:p>
            <a:r>
              <a:rPr lang="en-US" dirty="0" smtClean="0"/>
              <a:t>July 25, 2023</a:t>
            </a:r>
            <a:endParaRPr lang="en-US" dirty="0"/>
          </a:p>
        </p:txBody>
      </p:sp>
      <p:pic>
        <p:nvPicPr>
          <p:cNvPr id="4" name="Picture 3" descr="Briciole di Parole: Vi presento...Le Cronache del Ghiaccio e del Fuoco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5201" y="164824"/>
            <a:ext cx="2514600" cy="341657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CSP/RA overlap</a:t>
            </a:r>
            <a:endParaRPr lang="en-US" dirty="0"/>
          </a:p>
        </p:txBody>
      </p:sp>
      <p:sp>
        <p:nvSpPr>
          <p:cNvPr id="3" name="Content Placeholder 2"/>
          <p:cNvSpPr>
            <a:spLocks noGrp="1"/>
          </p:cNvSpPr>
          <p:nvPr>
            <p:ph sz="quarter" idx="1"/>
          </p:nvPr>
        </p:nvSpPr>
        <p:spPr/>
        <p:txBody>
          <a:bodyPr/>
          <a:lstStyle/>
          <a:p>
            <a:r>
              <a:rPr lang="en-US" dirty="0" smtClean="0"/>
              <a:t>CSP and RA staff are encouraged to overlap their time to coordinate services.</a:t>
            </a:r>
          </a:p>
          <a:p>
            <a:r>
              <a:rPr lang="en-US" dirty="0" smtClean="0"/>
              <a:t>These overlaps should occur no more than 1x/week and not last longer than 30 minutes.  </a:t>
            </a:r>
          </a:p>
          <a:p>
            <a:r>
              <a:rPr lang="en-US" dirty="0" smtClean="0"/>
              <a:t>Providers found billing for more than 30 minutes of overlap will be contacted by ABH.</a:t>
            </a:r>
          </a:p>
          <a:p>
            <a:r>
              <a:rPr lang="en-US" dirty="0" smtClean="0"/>
              <a:t>Continued excessive overlap billing may result in recoupment of payment.  </a:t>
            </a:r>
            <a:endParaRPr lang="en-US" dirty="0"/>
          </a:p>
        </p:txBody>
      </p:sp>
    </p:spTree>
    <p:extLst>
      <p:ext uri="{BB962C8B-B14F-4D97-AF65-F5344CB8AC3E}">
        <p14:creationId xmlns:p14="http://schemas.microsoft.com/office/powerpoint/2010/main" val="371120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secure email</a:t>
            </a:r>
            <a:endParaRPr lang="en-US" dirty="0"/>
          </a:p>
        </p:txBody>
      </p:sp>
      <p:sp>
        <p:nvSpPr>
          <p:cNvPr id="3" name="Content Placeholder 2"/>
          <p:cNvSpPr>
            <a:spLocks noGrp="1"/>
          </p:cNvSpPr>
          <p:nvPr>
            <p:ph sz="quarter" idx="1"/>
          </p:nvPr>
        </p:nvSpPr>
        <p:spPr/>
        <p:txBody>
          <a:bodyPr/>
          <a:lstStyle/>
          <a:p>
            <a:r>
              <a:rPr lang="en-US" dirty="0" smtClean="0"/>
              <a:t>Please remind staff that if personal client information is needed to be included in an email, that the email should be sent securely.</a:t>
            </a:r>
          </a:p>
          <a:p>
            <a:r>
              <a:rPr lang="en-US" dirty="0" smtClean="0"/>
              <a:t>WOS ID numbers are not identifiable and can be used safely in email communication if needed.  </a:t>
            </a:r>
          </a:p>
          <a:p>
            <a:pPr marL="0" indent="0">
              <a:buNone/>
            </a:pPr>
            <a:endParaRPr lang="en-US" dirty="0"/>
          </a:p>
        </p:txBody>
      </p:sp>
    </p:spTree>
    <p:extLst>
      <p:ext uri="{BB962C8B-B14F-4D97-AF65-F5344CB8AC3E}">
        <p14:creationId xmlns:p14="http://schemas.microsoft.com/office/powerpoint/2010/main" val="927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Utilization of Multiple F2F codes</a:t>
            </a:r>
            <a:endParaRPr lang="en-US" dirty="0"/>
          </a:p>
        </p:txBody>
      </p:sp>
      <p:sp>
        <p:nvSpPr>
          <p:cNvPr id="3" name="Content Placeholder 2"/>
          <p:cNvSpPr>
            <a:spLocks noGrp="1"/>
          </p:cNvSpPr>
          <p:nvPr>
            <p:ph sz="quarter" idx="1"/>
          </p:nvPr>
        </p:nvSpPr>
        <p:spPr/>
        <p:txBody>
          <a:bodyPr>
            <a:normAutofit fontScale="92500"/>
          </a:bodyPr>
          <a:lstStyle/>
          <a:p>
            <a:r>
              <a:rPr lang="en-US" dirty="0" smtClean="0"/>
              <a:t>Instead of Group codes, RA and CSP services can now be billed under a modifier when working with multiple clients.  A separate authorization for this service will still need to be obtained by clinicians.  </a:t>
            </a:r>
          </a:p>
          <a:p>
            <a:r>
              <a:rPr lang="en-US" dirty="0" smtClean="0"/>
              <a:t>This can be used when taking multiple clients to grocery store, recreational outings, roommates, etc.</a:t>
            </a:r>
          </a:p>
          <a:p>
            <a:r>
              <a:rPr lang="en-US" dirty="0" smtClean="0"/>
              <a:t>Proposed schedules must be entered in order for app to recognize multiple check ins.  See TIP sheet for TVV guidance. </a:t>
            </a:r>
          </a:p>
          <a:p>
            <a:r>
              <a:rPr lang="en-US" dirty="0" smtClean="0"/>
              <a:t>Example of RA “group”:</a:t>
            </a:r>
          </a:p>
          <a:p>
            <a:pPr lvl="1"/>
            <a:r>
              <a:rPr lang="en-US" dirty="0" smtClean="0"/>
              <a:t>1</a:t>
            </a:r>
            <a:r>
              <a:rPr lang="en-US" baseline="30000" dirty="0" smtClean="0"/>
              <a:t>st</a:t>
            </a:r>
            <a:r>
              <a:rPr lang="en-US" dirty="0" smtClean="0"/>
              <a:t> client: billed under 1213M authorization (full rate)</a:t>
            </a:r>
          </a:p>
          <a:p>
            <a:pPr lvl="1"/>
            <a:r>
              <a:rPr lang="en-US" dirty="0" smtClean="0"/>
              <a:t>2</a:t>
            </a:r>
            <a:r>
              <a:rPr lang="en-US" baseline="30000" dirty="0" smtClean="0"/>
              <a:t>nd</a:t>
            </a:r>
            <a:r>
              <a:rPr lang="en-US" dirty="0" smtClean="0"/>
              <a:t> client: billed under 1213M:TT authorization (half rate)</a:t>
            </a:r>
          </a:p>
          <a:p>
            <a:pPr lvl="1"/>
            <a:r>
              <a:rPr lang="en-US" dirty="0" smtClean="0"/>
              <a:t>3</a:t>
            </a:r>
            <a:r>
              <a:rPr lang="en-US" baseline="30000" dirty="0" smtClean="0"/>
              <a:t>rd</a:t>
            </a:r>
            <a:r>
              <a:rPr lang="en-US" dirty="0" smtClean="0"/>
              <a:t> client: billed under 1213M:TT authorization (half rate)</a:t>
            </a:r>
            <a:endParaRPr lang="en-US" dirty="0"/>
          </a:p>
        </p:txBody>
      </p:sp>
    </p:spTree>
    <p:extLst>
      <p:ext uri="{BB962C8B-B14F-4D97-AF65-F5344CB8AC3E}">
        <p14:creationId xmlns:p14="http://schemas.microsoft.com/office/powerpoint/2010/main" val="600599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for TVV and Multiple F2F</a:t>
            </a:r>
            <a:endParaRPr lang="en-US" dirty="0"/>
          </a:p>
        </p:txBody>
      </p:sp>
      <p:sp>
        <p:nvSpPr>
          <p:cNvPr id="3" name="Content Placeholder 2"/>
          <p:cNvSpPr>
            <a:spLocks noGrp="1"/>
          </p:cNvSpPr>
          <p:nvPr>
            <p:ph sz="quarter" idx="1"/>
          </p:nvPr>
        </p:nvSpPr>
        <p:spPr>
          <a:xfrm>
            <a:off x="457200" y="1236617"/>
            <a:ext cx="8229600" cy="4937760"/>
          </a:xfrm>
        </p:spPr>
        <p:txBody>
          <a:bodyPr/>
          <a:lstStyle/>
          <a:p>
            <a:r>
              <a:rPr lang="en-US" dirty="0">
                <a:hlinkClick r:id="rId2"/>
              </a:rPr>
              <a:t>https://</a:t>
            </a:r>
            <a:r>
              <a:rPr lang="en-US" dirty="0" smtClean="0">
                <a:hlinkClick r:id="rId2"/>
              </a:rPr>
              <a:t>www.ctdssmap.com/CTPortal/Portals/0/StaticContent/Publications/At_Your_Fingertips_Tip_13.pdf</a:t>
            </a:r>
            <a:endParaRPr lang="en-US" dirty="0" smtClean="0"/>
          </a:p>
          <a:p>
            <a:pPr marL="0" indent="0">
              <a:buNone/>
            </a:pPr>
            <a:endParaRPr lang="en-US" dirty="0" smtClean="0"/>
          </a:p>
          <a:p>
            <a:pPr marL="0" indent="0">
              <a:buNone/>
            </a:pPr>
            <a:r>
              <a:rPr lang="en-US" dirty="0" smtClean="0"/>
              <a:t>DSS recently approved a group visit enhancement for SAM which should simplify the process for agencies using the app.  Start date is pending.  </a:t>
            </a:r>
            <a:endParaRPr lang="en-US" dirty="0"/>
          </a:p>
        </p:txBody>
      </p:sp>
    </p:spTree>
    <p:extLst>
      <p:ext uri="{BB962C8B-B14F-4D97-AF65-F5344CB8AC3E}">
        <p14:creationId xmlns:p14="http://schemas.microsoft.com/office/powerpoint/2010/main" val="335277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Re-credentialing requirements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Re-credentialing of all services is now required every 2 years.  </a:t>
            </a:r>
          </a:p>
          <a:p>
            <a:r>
              <a:rPr lang="en-US" dirty="0" smtClean="0"/>
              <a:t>CSP</a:t>
            </a:r>
          </a:p>
          <a:p>
            <a:pPr lvl="1"/>
            <a:r>
              <a:rPr lang="en-US" dirty="0" smtClean="0"/>
              <a:t>Supervisor: Master’s level or licensed</a:t>
            </a:r>
          </a:p>
          <a:p>
            <a:pPr lvl="1"/>
            <a:r>
              <a:rPr lang="en-US" dirty="0" smtClean="0"/>
              <a:t>Agency accreditation: CARF,  TJC, COA, </a:t>
            </a:r>
            <a:r>
              <a:rPr lang="en-US" dirty="0" err="1" smtClean="0"/>
              <a:t>etc</a:t>
            </a:r>
            <a:endParaRPr lang="en-US" dirty="0" smtClean="0"/>
          </a:p>
          <a:p>
            <a:pPr lvl="1"/>
            <a:r>
              <a:rPr lang="en-US" dirty="0" smtClean="0"/>
              <a:t>Staff: Bachelor’s degree in related field or 2 years work experience.  Now requires CBC every 2 years</a:t>
            </a:r>
          </a:p>
          <a:p>
            <a:r>
              <a:rPr lang="en-US" dirty="0" smtClean="0"/>
              <a:t>RA</a:t>
            </a:r>
          </a:p>
          <a:p>
            <a:pPr lvl="1"/>
            <a:r>
              <a:rPr lang="en-US" dirty="0" smtClean="0"/>
              <a:t>Supervisor: Master’s level or licensed</a:t>
            </a:r>
          </a:p>
          <a:p>
            <a:pPr lvl="1"/>
            <a:r>
              <a:rPr lang="en-US" dirty="0" smtClean="0"/>
              <a:t>Staff: initial training, 6 hours yearly training, CBC every 2 years</a:t>
            </a:r>
          </a:p>
          <a:p>
            <a:r>
              <a:rPr lang="en-US" dirty="0" smtClean="0"/>
              <a:t>Peer Support</a:t>
            </a:r>
          </a:p>
          <a:p>
            <a:pPr lvl="1"/>
            <a:r>
              <a:rPr lang="en-US" dirty="0" smtClean="0"/>
              <a:t>Supervisor: Master’s level or licensed</a:t>
            </a:r>
          </a:p>
          <a:p>
            <a:pPr lvl="1"/>
            <a:r>
              <a:rPr lang="en-US" dirty="0" smtClean="0"/>
              <a:t>Agency: CARF, TJC, COA etc.</a:t>
            </a:r>
          </a:p>
          <a:p>
            <a:pPr lvl="1"/>
            <a:r>
              <a:rPr lang="en-US" dirty="0" smtClean="0"/>
              <a:t>Staff: RSS certification through Advocacy Unlimited or CCAR</a:t>
            </a:r>
            <a:endParaRPr lang="en-US" dirty="0"/>
          </a:p>
        </p:txBody>
      </p:sp>
    </p:spTree>
    <p:extLst>
      <p:ext uri="{BB962C8B-B14F-4D97-AF65-F5344CB8AC3E}">
        <p14:creationId xmlns:p14="http://schemas.microsoft.com/office/powerpoint/2010/main" val="9477978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Progress Notes</a:t>
            </a:r>
            <a:endParaRPr lang="en-US" dirty="0"/>
          </a:p>
        </p:txBody>
      </p:sp>
      <p:sp>
        <p:nvSpPr>
          <p:cNvPr id="3" name="Content Placeholder 2"/>
          <p:cNvSpPr>
            <a:spLocks noGrp="1"/>
          </p:cNvSpPr>
          <p:nvPr>
            <p:ph sz="quarter" idx="1"/>
          </p:nvPr>
        </p:nvSpPr>
        <p:spPr/>
        <p:txBody>
          <a:bodyPr/>
          <a:lstStyle/>
          <a:p>
            <a:r>
              <a:rPr lang="en-US" dirty="0" smtClean="0"/>
              <a:t>Please remember that your agency will be required to submit a note for any authorization that is active for at least one day during the month.  Please check to make sure that clinicians close out interventions when you stop providing service.  If you are not getting a timely response, please reach out to Ann Marie Luongo or Jenny DeMars at ABH.  </a:t>
            </a:r>
          </a:p>
          <a:p>
            <a:r>
              <a:rPr lang="en-US" dirty="0" smtClean="0"/>
              <a:t>Reminder the only note now due for CSP is the Monthly Summary.  </a:t>
            </a:r>
          </a:p>
          <a:p>
            <a:r>
              <a:rPr lang="en-US" dirty="0" smtClean="0"/>
              <a:t>Failure to complete timely notes may lead to agency being placed on hold for new referrals. </a:t>
            </a:r>
            <a:endParaRPr lang="en-US" dirty="0"/>
          </a:p>
        </p:txBody>
      </p:sp>
    </p:spTree>
    <p:extLst>
      <p:ext uri="{BB962C8B-B14F-4D97-AF65-F5344CB8AC3E}">
        <p14:creationId xmlns:p14="http://schemas.microsoft.com/office/powerpoint/2010/main" val="14920725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Authorizations/Billing Issues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If an authorization is missing in either the ABH portal or </a:t>
            </a:r>
            <a:r>
              <a:rPr lang="en-US" dirty="0" err="1" smtClean="0"/>
              <a:t>Gainwell</a:t>
            </a:r>
            <a:r>
              <a:rPr lang="en-US" dirty="0" smtClean="0"/>
              <a:t> system, please reach out to ABH for assistance.</a:t>
            </a:r>
          </a:p>
          <a:p>
            <a:pPr lvl="1"/>
            <a:r>
              <a:rPr lang="en-US" dirty="0" smtClean="0"/>
              <a:t>Emilie LeBlanc: </a:t>
            </a:r>
            <a:r>
              <a:rPr lang="en-US" dirty="0" smtClean="0">
                <a:hlinkClick r:id="rId2"/>
              </a:rPr>
              <a:t>eleblanc@abhct.com</a:t>
            </a:r>
            <a:r>
              <a:rPr lang="en-US" dirty="0" smtClean="0"/>
              <a:t>  860-704-6123</a:t>
            </a:r>
          </a:p>
          <a:p>
            <a:pPr lvl="1"/>
            <a:r>
              <a:rPr lang="en-US" smtClean="0"/>
              <a:t>Jenny DeMars</a:t>
            </a:r>
            <a:r>
              <a:rPr lang="en-US" dirty="0" smtClean="0"/>
              <a:t>:  </a:t>
            </a:r>
            <a:r>
              <a:rPr lang="en-US" dirty="0" smtClean="0">
                <a:hlinkClick r:id="rId3"/>
              </a:rPr>
              <a:t>jdemars@abhct.com</a:t>
            </a:r>
            <a:r>
              <a:rPr lang="en-US" dirty="0" smtClean="0"/>
              <a:t>    860-704-6254</a:t>
            </a:r>
          </a:p>
          <a:p>
            <a:pPr marL="274320" lvl="1" indent="0">
              <a:buNone/>
            </a:pPr>
            <a:endParaRPr lang="en-US" dirty="0" smtClean="0"/>
          </a:p>
          <a:p>
            <a:r>
              <a:rPr lang="en-US" dirty="0" smtClean="0"/>
              <a:t>If an authorization is missing in </a:t>
            </a:r>
            <a:r>
              <a:rPr lang="en-US" dirty="0" err="1" smtClean="0"/>
              <a:t>Sandata</a:t>
            </a:r>
            <a:r>
              <a:rPr lang="en-US" dirty="0" smtClean="0"/>
              <a:t>, please contact </a:t>
            </a:r>
            <a:r>
              <a:rPr lang="en-US" dirty="0" err="1" smtClean="0"/>
              <a:t>Sandata</a:t>
            </a:r>
            <a:r>
              <a:rPr lang="en-US" dirty="0" smtClean="0"/>
              <a:t> and </a:t>
            </a:r>
            <a:r>
              <a:rPr lang="en-US" dirty="0" err="1" smtClean="0"/>
              <a:t>Gainwell</a:t>
            </a:r>
            <a:r>
              <a:rPr lang="en-US" dirty="0" smtClean="0"/>
              <a:t> for assistance.</a:t>
            </a:r>
          </a:p>
          <a:p>
            <a:pPr lvl="1"/>
            <a:r>
              <a:rPr lang="en-US" dirty="0" err="1" smtClean="0"/>
              <a:t>Sandata</a:t>
            </a:r>
            <a:r>
              <a:rPr lang="en-US" dirty="0" smtClean="0"/>
              <a:t>: </a:t>
            </a:r>
            <a:r>
              <a:rPr lang="en-US" dirty="0" smtClean="0">
                <a:hlinkClick r:id="rId4"/>
              </a:rPr>
              <a:t>ctcustomercare@sandata.com</a:t>
            </a:r>
            <a:r>
              <a:rPr lang="en-US" dirty="0" smtClean="0"/>
              <a:t>  855-399-8050</a:t>
            </a:r>
          </a:p>
          <a:p>
            <a:pPr lvl="1"/>
            <a:r>
              <a:rPr lang="en-US" dirty="0" err="1" smtClean="0"/>
              <a:t>Gainwell</a:t>
            </a:r>
            <a:r>
              <a:rPr lang="en-US" dirty="0" smtClean="0"/>
              <a:t>: </a:t>
            </a:r>
            <a:r>
              <a:rPr lang="en-US" dirty="0" smtClean="0">
                <a:hlinkClick r:id="rId5"/>
              </a:rPr>
              <a:t>ctevv@gainwelltechnologies.com</a:t>
            </a:r>
            <a:endParaRPr lang="en-US" dirty="0" smtClean="0"/>
          </a:p>
          <a:p>
            <a:pPr marL="274320" lvl="1" indent="0">
              <a:buNone/>
            </a:pPr>
            <a:endParaRPr lang="en-US" dirty="0" smtClean="0"/>
          </a:p>
          <a:p>
            <a:pPr marL="274320" lvl="1" indent="0">
              <a:buNone/>
            </a:pPr>
            <a:r>
              <a:rPr lang="en-US" dirty="0" smtClean="0"/>
              <a:t>For billing issues,  ABH can no longer see your claims.  Please contact </a:t>
            </a:r>
            <a:r>
              <a:rPr lang="en-US" dirty="0" err="1" smtClean="0"/>
              <a:t>Gainwell</a:t>
            </a:r>
            <a:r>
              <a:rPr lang="en-US" dirty="0" smtClean="0"/>
              <a:t> first to obtain information on why your claim was denied.</a:t>
            </a:r>
            <a:endParaRPr lang="en-US" dirty="0"/>
          </a:p>
          <a:p>
            <a:pPr lvl="1"/>
            <a:endParaRPr lang="en-US" dirty="0" smtClean="0"/>
          </a:p>
          <a:p>
            <a:pPr marL="274320" lvl="1" indent="0">
              <a:buNone/>
            </a:pPr>
            <a:endParaRPr lang="en-US" dirty="0"/>
          </a:p>
        </p:txBody>
      </p:sp>
    </p:spTree>
    <p:extLst>
      <p:ext uri="{BB962C8B-B14F-4D97-AF65-F5344CB8AC3E}">
        <p14:creationId xmlns:p14="http://schemas.microsoft.com/office/powerpoint/2010/main" val="422044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EVV Compliance Rates and new </a:t>
            </a:r>
            <a:r>
              <a:rPr lang="en-US" dirty="0" err="1" smtClean="0"/>
              <a:t>Sandata</a:t>
            </a:r>
            <a:r>
              <a:rPr lang="en-US" dirty="0" smtClean="0"/>
              <a:t> app</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Direct Care staff should be signing in and out either on a mobile app or the client’s home phone.  If any client has an issue with the use of their phone, please contact their clinician immediately.  </a:t>
            </a:r>
          </a:p>
          <a:p>
            <a:r>
              <a:rPr lang="en-US" dirty="0" smtClean="0"/>
              <a:t>EVV Compliance rate requirement: 75%</a:t>
            </a:r>
          </a:p>
          <a:p>
            <a:r>
              <a:rPr lang="en-US" dirty="0" err="1" smtClean="0"/>
              <a:t>Sandata</a:t>
            </a:r>
            <a:r>
              <a:rPr lang="en-US" dirty="0" smtClean="0"/>
              <a:t> has new app; required by 6/30/2024.  Zoom sessions July 31-August 4</a:t>
            </a:r>
            <a:endParaRPr lang="en-US" dirty="0" smtClean="0"/>
          </a:p>
          <a:p>
            <a:r>
              <a:rPr lang="en-US" dirty="0" smtClean="0"/>
              <a:t>ABH will begin running reports on EVV compliance rates and including them on Quarterly Report Cards.  </a:t>
            </a:r>
          </a:p>
          <a:p>
            <a:r>
              <a:rPr lang="en-US" dirty="0" smtClean="0"/>
              <a:t>DSS will be offering agencies the opportunity to choose their own EVV in the future, but no date has been set at this time.  </a:t>
            </a:r>
            <a:endParaRPr lang="en-US" dirty="0"/>
          </a:p>
        </p:txBody>
      </p:sp>
    </p:spTree>
    <p:extLst>
      <p:ext uri="{BB962C8B-B14F-4D97-AF65-F5344CB8AC3E}">
        <p14:creationId xmlns:p14="http://schemas.microsoft.com/office/powerpoint/2010/main" val="2736647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EVV Compliance </a:t>
            </a:r>
            <a:r>
              <a:rPr lang="en-US" dirty="0" smtClean="0"/>
              <a:t>Guidance &amp; new app</a:t>
            </a:r>
            <a:endParaRPr lang="en-US" dirty="0"/>
          </a:p>
        </p:txBody>
      </p:sp>
      <p:sp>
        <p:nvSpPr>
          <p:cNvPr id="3" name="Content Placeholder 2"/>
          <p:cNvSpPr>
            <a:spLocks noGrp="1"/>
          </p:cNvSpPr>
          <p:nvPr>
            <p:ph sz="quarter" idx="1"/>
          </p:nvPr>
        </p:nvSpPr>
        <p:spPr/>
        <p:txBody>
          <a:bodyPr/>
          <a:lstStyle/>
          <a:p>
            <a:r>
              <a:rPr lang="en-US" dirty="0">
                <a:hlinkClick r:id="rId2"/>
              </a:rPr>
              <a:t>https://</a:t>
            </a:r>
            <a:r>
              <a:rPr lang="en-US" dirty="0" smtClean="0">
                <a:hlinkClick r:id="rId2"/>
              </a:rPr>
              <a:t>www.ctdssmap.com/CTPortal/Information/Get-Download-File?Filename=pb23_39.pdf&amp;URI=Bulletins/pb23_39.pdf</a:t>
            </a:r>
            <a:endParaRPr lang="en-US" dirty="0" smtClean="0"/>
          </a:p>
          <a:p>
            <a:r>
              <a:rPr lang="en-US" dirty="0">
                <a:hlinkClick r:id="rId3"/>
              </a:rPr>
              <a:t>https://</a:t>
            </a:r>
            <a:r>
              <a:rPr lang="en-US" dirty="0" smtClean="0">
                <a:hlinkClick r:id="rId3"/>
              </a:rPr>
              <a:t>www.ctdssmap.com/CTPortal/Portals/0/StaticContent/Publications/At_Your_Fingertip_Tip_4_EVV_Compliance.pdf</a:t>
            </a:r>
            <a:endParaRPr lang="en-US" dirty="0" smtClean="0"/>
          </a:p>
          <a:p>
            <a:r>
              <a:rPr lang="en-US" u="sng" dirty="0">
                <a:hlinkClick r:id="rId4"/>
              </a:rPr>
              <a:t>NEW </a:t>
            </a:r>
            <a:r>
              <a:rPr lang="en-US" u="sng" dirty="0" err="1">
                <a:hlinkClick r:id="rId4"/>
              </a:rPr>
              <a:t>Sandata</a:t>
            </a:r>
            <a:r>
              <a:rPr lang="en-US" u="sng" dirty="0">
                <a:hlinkClick r:id="rId4"/>
              </a:rPr>
              <a:t> Mobile Connect App 2.0 – </a:t>
            </a:r>
            <a:r>
              <a:rPr lang="en-US" u="sng" dirty="0" err="1">
                <a:hlinkClick r:id="rId4"/>
              </a:rPr>
              <a:t>Sandata</a:t>
            </a:r>
            <a:r>
              <a:rPr lang="en-US" u="sng" dirty="0">
                <a:hlinkClick r:id="rId4"/>
              </a:rPr>
              <a:t> Technologies (zendesk.com</a:t>
            </a:r>
            <a:r>
              <a:rPr lang="en-US" u="sng" dirty="0" smtClean="0">
                <a:hlinkClick r:id="rId4"/>
              </a:rPr>
              <a:t>)</a:t>
            </a:r>
            <a:endParaRPr lang="en-US" u="sng" dirty="0" smtClean="0"/>
          </a:p>
          <a:p>
            <a:r>
              <a:rPr lang="en-US" u="sng" dirty="0" smtClean="0">
                <a:hlinkClick r:id="rId5"/>
              </a:rPr>
              <a:t>Morning Sessions | 11:00 a.m. ET</a:t>
            </a:r>
            <a:endParaRPr lang="en-US" u="sng" dirty="0" smtClean="0"/>
          </a:p>
          <a:p>
            <a:r>
              <a:rPr lang="en-US" u="sng" dirty="0">
                <a:hlinkClick r:id="rId6"/>
              </a:rPr>
              <a:t>Afternoon sessions | 3:00 p.m. ET</a:t>
            </a:r>
            <a:endParaRPr lang="en-US" u="sng" dirty="0" smtClean="0"/>
          </a:p>
          <a:p>
            <a:pPr marL="0" indent="0">
              <a:buNone/>
            </a:pPr>
            <a:endParaRPr lang="en-US" dirty="0"/>
          </a:p>
        </p:txBody>
      </p:sp>
    </p:spTree>
    <p:extLst>
      <p:ext uri="{BB962C8B-B14F-4D97-AF65-F5344CB8AC3E}">
        <p14:creationId xmlns:p14="http://schemas.microsoft.com/office/powerpoint/2010/main" val="3983410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MHW Advisory Council</a:t>
            </a:r>
          </a:p>
        </p:txBody>
      </p:sp>
      <p:sp>
        <p:nvSpPr>
          <p:cNvPr id="3" name="Content Placeholder 2"/>
          <p:cNvSpPr>
            <a:spLocks noGrp="1"/>
          </p:cNvSpPr>
          <p:nvPr>
            <p:ph sz="quarter" idx="1"/>
          </p:nvPr>
        </p:nvSpPr>
        <p:spPr/>
        <p:txBody>
          <a:bodyPr/>
          <a:lstStyle/>
          <a:p>
            <a:r>
              <a:rPr lang="en-US" dirty="0" smtClean="0"/>
              <a:t>Meets twice a year in April and October</a:t>
            </a:r>
          </a:p>
          <a:p>
            <a:r>
              <a:rPr lang="en-US" dirty="0" smtClean="0"/>
              <a:t>Open to any MHW provider to send a representative</a:t>
            </a:r>
          </a:p>
          <a:p>
            <a:r>
              <a:rPr lang="en-US" dirty="0" smtClean="0"/>
              <a:t>We encourage staff to identify MHW participants who might be interested in participating. Staff can bill for time spent with participant at meeting.</a:t>
            </a:r>
          </a:p>
          <a:p>
            <a:pPr>
              <a:buNone/>
            </a:pPr>
            <a:endParaRPr lang="en-US" dirty="0" smtClean="0"/>
          </a:p>
          <a:p>
            <a:pPr>
              <a:buNone/>
            </a:pPr>
            <a:endParaRPr lang="en-US" dirty="0"/>
          </a:p>
        </p:txBody>
      </p:sp>
      <p:pic>
        <p:nvPicPr>
          <p:cNvPr id="4098" name="Picture 2" descr="C:\Users\aluongo.ABH\AppData\Local\Microsoft\Windows\Temporary Internet Files\Content.IE5\S3V1D5ZQ\meeting[1].jpg"/>
          <p:cNvPicPr>
            <a:picLocks noChangeAspect="1" noChangeArrowheads="1"/>
          </p:cNvPicPr>
          <p:nvPr/>
        </p:nvPicPr>
        <p:blipFill>
          <a:blip r:embed="rId2" cstate="print"/>
          <a:srcRect/>
          <a:stretch>
            <a:fillRect/>
          </a:stretch>
        </p:blipFill>
        <p:spPr bwMode="auto">
          <a:xfrm>
            <a:off x="3505200" y="3810000"/>
            <a:ext cx="2362200" cy="182987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normAutofit fontScale="62500" lnSpcReduction="20000"/>
          </a:bodyPr>
          <a:lstStyle/>
          <a:p>
            <a:pPr marL="0" indent="0">
              <a:buNone/>
            </a:pPr>
            <a:endParaRPr lang="en-US" dirty="0"/>
          </a:p>
          <a:p>
            <a:pPr marL="0" indent="0">
              <a:buNone/>
            </a:pPr>
            <a:endParaRPr lang="en-US" dirty="0" smtClean="0"/>
          </a:p>
          <a:p>
            <a:r>
              <a:rPr lang="en-US" dirty="0" smtClean="0"/>
              <a:t>Waiver Update</a:t>
            </a:r>
          </a:p>
          <a:p>
            <a:r>
              <a:rPr lang="en-US" dirty="0" smtClean="0"/>
              <a:t>Average Enrolled by Month</a:t>
            </a:r>
          </a:p>
          <a:p>
            <a:r>
              <a:rPr lang="en-US" dirty="0" smtClean="0"/>
              <a:t>2023 HCBS Conference</a:t>
            </a:r>
          </a:p>
          <a:p>
            <a:r>
              <a:rPr lang="en-US" dirty="0" smtClean="0"/>
              <a:t>Waiver Staffing changes</a:t>
            </a:r>
          </a:p>
          <a:p>
            <a:r>
              <a:rPr lang="en-US" dirty="0" smtClean="0"/>
              <a:t>Waiver setting change</a:t>
            </a:r>
          </a:p>
          <a:p>
            <a:r>
              <a:rPr lang="en-US" dirty="0" smtClean="0"/>
              <a:t>RA Training Process</a:t>
            </a:r>
          </a:p>
          <a:p>
            <a:r>
              <a:rPr lang="en-US" dirty="0" smtClean="0"/>
              <a:t>RA Post-Education Trainings</a:t>
            </a:r>
          </a:p>
          <a:p>
            <a:r>
              <a:rPr lang="en-US" dirty="0" smtClean="0"/>
              <a:t>CSP/RA overlap</a:t>
            </a:r>
          </a:p>
          <a:p>
            <a:r>
              <a:rPr lang="en-US" dirty="0" smtClean="0"/>
              <a:t>Use of secure email</a:t>
            </a:r>
          </a:p>
          <a:p>
            <a:r>
              <a:rPr lang="en-US" dirty="0" smtClean="0"/>
              <a:t>Utilization of Multiple F2F codes/ working with more than one client</a:t>
            </a:r>
          </a:p>
          <a:p>
            <a:r>
              <a:rPr lang="en-US" dirty="0" smtClean="0"/>
              <a:t>Re-Credentialing Requirements</a:t>
            </a:r>
          </a:p>
          <a:p>
            <a:r>
              <a:rPr lang="en-US" dirty="0" smtClean="0"/>
              <a:t>Monthly notes/active clients in </a:t>
            </a:r>
            <a:r>
              <a:rPr lang="en-US" dirty="0" err="1" smtClean="0"/>
              <a:t>Sandata</a:t>
            </a:r>
            <a:endParaRPr lang="en-US" dirty="0" smtClean="0"/>
          </a:p>
          <a:p>
            <a:r>
              <a:rPr lang="en-US" dirty="0" smtClean="0"/>
              <a:t>Authorizations/Billing Issues</a:t>
            </a:r>
          </a:p>
          <a:p>
            <a:r>
              <a:rPr lang="en-US" dirty="0" smtClean="0"/>
              <a:t>EVV Compliance rates and new </a:t>
            </a:r>
            <a:r>
              <a:rPr lang="en-US" dirty="0" err="1" smtClean="0"/>
              <a:t>Sandata</a:t>
            </a:r>
            <a:r>
              <a:rPr lang="en-US" dirty="0" smtClean="0"/>
              <a:t> app</a:t>
            </a:r>
          </a:p>
          <a:p>
            <a:r>
              <a:rPr lang="en-US" dirty="0" smtClean="0"/>
              <a:t>MHW Advisory Council</a:t>
            </a:r>
          </a:p>
          <a:p>
            <a:pPr marL="0" indent="0">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ABH Contact Information</a:t>
            </a:r>
            <a:endParaRPr lang="en-US" dirty="0"/>
          </a:p>
        </p:txBody>
      </p:sp>
      <p:sp>
        <p:nvSpPr>
          <p:cNvPr id="4" name="Content Placeholder 2"/>
          <p:cNvSpPr>
            <a:spLocks noGrp="1"/>
          </p:cNvSpPr>
          <p:nvPr>
            <p:ph sz="quarter" idx="1"/>
          </p:nvPr>
        </p:nvSpPr>
        <p:spPr/>
        <p:txBody>
          <a:bodyPr>
            <a:normAutofit fontScale="77500" lnSpcReduction="20000"/>
          </a:bodyPr>
          <a:lstStyle/>
          <a:p>
            <a:r>
              <a:rPr lang="en-US" dirty="0" smtClean="0"/>
              <a:t>Ann Marie Luongo, Program Manager (general waiver info, clinician info/issues</a:t>
            </a:r>
            <a:r>
              <a:rPr lang="en-US" dirty="0"/>
              <a:t>, </a:t>
            </a:r>
            <a:r>
              <a:rPr lang="en-US" dirty="0" smtClean="0"/>
              <a:t>adding staff to ABH portal)</a:t>
            </a:r>
          </a:p>
          <a:p>
            <a:pPr lvl="1"/>
            <a:r>
              <a:rPr lang="en-US" dirty="0" smtClean="0"/>
              <a:t>(860) 704-6211  </a:t>
            </a:r>
            <a:r>
              <a:rPr lang="en-US" dirty="0" smtClean="0">
                <a:hlinkClick r:id="rId2"/>
              </a:rPr>
              <a:t>aluongo@abhct.com</a:t>
            </a:r>
            <a:endParaRPr lang="en-US" dirty="0" smtClean="0"/>
          </a:p>
          <a:p>
            <a:r>
              <a:rPr lang="en-US" dirty="0" smtClean="0"/>
              <a:t>Jenny DeMars, Quality Assurance Supervisor (client eligibility, report cards, audits, notes)</a:t>
            </a:r>
          </a:p>
          <a:p>
            <a:pPr lvl="1"/>
            <a:r>
              <a:rPr lang="en-US" dirty="0" smtClean="0"/>
              <a:t>(860) 704-6254  </a:t>
            </a:r>
            <a:r>
              <a:rPr lang="en-US" dirty="0" smtClean="0">
                <a:hlinkClick r:id="rId3"/>
              </a:rPr>
              <a:t>jdemars@abhct.com</a:t>
            </a:r>
            <a:endParaRPr lang="en-US" dirty="0" smtClean="0"/>
          </a:p>
          <a:p>
            <a:r>
              <a:rPr lang="en-US" dirty="0" smtClean="0"/>
              <a:t>Thelma </a:t>
            </a:r>
            <a:r>
              <a:rPr lang="en-US" dirty="0" err="1" smtClean="0"/>
              <a:t>Boisseau</a:t>
            </a:r>
            <a:r>
              <a:rPr lang="en-US" dirty="0" smtClean="0"/>
              <a:t>, Program Specialist (credentialing questions, RA trainings)</a:t>
            </a:r>
            <a:endParaRPr lang="en-US" dirty="0" smtClean="0">
              <a:solidFill>
                <a:srgbClr val="FF0000"/>
              </a:solidFill>
            </a:endParaRPr>
          </a:p>
          <a:p>
            <a:pPr lvl="1"/>
            <a:r>
              <a:rPr lang="en-US" dirty="0" smtClean="0"/>
              <a:t>(860) 638-5341  </a:t>
            </a:r>
            <a:r>
              <a:rPr lang="en-US" dirty="0" smtClean="0">
                <a:hlinkClick r:id="rId4"/>
              </a:rPr>
              <a:t>tboisseau@abht.com</a:t>
            </a:r>
            <a:r>
              <a:rPr lang="en-US" dirty="0" smtClean="0"/>
              <a:t> </a:t>
            </a:r>
          </a:p>
          <a:p>
            <a:r>
              <a:rPr lang="en-US" dirty="0" smtClean="0"/>
              <a:t> Emilie LeBlanc, Claims Coordinator (authorization and claims issues, report cards, client eligibility) </a:t>
            </a:r>
          </a:p>
          <a:p>
            <a:pPr lvl="1"/>
            <a:r>
              <a:rPr lang="en-US" dirty="0" smtClean="0"/>
              <a:t>860-704-6123   </a:t>
            </a:r>
            <a:r>
              <a:rPr lang="en-US" dirty="0" smtClean="0">
                <a:hlinkClick r:id="rId5"/>
              </a:rPr>
              <a:t>eleblanc@abhct.com</a:t>
            </a:r>
            <a:r>
              <a:rPr lang="en-US" dirty="0" smtClean="0"/>
              <a:t>  </a:t>
            </a:r>
          </a:p>
          <a:p>
            <a:r>
              <a:rPr lang="en-US" dirty="0" smtClean="0"/>
              <a:t>Laura Biggs, Utilization Review Support (critical incident reports, client surveys, provider surveys, report cards)</a:t>
            </a:r>
          </a:p>
          <a:p>
            <a:pPr lvl="1"/>
            <a:r>
              <a:rPr lang="en-US" dirty="0" smtClean="0"/>
              <a:t>(860) 704-6186  </a:t>
            </a:r>
            <a:r>
              <a:rPr lang="en-US" dirty="0" smtClean="0">
                <a:hlinkClick r:id="rId6"/>
              </a:rPr>
              <a:t>lbiggs@abhct.com</a:t>
            </a:r>
            <a:endParaRPr lang="en-US" dirty="0" smtClean="0"/>
          </a:p>
          <a:p>
            <a:pPr lvl="1"/>
            <a:endParaRPr lang="en-US" dirty="0" smtClean="0"/>
          </a:p>
          <a:p>
            <a:pPr lvl="2"/>
            <a:r>
              <a:rPr lang="en-US" i="1" dirty="0" smtClean="0"/>
              <a:t> FAX NUMBER </a:t>
            </a:r>
            <a:r>
              <a:rPr lang="en-US" i="1" dirty="0" smtClean="0">
                <a:solidFill>
                  <a:srgbClr val="FF0000"/>
                </a:solidFill>
              </a:rPr>
              <a:t>860-920-4456</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xEl>
                                              <p:pRg st="11" end="11"/>
                                            </p:txEl>
                                          </p:spTgt>
                                        </p:tgtEl>
                                        <p:attrNameLst>
                                          <p:attrName>ppt_x</p:attrName>
                                          <p:attrName>ppt_y</p:attrName>
                                        </p:attrNameLst>
                                      </p:cBhvr>
                                    </p:animMotion>
                                    <p:animRot by="1500000">
                                      <p:cBhvr>
                                        <p:cTn id="7" dur="125" fill="hold">
                                          <p:stCondLst>
                                            <p:cond delay="0"/>
                                          </p:stCondLst>
                                        </p:cTn>
                                        <p:tgtEl>
                                          <p:spTgt spid="4">
                                            <p:txEl>
                                              <p:pRg st="11" end="11"/>
                                            </p:txEl>
                                          </p:spTgt>
                                        </p:tgtEl>
                                        <p:attrNameLst>
                                          <p:attrName>r</p:attrName>
                                        </p:attrNameLst>
                                      </p:cBhvr>
                                    </p:animRot>
                                    <p:animRot by="-1500000">
                                      <p:cBhvr>
                                        <p:cTn id="8" dur="125" fill="hold">
                                          <p:stCondLst>
                                            <p:cond delay="125"/>
                                          </p:stCondLst>
                                        </p:cTn>
                                        <p:tgtEl>
                                          <p:spTgt spid="4">
                                            <p:txEl>
                                              <p:pRg st="11" end="11"/>
                                            </p:txEl>
                                          </p:spTgt>
                                        </p:tgtEl>
                                        <p:attrNameLst>
                                          <p:attrName>r</p:attrName>
                                        </p:attrNameLst>
                                      </p:cBhvr>
                                    </p:animRot>
                                    <p:animRot by="-1500000">
                                      <p:cBhvr>
                                        <p:cTn id="9" dur="125" fill="hold">
                                          <p:stCondLst>
                                            <p:cond delay="250"/>
                                          </p:stCondLst>
                                        </p:cTn>
                                        <p:tgtEl>
                                          <p:spTgt spid="4">
                                            <p:txEl>
                                              <p:pRg st="11" end="11"/>
                                            </p:txEl>
                                          </p:spTgt>
                                        </p:tgtEl>
                                        <p:attrNameLst>
                                          <p:attrName>r</p:attrName>
                                        </p:attrNameLst>
                                      </p:cBhvr>
                                    </p:animRot>
                                    <p:animRot by="1500000">
                                      <p:cBhvr>
                                        <p:cTn id="10" dur="125" fill="hold">
                                          <p:stCondLst>
                                            <p:cond delay="375"/>
                                          </p:stCondLst>
                                        </p:cTn>
                                        <p:tgtEl>
                                          <p:spTgt spid="4">
                                            <p:txEl>
                                              <p:pRg st="11" end="1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Update  (as of 7/17/2023)</a:t>
            </a:r>
            <a:endParaRPr lang="en-US" dirty="0"/>
          </a:p>
        </p:txBody>
      </p:sp>
      <p:sp>
        <p:nvSpPr>
          <p:cNvPr id="3" name="Content Placeholder 2"/>
          <p:cNvSpPr>
            <a:spLocks noGrp="1"/>
          </p:cNvSpPr>
          <p:nvPr>
            <p:ph sz="quarter" idx="1"/>
          </p:nvPr>
        </p:nvSpPr>
        <p:spPr>
          <a:xfrm>
            <a:off x="457200" y="1371600"/>
            <a:ext cx="8229600" cy="4785360"/>
          </a:xfrm>
        </p:spPr>
        <p:txBody>
          <a:bodyPr>
            <a:normAutofit fontScale="85000" lnSpcReduction="20000"/>
          </a:bodyPr>
          <a:lstStyle/>
          <a:p>
            <a:r>
              <a:rPr lang="en-US" dirty="0" smtClean="0"/>
              <a:t> Active participants on the waiver: 559</a:t>
            </a:r>
          </a:p>
          <a:p>
            <a:endParaRPr lang="en-US" dirty="0"/>
          </a:p>
          <a:p>
            <a:r>
              <a:rPr lang="en-US" dirty="0" smtClean="0"/>
              <a:t>Actively planning for admission to waiver (MHW &amp; MFP): 32</a:t>
            </a:r>
            <a:endParaRPr lang="en-US" b="1" dirty="0" smtClean="0"/>
          </a:p>
          <a:p>
            <a:pPr>
              <a:buNone/>
            </a:pPr>
            <a:endParaRPr lang="en-US" dirty="0" smtClean="0"/>
          </a:p>
          <a:p>
            <a:r>
              <a:rPr lang="en-US" dirty="0" smtClean="0"/>
              <a:t>   Referrals pending disposition (MHW &amp; MFP): 62</a:t>
            </a:r>
            <a:endParaRPr lang="en-US" b="1" dirty="0" smtClean="0"/>
          </a:p>
          <a:p>
            <a:endParaRPr lang="en-US" dirty="0" smtClean="0"/>
          </a:p>
          <a:p>
            <a:r>
              <a:rPr lang="en-US" dirty="0" smtClean="0"/>
              <a:t>   Waitlisted referrals for MHW community: </a:t>
            </a:r>
            <a:r>
              <a:rPr lang="en-US" b="1" dirty="0" smtClean="0"/>
              <a:t>0</a:t>
            </a:r>
            <a:r>
              <a:rPr lang="en-US" dirty="0" smtClean="0"/>
              <a:t> </a:t>
            </a:r>
            <a:endParaRPr lang="en-US" b="1" dirty="0" smtClean="0"/>
          </a:p>
          <a:p>
            <a:pPr>
              <a:buNone/>
            </a:pPr>
            <a:endParaRPr lang="en-US" dirty="0" smtClean="0"/>
          </a:p>
          <a:p>
            <a:r>
              <a:rPr lang="en-US" dirty="0" smtClean="0"/>
              <a:t>   Community Census for </a:t>
            </a:r>
            <a:r>
              <a:rPr lang="en-US" b="1" i="1" dirty="0" smtClean="0">
                <a:effectLst>
                  <a:outerShdw blurRad="38100" dist="38100" dir="2700000" algn="tl">
                    <a:srgbClr val="000000">
                      <a:alpha val="43137"/>
                    </a:srgbClr>
                  </a:outerShdw>
                </a:effectLst>
              </a:rPr>
              <a:t>Waiver Year 15</a:t>
            </a:r>
            <a:r>
              <a:rPr lang="en-US" dirty="0" smtClean="0"/>
              <a:t>: </a:t>
            </a:r>
            <a:r>
              <a:rPr lang="en-US" b="1" dirty="0" smtClean="0"/>
              <a:t>615</a:t>
            </a:r>
          </a:p>
          <a:p>
            <a:endParaRPr lang="en-US" dirty="0" smtClean="0"/>
          </a:p>
          <a:p>
            <a:r>
              <a:rPr lang="en-US" dirty="0" smtClean="0"/>
              <a:t>   Additional Slots for MFP participants Waiver Year 15: </a:t>
            </a:r>
            <a:r>
              <a:rPr lang="en-US" b="1" dirty="0" smtClean="0"/>
              <a:t>45</a:t>
            </a:r>
          </a:p>
          <a:p>
            <a:r>
              <a:rPr lang="en-US" b="1" dirty="0" smtClean="0"/>
              <a:t>If you are making a referral to the MHW please remember to send in any psychosocial and functional assessments to assist with eligibility determination.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827735452"/>
              </p:ext>
            </p:extLst>
          </p:nvPr>
        </p:nvGraphicFramePr>
        <p:xfrm>
          <a:off x="457200" y="381000"/>
          <a:ext cx="830580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9477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2023 HCBS Conference</a:t>
            </a:r>
            <a:endParaRPr lang="en-US" dirty="0"/>
          </a:p>
        </p:txBody>
      </p:sp>
      <p:sp>
        <p:nvSpPr>
          <p:cNvPr id="3" name="Content Placeholder 2"/>
          <p:cNvSpPr>
            <a:spLocks noGrp="1"/>
          </p:cNvSpPr>
          <p:nvPr>
            <p:ph sz="quarter" idx="1"/>
          </p:nvPr>
        </p:nvSpPr>
        <p:spPr/>
        <p:txBody>
          <a:bodyPr/>
          <a:lstStyle/>
          <a:p>
            <a:r>
              <a:rPr lang="en-US" dirty="0" smtClean="0"/>
              <a:t>DMHAS and UCONN will be presenting at this year’s HCBS Conference in Baltimore, MD in August.  </a:t>
            </a:r>
          </a:p>
          <a:p>
            <a:r>
              <a:rPr lang="en-US" dirty="0" smtClean="0"/>
              <a:t>They will be sharing information regarding the Mental Health Waiver’s efforts to educate participants on the COVID vaccines and assist them in getting vaccinated.</a:t>
            </a:r>
            <a:endParaRPr lang="en-US" dirty="0"/>
          </a:p>
        </p:txBody>
      </p:sp>
    </p:spTree>
    <p:extLst>
      <p:ext uri="{BB962C8B-B14F-4D97-AF65-F5344CB8AC3E}">
        <p14:creationId xmlns:p14="http://schemas.microsoft.com/office/powerpoint/2010/main" val="2496854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Staffing Changes/Updates</a:t>
            </a:r>
            <a:endParaRPr lang="en-US" dirty="0"/>
          </a:p>
        </p:txBody>
      </p:sp>
      <p:sp>
        <p:nvSpPr>
          <p:cNvPr id="3" name="Content Placeholder 2"/>
          <p:cNvSpPr>
            <a:spLocks noGrp="1"/>
          </p:cNvSpPr>
          <p:nvPr>
            <p:ph sz="quarter" idx="1"/>
          </p:nvPr>
        </p:nvSpPr>
        <p:spPr/>
        <p:txBody>
          <a:bodyPr>
            <a:normAutofit/>
          </a:bodyPr>
          <a:lstStyle/>
          <a:p>
            <a:pPr marL="0" indent="0">
              <a:buNone/>
            </a:pPr>
            <a:endParaRPr lang="en-US" dirty="0" smtClean="0"/>
          </a:p>
          <a:p>
            <a:r>
              <a:rPr lang="en-US" dirty="0" smtClean="0"/>
              <a:t>Erika “Annie” </a:t>
            </a:r>
            <a:r>
              <a:rPr lang="en-US" dirty="0" err="1" smtClean="0"/>
              <a:t>Lisee</a:t>
            </a:r>
            <a:r>
              <a:rPr lang="en-US" dirty="0" smtClean="0"/>
              <a:t> has started as a CSC with DMHAS. Welcome back!</a:t>
            </a:r>
          </a:p>
          <a:p>
            <a:r>
              <a:rPr lang="en-US" dirty="0" smtClean="0"/>
              <a:t>Chasaree Dow has left her position with ABH as Quality Assurance Assistant, and Laura Biggs started July 24</a:t>
            </a:r>
            <a:r>
              <a:rPr lang="en-US" baseline="30000" dirty="0" smtClean="0"/>
              <a:t>th</a:t>
            </a:r>
            <a:r>
              <a:rPr lang="en-US" dirty="0" smtClean="0"/>
              <a:t> in that position.  </a:t>
            </a:r>
          </a:p>
          <a:p>
            <a:endParaRPr lang="en-US" dirty="0" smtClean="0"/>
          </a:p>
        </p:txBody>
      </p:sp>
    </p:spTree>
    <p:extLst>
      <p:ext uri="{BB962C8B-B14F-4D97-AF65-F5344CB8AC3E}">
        <p14:creationId xmlns:p14="http://schemas.microsoft.com/office/powerpoint/2010/main" val="3533552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Settings Change</a:t>
            </a:r>
            <a:endParaRPr lang="en-US" dirty="0"/>
          </a:p>
        </p:txBody>
      </p:sp>
      <p:sp>
        <p:nvSpPr>
          <p:cNvPr id="3" name="Content Placeholder 2"/>
          <p:cNvSpPr>
            <a:spLocks noGrp="1"/>
          </p:cNvSpPr>
          <p:nvPr>
            <p:ph sz="quarter" idx="1"/>
          </p:nvPr>
        </p:nvSpPr>
        <p:spPr/>
        <p:txBody>
          <a:bodyPr/>
          <a:lstStyle/>
          <a:p>
            <a:r>
              <a:rPr lang="en-US" dirty="0" smtClean="0"/>
              <a:t>DSS is currently in the process of amending the waivers to allow certain Residential Care Homes to be considered as a qualified setting for waiver services.</a:t>
            </a:r>
          </a:p>
          <a:p>
            <a:r>
              <a:rPr lang="en-US" dirty="0" smtClean="0"/>
              <a:t>Only RCHs that meet the criteria set by DSS will qualify.  DSS will maintain the list of approved RCHs. </a:t>
            </a:r>
          </a:p>
          <a:p>
            <a:r>
              <a:rPr lang="en-US" dirty="0" smtClean="0"/>
              <a:t>Residents of RCHs that receive MHW services must be given the opportunity to choose their waiver providers as would any other MHW participant.</a:t>
            </a:r>
          </a:p>
          <a:p>
            <a:r>
              <a:rPr lang="en-US" dirty="0" smtClean="0"/>
              <a:t>The anticipated start date for MHW services in RCH setting is November 2023.</a:t>
            </a:r>
          </a:p>
        </p:txBody>
      </p:sp>
    </p:spTree>
    <p:extLst>
      <p:ext uri="{BB962C8B-B14F-4D97-AF65-F5344CB8AC3E}">
        <p14:creationId xmlns:p14="http://schemas.microsoft.com/office/powerpoint/2010/main" val="3792141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 Training process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Agencies are now required to also check Sex Offender Registry status.</a:t>
            </a:r>
          </a:p>
          <a:p>
            <a:r>
              <a:rPr lang="en-US" dirty="0" smtClean="0"/>
              <a:t>For Agency trainings:</a:t>
            </a:r>
          </a:p>
          <a:p>
            <a:pPr lvl="1"/>
            <a:r>
              <a:rPr lang="en-US" dirty="0" smtClean="0"/>
              <a:t>Submit CBCs and training roster </a:t>
            </a:r>
            <a:r>
              <a:rPr lang="en-US" sz="3200" b="1" i="1" dirty="0" smtClean="0"/>
              <a:t>before</a:t>
            </a:r>
            <a:r>
              <a:rPr lang="en-US" dirty="0" smtClean="0"/>
              <a:t> conducting training to ABH for approval</a:t>
            </a:r>
          </a:p>
          <a:p>
            <a:pPr lvl="1"/>
            <a:r>
              <a:rPr lang="en-US" dirty="0" smtClean="0"/>
              <a:t>Notify ABH when training has been completed and submit attendance roster.</a:t>
            </a:r>
          </a:p>
          <a:p>
            <a:pPr lvl="1"/>
            <a:r>
              <a:rPr lang="en-US" dirty="0" smtClean="0"/>
              <a:t>ABH will notify agency when staff pass post-test.</a:t>
            </a:r>
          </a:p>
          <a:p>
            <a:r>
              <a:rPr lang="en-US" dirty="0" smtClean="0"/>
              <a:t>For ABH trainings:</a:t>
            </a:r>
          </a:p>
          <a:p>
            <a:pPr lvl="1"/>
            <a:r>
              <a:rPr lang="en-US" dirty="0" smtClean="0"/>
              <a:t>Submit CBC and preferred training date to Ann Marie Luongo (</a:t>
            </a:r>
            <a:r>
              <a:rPr lang="en-US" dirty="0" smtClean="0">
                <a:hlinkClick r:id="rId2"/>
              </a:rPr>
              <a:t>aluongo@abhct.com</a:t>
            </a:r>
            <a:r>
              <a:rPr lang="en-US" dirty="0" smtClean="0"/>
              <a:t>) to register staff for upcoming trainings. </a:t>
            </a:r>
          </a:p>
          <a:p>
            <a:pPr lvl="1"/>
            <a:r>
              <a:rPr lang="en-US" dirty="0" smtClean="0"/>
              <a:t>ABH will send an email to all registrants the afternoon before the training day with sign in information.  ABH will alert agencies once staff have completed training and passed post-test.</a:t>
            </a:r>
          </a:p>
          <a:p>
            <a:pPr marL="274320" lvl="1" indent="0">
              <a:buNone/>
            </a:pPr>
            <a:endParaRPr lang="en-US" dirty="0" smtClean="0"/>
          </a:p>
        </p:txBody>
      </p:sp>
    </p:spTree>
    <p:extLst>
      <p:ext uri="{BB962C8B-B14F-4D97-AF65-F5344CB8AC3E}">
        <p14:creationId xmlns:p14="http://schemas.microsoft.com/office/powerpoint/2010/main" val="1627592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 Post Education Trainings</a:t>
            </a:r>
            <a:endParaRPr lang="en-US" dirty="0"/>
          </a:p>
        </p:txBody>
      </p:sp>
      <p:sp>
        <p:nvSpPr>
          <p:cNvPr id="3" name="Content Placeholder 2"/>
          <p:cNvSpPr>
            <a:spLocks noGrp="1"/>
          </p:cNvSpPr>
          <p:nvPr>
            <p:ph sz="quarter" idx="1"/>
          </p:nvPr>
        </p:nvSpPr>
        <p:spPr/>
        <p:txBody>
          <a:bodyPr/>
          <a:lstStyle/>
          <a:p>
            <a:r>
              <a:rPr lang="en-US" dirty="0" smtClean="0"/>
              <a:t>Melinda Lewis, DMHAS CSC will be providing a Boundaries &amp; Ethics training on 9/19/23.</a:t>
            </a:r>
          </a:p>
          <a:p>
            <a:pPr marL="274320" lvl="1" indent="0">
              <a:buNone/>
            </a:pPr>
            <a:r>
              <a:rPr lang="en-US" dirty="0" smtClean="0"/>
              <a:t>Please remember that RA staff should be receiving some type of boundaries training within 6 months of employment.  RAs are still required to have 6 hours of additional training per year.  We will continue to send out information regarding trainings available through ABH, DMHAS and the community.  </a:t>
            </a:r>
            <a:endParaRPr lang="en-US" dirty="0"/>
          </a:p>
        </p:txBody>
      </p:sp>
    </p:spTree>
    <p:extLst>
      <p:ext uri="{BB962C8B-B14F-4D97-AF65-F5344CB8AC3E}">
        <p14:creationId xmlns:p14="http://schemas.microsoft.com/office/powerpoint/2010/main" val="45098257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5112</TotalTime>
  <Words>1366</Words>
  <Application>Microsoft Office PowerPoint</Application>
  <PresentationFormat>On-screen Show (4:3)</PresentationFormat>
  <Paragraphs>134</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Bookman Old Style</vt:lpstr>
      <vt:lpstr>Calibri</vt:lpstr>
      <vt:lpstr>Gill Sans MT</vt:lpstr>
      <vt:lpstr>Wingdings</vt:lpstr>
      <vt:lpstr>Wingdings 3</vt:lpstr>
      <vt:lpstr>Origin</vt:lpstr>
      <vt:lpstr>Mental Health Waiver Provider Meeting</vt:lpstr>
      <vt:lpstr>Agenda</vt:lpstr>
      <vt:lpstr>Waiver Update  (as of 7/17/2023)</vt:lpstr>
      <vt:lpstr>PowerPoint Presentation</vt:lpstr>
      <vt:lpstr>2023 HCBS Conference</vt:lpstr>
      <vt:lpstr>Waiver Staffing Changes/Updates</vt:lpstr>
      <vt:lpstr>Waiver Settings Change</vt:lpstr>
      <vt:lpstr>RA Training process</vt:lpstr>
      <vt:lpstr>RA Post Education Trainings</vt:lpstr>
      <vt:lpstr>CSP/RA overlap</vt:lpstr>
      <vt:lpstr>Use of secure email</vt:lpstr>
      <vt:lpstr>Utilization of Multiple F2F codes</vt:lpstr>
      <vt:lpstr>TIP for TVV and Multiple F2F</vt:lpstr>
      <vt:lpstr>Re-credentialing requirements</vt:lpstr>
      <vt:lpstr>Monthly Progress Notes</vt:lpstr>
      <vt:lpstr>Authorizations/Billing Issues</vt:lpstr>
      <vt:lpstr>EVV Compliance Rates and new Sandata app</vt:lpstr>
      <vt:lpstr>EVV Compliance Guidance &amp; new app</vt:lpstr>
      <vt:lpstr>MHW Advisory Council</vt:lpstr>
      <vt:lpstr>ABH Contact Information</vt:lpstr>
    </vt:vector>
  </TitlesOfParts>
  <Company>Advanced Behavioral Health,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dgerwien</dc:creator>
  <cp:lastModifiedBy>Ann M. Luongo</cp:lastModifiedBy>
  <cp:revision>613</cp:revision>
  <cp:lastPrinted>2020-01-07T12:46:07Z</cp:lastPrinted>
  <dcterms:created xsi:type="dcterms:W3CDTF">2015-03-31T15:24:13Z</dcterms:created>
  <dcterms:modified xsi:type="dcterms:W3CDTF">2023-07-25T13:46:32Z</dcterms:modified>
</cp:coreProperties>
</file>