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7"/>
  </p:notesMasterIdLst>
  <p:handoutMasterIdLst>
    <p:handoutMasterId r:id="rId18"/>
  </p:handoutMasterIdLst>
  <p:sldIdLst>
    <p:sldId id="256" r:id="rId2"/>
    <p:sldId id="261" r:id="rId3"/>
    <p:sldId id="267" r:id="rId4"/>
    <p:sldId id="351" r:id="rId5"/>
    <p:sldId id="360" r:id="rId6"/>
    <p:sldId id="357" r:id="rId7"/>
    <p:sldId id="342" r:id="rId8"/>
    <p:sldId id="365" r:id="rId9"/>
    <p:sldId id="363" r:id="rId10"/>
    <p:sldId id="361" r:id="rId11"/>
    <p:sldId id="364" r:id="rId12"/>
    <p:sldId id="362" r:id="rId13"/>
    <p:sldId id="337" r:id="rId14"/>
    <p:sldId id="270" r:id="rId15"/>
    <p:sldId id="268" r:id="rId16"/>
  </p:sldIdLst>
  <p:sldSz cx="9144000" cy="6858000" type="screen4x3"/>
  <p:notesSz cx="7010400" cy="92964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E5E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p:cViewPr varScale="1">
        <p:scale>
          <a:sx n="88" d="100"/>
          <a:sy n="88" d="100"/>
        </p:scale>
        <p:origin x="1334" y="62"/>
      </p:cViewPr>
      <p:guideLst>
        <p:guide orient="horz" pos="2160"/>
        <p:guide pos="2880"/>
      </p:guideLst>
    </p:cSldViewPr>
  </p:slideViewPr>
  <p:notesTextViewPr>
    <p:cViewPr>
      <p:scale>
        <a:sx n="100" d="100"/>
        <a:sy n="100" d="100"/>
      </p:scale>
      <p:origin x="0" y="0"/>
    </p:cViewPr>
  </p:notesTextViewPr>
  <p:notesViewPr>
    <p:cSldViewPr>
      <p:cViewPr varScale="1">
        <p:scale>
          <a:sx n="86" d="100"/>
          <a:sy n="86" d="100"/>
        </p:scale>
        <p:origin x="-385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Average Enrolled by Month</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rgbClr val="00B0F0"/>
            </a:solidFill>
            <a:ln>
              <a:noFill/>
            </a:ln>
            <a:effectLst/>
          </c:spPr>
          <c:invertIfNegative val="0"/>
          <c:dPt>
            <c:idx val="13"/>
            <c:invertIfNegative val="0"/>
            <c:bubble3D val="0"/>
            <c:spPr>
              <a:solidFill>
                <a:srgbClr val="FFC000"/>
              </a:solidFill>
              <a:ln>
                <a:noFill/>
              </a:ln>
              <a:effectLst/>
            </c:spPr>
            <c:extLst>
              <c:ext xmlns:c16="http://schemas.microsoft.com/office/drawing/2014/chart" uri="{C3380CC4-5D6E-409C-BE32-E72D297353CC}">
                <c16:uniqueId val="{00000000-DF10-4AD2-929C-C3553C26877A}"/>
              </c:ext>
            </c:extLst>
          </c:dPt>
          <c:dPt>
            <c:idx val="14"/>
            <c:invertIfNegative val="0"/>
            <c:bubble3D val="0"/>
            <c:spPr>
              <a:solidFill>
                <a:srgbClr val="FFC000"/>
              </a:solidFill>
              <a:ln>
                <a:noFill/>
              </a:ln>
              <a:effectLst/>
            </c:spPr>
            <c:extLst>
              <c:ext xmlns:c16="http://schemas.microsoft.com/office/drawing/2014/chart" uri="{C3380CC4-5D6E-409C-BE32-E72D297353CC}">
                <c16:uniqueId val="{00000001-DF10-4AD2-929C-C3553C26877A}"/>
              </c:ext>
            </c:extLst>
          </c:dPt>
          <c:dPt>
            <c:idx val="15"/>
            <c:invertIfNegative val="0"/>
            <c:bubble3D val="0"/>
            <c:spPr>
              <a:solidFill>
                <a:srgbClr val="FFC000"/>
              </a:solidFill>
              <a:ln>
                <a:noFill/>
              </a:ln>
              <a:effectLst/>
            </c:spPr>
            <c:extLst>
              <c:ext xmlns:c16="http://schemas.microsoft.com/office/drawing/2014/chart" uri="{C3380CC4-5D6E-409C-BE32-E72D297353CC}">
                <c16:uniqueId val="{00000002-DF10-4AD2-929C-C3553C26877A}"/>
              </c:ext>
            </c:extLst>
          </c:dPt>
          <c:cat>
            <c:strRef>
              <c:f>Sheet1!$J$1:$J$16</c:f>
              <c:strCache>
                <c:ptCount val="16"/>
                <c:pt idx="0">
                  <c:v>WY 1</c:v>
                </c:pt>
                <c:pt idx="1">
                  <c:v>WY 2</c:v>
                </c:pt>
                <c:pt idx="2">
                  <c:v>WY 3</c:v>
                </c:pt>
                <c:pt idx="3">
                  <c:v>WY 4</c:v>
                </c:pt>
                <c:pt idx="4">
                  <c:v>WY 5</c:v>
                </c:pt>
                <c:pt idx="5">
                  <c:v>WY 6</c:v>
                </c:pt>
                <c:pt idx="6">
                  <c:v>WY 7</c:v>
                </c:pt>
                <c:pt idx="7">
                  <c:v>WY 8</c:v>
                </c:pt>
                <c:pt idx="8">
                  <c:v>WY 9</c:v>
                </c:pt>
                <c:pt idx="9">
                  <c:v>WY 10</c:v>
                </c:pt>
                <c:pt idx="10">
                  <c:v>WY 11</c:v>
                </c:pt>
                <c:pt idx="11">
                  <c:v>WY 12</c:v>
                </c:pt>
                <c:pt idx="12">
                  <c:v>WY 13</c:v>
                </c:pt>
                <c:pt idx="13">
                  <c:v>Apr-22</c:v>
                </c:pt>
                <c:pt idx="14">
                  <c:v>May-22</c:v>
                </c:pt>
                <c:pt idx="15">
                  <c:v>Jun-22</c:v>
                </c:pt>
              </c:strCache>
            </c:strRef>
          </c:cat>
          <c:val>
            <c:numRef>
              <c:f>Sheet1!$K$1:$K$16</c:f>
              <c:numCache>
                <c:formatCode>General</c:formatCode>
                <c:ptCount val="16"/>
                <c:pt idx="0">
                  <c:v>2.75</c:v>
                </c:pt>
                <c:pt idx="1">
                  <c:v>4.333333333333333</c:v>
                </c:pt>
                <c:pt idx="2">
                  <c:v>3.75</c:v>
                </c:pt>
                <c:pt idx="3">
                  <c:v>8.5</c:v>
                </c:pt>
                <c:pt idx="4">
                  <c:v>15.083333333333334</c:v>
                </c:pt>
                <c:pt idx="5">
                  <c:v>13.416666666666666</c:v>
                </c:pt>
                <c:pt idx="6">
                  <c:v>14.833333333333334</c:v>
                </c:pt>
                <c:pt idx="7">
                  <c:v>21.5</c:v>
                </c:pt>
                <c:pt idx="8">
                  <c:v>9.75</c:v>
                </c:pt>
                <c:pt idx="9">
                  <c:v>7.25</c:v>
                </c:pt>
                <c:pt idx="10">
                  <c:v>10.583333333333334</c:v>
                </c:pt>
                <c:pt idx="11">
                  <c:v>5.416666666666667</c:v>
                </c:pt>
                <c:pt idx="12">
                  <c:v>5.8333300000000001</c:v>
                </c:pt>
                <c:pt idx="13">
                  <c:v>9</c:v>
                </c:pt>
                <c:pt idx="14">
                  <c:v>8</c:v>
                </c:pt>
                <c:pt idx="15">
                  <c:v>9</c:v>
                </c:pt>
              </c:numCache>
            </c:numRef>
          </c:val>
          <c:extLst>
            <c:ext xmlns:c16="http://schemas.microsoft.com/office/drawing/2014/chart" uri="{C3380CC4-5D6E-409C-BE32-E72D297353CC}">
              <c16:uniqueId val="{00000000-A8AC-4ADE-A74C-74858D556AC6}"/>
            </c:ext>
          </c:extLst>
        </c:ser>
        <c:dLbls>
          <c:showLegendKey val="0"/>
          <c:showVal val="0"/>
          <c:showCatName val="0"/>
          <c:showSerName val="0"/>
          <c:showPercent val="0"/>
          <c:showBubbleSize val="0"/>
        </c:dLbls>
        <c:gapWidth val="219"/>
        <c:overlap val="-27"/>
        <c:axId val="459072472"/>
        <c:axId val="459075752"/>
      </c:barChart>
      <c:catAx>
        <c:axId val="459072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59075752"/>
        <c:crosses val="autoZero"/>
        <c:auto val="1"/>
        <c:lblAlgn val="ctr"/>
        <c:lblOffset val="100"/>
        <c:noMultiLvlLbl val="0"/>
      </c:catAx>
      <c:valAx>
        <c:axId val="4590757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590724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1440" tIns="45720" rIns="91440" bIns="45720" rtlCol="0"/>
          <a:lstStyle>
            <a:lvl1pPr algn="l">
              <a:defRPr sz="1200"/>
            </a:lvl1pPr>
          </a:lstStyle>
          <a:p>
            <a:endParaRPr lang="en-US" dirty="0"/>
          </a:p>
        </p:txBody>
      </p:sp>
      <p:sp>
        <p:nvSpPr>
          <p:cNvPr id="4" name="Footer Placeholder 3"/>
          <p:cNvSpPr>
            <a:spLocks noGrp="1"/>
          </p:cNvSpPr>
          <p:nvPr>
            <p:ph type="ftr" sz="quarter" idx="2"/>
          </p:nvPr>
        </p:nvSpPr>
        <p:spPr>
          <a:xfrm>
            <a:off x="2"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1440" tIns="45720" rIns="91440" bIns="45720" rtlCol="0" anchor="b"/>
          <a:lstStyle>
            <a:lvl1pPr algn="r">
              <a:defRPr sz="1200"/>
            </a:lvl1pPr>
          </a:lstStyle>
          <a:p>
            <a:fld id="{D2F1ADF7-0E37-40D0-961A-E4060B9FCB7B}"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6BE1245-823B-40D7-9909-5CFEBCDEE0BF}" type="datetimeFigureOut">
              <a:rPr lang="en-US" smtClean="0"/>
              <a:pPr/>
              <a:t>7/25/2022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F67744F-5D70-4937-A547-19B633522A2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F85A3C5A-98EB-4635-941D-9452A06AE6C2}" type="datetimeFigureOut">
              <a:rPr lang="en-US" smtClean="0"/>
              <a:pPr/>
              <a:t>7/25/2022</a:t>
            </a:fld>
            <a:endParaRPr lang="en-US" dirty="0"/>
          </a:p>
        </p:txBody>
      </p:sp>
      <p:sp>
        <p:nvSpPr>
          <p:cNvPr id="17" name="Footer Placeholder 16"/>
          <p:cNvSpPr>
            <a:spLocks noGrp="1"/>
          </p:cNvSpPr>
          <p:nvPr>
            <p:ph type="ftr" sz="quarter" idx="11"/>
          </p:nvPr>
        </p:nvSpPr>
        <p:spPr>
          <a:xfrm>
            <a:off x="2898648" y="6355080"/>
            <a:ext cx="3474720" cy="365760"/>
          </a:xfrm>
        </p:spPr>
        <p:txBody>
          <a:bodyPr/>
          <a:lstStyle/>
          <a:p>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B261F408-9BCA-4CF6-BAD2-6E4499E4A88B}" type="slidenum">
              <a:rPr lang="en-US" smtClean="0"/>
              <a:pPr/>
              <a:t>‹#›</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5A3C5A-98EB-4635-941D-9452A06AE6C2}" type="datetimeFigureOut">
              <a:rPr lang="en-US" smtClean="0"/>
              <a:pPr/>
              <a:t>7/25/2022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61F408-9BCA-4CF6-BAD2-6E4499E4A88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5A3C5A-98EB-4635-941D-9452A06AE6C2}" type="datetimeFigureOut">
              <a:rPr lang="en-US" smtClean="0"/>
              <a:pPr/>
              <a:t>7/25/2022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61F408-9BCA-4CF6-BAD2-6E4499E4A88B}" type="slidenum">
              <a:rPr lang="en-US" smtClean="0"/>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85A3C5A-98EB-4635-941D-9452A06AE6C2}" type="datetimeFigureOut">
              <a:rPr lang="en-US" smtClean="0"/>
              <a:pPr/>
              <a:t>7/25/2022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61F408-9BCA-4CF6-BAD2-6E4499E4A88B}" type="slidenum">
              <a:rPr lang="en-US" smtClean="0"/>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F85A3C5A-98EB-4635-941D-9452A06AE6C2}" type="datetimeFigureOut">
              <a:rPr lang="en-US" smtClean="0"/>
              <a:pPr/>
              <a:t>7/25/2022</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B261F408-9BCA-4CF6-BAD2-6E4499E4A88B}" type="slidenum">
              <a:rPr lang="en-US" smtClean="0"/>
              <a:pPr/>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85A3C5A-98EB-4635-941D-9452A06AE6C2}" type="datetimeFigureOut">
              <a:rPr lang="en-US" smtClean="0"/>
              <a:pPr/>
              <a:t>7/25/2022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61F408-9BCA-4CF6-BAD2-6E4499E4A88B}" type="slidenum">
              <a:rPr lang="en-US" smtClean="0"/>
              <a:pPr/>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85A3C5A-98EB-4635-941D-9452A06AE6C2}" type="datetimeFigureOut">
              <a:rPr lang="en-US" smtClean="0"/>
              <a:pPr/>
              <a:t>7/25/2022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261F408-9BCA-4CF6-BAD2-6E4499E4A88B}" type="slidenum">
              <a:rPr lang="en-US" smtClean="0"/>
              <a:pPr/>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85A3C5A-98EB-4635-941D-9452A06AE6C2}" type="datetimeFigureOut">
              <a:rPr lang="en-US" smtClean="0"/>
              <a:pPr/>
              <a:t>7/25/2022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261F408-9BCA-4CF6-BAD2-6E4499E4A88B}" type="slidenum">
              <a:rPr lang="en-US" smtClean="0"/>
              <a:pPr/>
              <a:t>‹#›</a:t>
            </a:fld>
            <a:endParaRPr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5A3C5A-98EB-4635-941D-9452A06AE6C2}" type="datetimeFigureOut">
              <a:rPr lang="en-US" smtClean="0"/>
              <a:pPr/>
              <a:t>7/25/2022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261F408-9BCA-4CF6-BAD2-6E4499E4A88B}" type="slidenum">
              <a:rPr lang="en-US" smtClean="0"/>
              <a:pPr/>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85A3C5A-98EB-4635-941D-9452A06AE6C2}" type="datetimeFigureOut">
              <a:rPr lang="en-US" smtClean="0"/>
              <a:pPr/>
              <a:t>7/25/2022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61F408-9BCA-4CF6-BAD2-6E4499E4A88B}"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85A3C5A-98EB-4635-941D-9452A06AE6C2}" type="datetimeFigureOut">
              <a:rPr lang="en-US" smtClean="0"/>
              <a:pPr/>
              <a:t>7/25/2022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61F408-9BCA-4CF6-BAD2-6E4499E4A88B}"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F85A3C5A-98EB-4635-941D-9452A06AE6C2}" type="datetimeFigureOut">
              <a:rPr lang="en-US" smtClean="0"/>
              <a:pPr/>
              <a:t>7/25/2022</a:t>
            </a:fld>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261F408-9BCA-4CF6-BAD2-6E4499E4A88B}" type="slidenum">
              <a:rPr lang="en-US" smtClean="0"/>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mmichaud@abhct.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jdemars@abhct.com" TargetMode="External"/><Relationship Id="rId2" Type="http://schemas.openxmlformats.org/officeDocument/2006/relationships/hyperlink" Target="mailto:aluongo@abhct.com" TargetMode="External"/><Relationship Id="rId1" Type="http://schemas.openxmlformats.org/officeDocument/2006/relationships/slideLayout" Target="../slideLayouts/slideLayout2.xml"/><Relationship Id="rId6" Type="http://schemas.openxmlformats.org/officeDocument/2006/relationships/hyperlink" Target="mailto:cdow@abht.com" TargetMode="External"/><Relationship Id="rId5" Type="http://schemas.openxmlformats.org/officeDocument/2006/relationships/hyperlink" Target="mailto:eleblanc@abhct.com" TargetMode="External"/><Relationship Id="rId4" Type="http://schemas.openxmlformats.org/officeDocument/2006/relationships/hyperlink" Target="mailto:mmichaud@abhct.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mailto:ehughes@abhct.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i="1" dirty="0" smtClean="0"/>
              <a:t>Mental Health Waiver</a:t>
            </a:r>
            <a:r>
              <a:rPr lang="en-US" dirty="0" smtClean="0"/>
              <a:t/>
            </a:r>
            <a:br>
              <a:rPr lang="en-US" dirty="0" smtClean="0"/>
            </a:br>
            <a:r>
              <a:rPr lang="en-US" dirty="0" smtClean="0"/>
              <a:t>Provider Meeting</a:t>
            </a:r>
            <a:endParaRPr lang="en-US" dirty="0"/>
          </a:p>
        </p:txBody>
      </p:sp>
      <p:sp>
        <p:nvSpPr>
          <p:cNvPr id="3" name="Subtitle 2"/>
          <p:cNvSpPr>
            <a:spLocks noGrp="1"/>
          </p:cNvSpPr>
          <p:nvPr>
            <p:ph type="subTitle" idx="1"/>
          </p:nvPr>
        </p:nvSpPr>
        <p:spPr/>
        <p:txBody>
          <a:bodyPr/>
          <a:lstStyle/>
          <a:p>
            <a:r>
              <a:rPr lang="en-US" dirty="0" smtClean="0"/>
              <a:t>July 26, 2022</a:t>
            </a:r>
            <a:endParaRPr lang="en-US" dirty="0"/>
          </a:p>
        </p:txBody>
      </p:sp>
      <p:pic>
        <p:nvPicPr>
          <p:cNvPr id="4" name="Picture 3" descr="HD wallpaper: Summer Holiday, yellow, red, and blue beach ball, Seasons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800" y="457200"/>
            <a:ext cx="4610100" cy="285598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 Training process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Agencies are now required to also check Sex Offender Registry status.</a:t>
            </a:r>
          </a:p>
          <a:p>
            <a:r>
              <a:rPr lang="en-US" dirty="0" smtClean="0"/>
              <a:t>For Agency trainings:</a:t>
            </a:r>
          </a:p>
          <a:p>
            <a:pPr lvl="1"/>
            <a:r>
              <a:rPr lang="en-US" dirty="0" smtClean="0"/>
              <a:t>Submit CBCs and training roster </a:t>
            </a:r>
            <a:r>
              <a:rPr lang="en-US" sz="3200" b="1" i="1" dirty="0" smtClean="0"/>
              <a:t>before</a:t>
            </a:r>
            <a:r>
              <a:rPr lang="en-US" dirty="0" smtClean="0"/>
              <a:t> conducting training to ABH for approval</a:t>
            </a:r>
          </a:p>
          <a:p>
            <a:pPr lvl="1"/>
            <a:r>
              <a:rPr lang="en-US" dirty="0" smtClean="0"/>
              <a:t>Notify ABH when training has been completed and submit attendance roster.</a:t>
            </a:r>
          </a:p>
          <a:p>
            <a:pPr lvl="1"/>
            <a:r>
              <a:rPr lang="en-US" dirty="0" smtClean="0"/>
              <a:t>ABH will notify agency when staff pass post-test.</a:t>
            </a:r>
          </a:p>
          <a:p>
            <a:r>
              <a:rPr lang="en-US" dirty="0" smtClean="0"/>
              <a:t>For ABH trainings:</a:t>
            </a:r>
          </a:p>
          <a:p>
            <a:pPr lvl="1"/>
            <a:r>
              <a:rPr lang="en-US" dirty="0" smtClean="0"/>
              <a:t>Submit CBC and preferred training date to Maria Michaud (</a:t>
            </a:r>
            <a:r>
              <a:rPr lang="en-US" dirty="0" smtClean="0">
                <a:hlinkClick r:id="rId2"/>
              </a:rPr>
              <a:t>mmichaud@abhct.com</a:t>
            </a:r>
            <a:r>
              <a:rPr lang="en-US" dirty="0" smtClean="0"/>
              <a:t>) to register staff for upcoming trainings. </a:t>
            </a:r>
          </a:p>
          <a:p>
            <a:pPr lvl="1"/>
            <a:r>
              <a:rPr lang="en-US" dirty="0" smtClean="0"/>
              <a:t>ABH will send an email to all registrants the afternoon before the training day with sign in information.  ABH will alert agencies once staff have completed training and passed post-test.</a:t>
            </a:r>
          </a:p>
          <a:p>
            <a:pPr marL="274320" lvl="1" indent="0">
              <a:buNone/>
            </a:pPr>
            <a:endParaRPr lang="en-US" dirty="0" smtClean="0"/>
          </a:p>
        </p:txBody>
      </p:sp>
    </p:spTree>
    <p:extLst>
      <p:ext uri="{BB962C8B-B14F-4D97-AF65-F5344CB8AC3E}">
        <p14:creationId xmlns:p14="http://schemas.microsoft.com/office/powerpoint/2010/main" val="1627592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Requests from Waiver Clinicians</a:t>
            </a:r>
            <a:endParaRPr lang="en-US" dirty="0"/>
          </a:p>
        </p:txBody>
      </p:sp>
      <p:sp>
        <p:nvSpPr>
          <p:cNvPr id="3" name="Content Placeholder 2"/>
          <p:cNvSpPr>
            <a:spLocks noGrp="1"/>
          </p:cNvSpPr>
          <p:nvPr>
            <p:ph sz="quarter" idx="1"/>
          </p:nvPr>
        </p:nvSpPr>
        <p:spPr/>
        <p:txBody>
          <a:bodyPr/>
          <a:lstStyle/>
          <a:p>
            <a:r>
              <a:rPr lang="en-US" dirty="0" smtClean="0"/>
              <a:t>Please make sure CSP and RA staff are aware of the Recovery Plan and have reviewed it.  </a:t>
            </a:r>
          </a:p>
          <a:p>
            <a:r>
              <a:rPr lang="en-US" dirty="0" smtClean="0"/>
              <a:t>Transportation is not a waiver service.  While it is up to individual agencies if they allow their RA staff to transport, our focus continues to be teaching how to access community transportation.  We cannot continue to keep people on the waiver because they want transportation.  </a:t>
            </a:r>
          </a:p>
          <a:p>
            <a:r>
              <a:rPr lang="en-US" dirty="0" smtClean="0"/>
              <a:t>Meal Preparation is a qualifying need for our waiver and should be a task in which RA staff are actively providing support. </a:t>
            </a:r>
          </a:p>
          <a:p>
            <a:endParaRPr lang="en-US" dirty="0"/>
          </a:p>
        </p:txBody>
      </p:sp>
    </p:spTree>
    <p:extLst>
      <p:ext uri="{BB962C8B-B14F-4D97-AF65-F5344CB8AC3E}">
        <p14:creationId xmlns:p14="http://schemas.microsoft.com/office/powerpoint/2010/main" val="3567353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Gainwell</a:t>
            </a:r>
            <a:r>
              <a:rPr lang="en-US" dirty="0" smtClean="0"/>
              <a:t> Re-credentialing</a:t>
            </a:r>
            <a:endParaRPr lang="en-US" dirty="0"/>
          </a:p>
        </p:txBody>
      </p:sp>
      <p:sp>
        <p:nvSpPr>
          <p:cNvPr id="3" name="Content Placeholder 2"/>
          <p:cNvSpPr>
            <a:spLocks noGrp="1"/>
          </p:cNvSpPr>
          <p:nvPr>
            <p:ph sz="quarter" idx="1"/>
          </p:nvPr>
        </p:nvSpPr>
        <p:spPr/>
        <p:txBody>
          <a:bodyPr/>
          <a:lstStyle/>
          <a:p>
            <a:r>
              <a:rPr lang="en-US" dirty="0" smtClean="0"/>
              <a:t>While ABH still credentials provider agencies for the Mental Health Waiver, please remember that you must now re-credential with </a:t>
            </a:r>
            <a:r>
              <a:rPr lang="en-US" dirty="0" err="1" smtClean="0"/>
              <a:t>Gainwell</a:t>
            </a:r>
            <a:r>
              <a:rPr lang="en-US" dirty="0"/>
              <a:t> </a:t>
            </a:r>
            <a:r>
              <a:rPr lang="en-US" dirty="0" smtClean="0"/>
              <a:t>every 2 years for billing purposes. </a:t>
            </a:r>
          </a:p>
          <a:p>
            <a:endParaRPr lang="en-US" dirty="0" smtClean="0"/>
          </a:p>
          <a:p>
            <a:r>
              <a:rPr lang="en-US" dirty="0" smtClean="0"/>
              <a:t> </a:t>
            </a:r>
          </a:p>
          <a:p>
            <a:endParaRPr lang="en-US" dirty="0"/>
          </a:p>
          <a:p>
            <a:endParaRPr lang="en-US" dirty="0" smtClean="0"/>
          </a:p>
          <a:p>
            <a:endParaRPr lang="en-US" dirty="0"/>
          </a:p>
        </p:txBody>
      </p:sp>
      <p:pic>
        <p:nvPicPr>
          <p:cNvPr id="4" name="Picture 3"/>
          <p:cNvPicPr>
            <a:picLocks noChangeAspect="1"/>
          </p:cNvPicPr>
          <p:nvPr/>
        </p:nvPicPr>
        <p:blipFill>
          <a:blip r:embed="rId2"/>
          <a:stretch>
            <a:fillRect/>
          </a:stretch>
        </p:blipFill>
        <p:spPr>
          <a:xfrm>
            <a:off x="1524000" y="3048000"/>
            <a:ext cx="5273497" cy="2728196"/>
          </a:xfrm>
          <a:prstGeom prst="rect">
            <a:avLst/>
          </a:prstGeom>
        </p:spPr>
      </p:pic>
    </p:spTree>
    <p:extLst>
      <p:ext uri="{BB962C8B-B14F-4D97-AF65-F5344CB8AC3E}">
        <p14:creationId xmlns:p14="http://schemas.microsoft.com/office/powerpoint/2010/main" val="1026456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Electronic Visit Verification</a:t>
            </a:r>
            <a:endParaRPr lang="en-US" dirty="0"/>
          </a:p>
        </p:txBody>
      </p:sp>
      <p:sp>
        <p:nvSpPr>
          <p:cNvPr id="3" name="Content Placeholder 2"/>
          <p:cNvSpPr>
            <a:spLocks noGrp="1"/>
          </p:cNvSpPr>
          <p:nvPr>
            <p:ph sz="quarter" idx="1"/>
          </p:nvPr>
        </p:nvSpPr>
        <p:spPr/>
        <p:txBody>
          <a:bodyPr>
            <a:normAutofit/>
          </a:bodyPr>
          <a:lstStyle/>
          <a:p>
            <a:pPr marL="0" indent="0">
              <a:buNone/>
            </a:pPr>
            <a:endParaRPr lang="en-US" dirty="0" smtClean="0"/>
          </a:p>
          <a:p>
            <a:r>
              <a:rPr lang="en-US" dirty="0" smtClean="0"/>
              <a:t>Please make sure that you are changing client status from pending to </a:t>
            </a:r>
            <a:r>
              <a:rPr lang="en-US" b="1" i="1" dirty="0" smtClean="0"/>
              <a:t>active</a:t>
            </a:r>
            <a:r>
              <a:rPr lang="en-US" dirty="0" smtClean="0"/>
              <a:t> in </a:t>
            </a:r>
            <a:r>
              <a:rPr lang="en-US" dirty="0" err="1" smtClean="0"/>
              <a:t>Sandata</a:t>
            </a:r>
            <a:r>
              <a:rPr lang="en-US" dirty="0" smtClean="0"/>
              <a:t>.  We are getting a number of calls from provider agency staff stating that there is not an authorization for client when the issue is that the client is still in pending status.  </a:t>
            </a:r>
          </a:p>
          <a:p>
            <a:r>
              <a:rPr lang="en-US" dirty="0" smtClean="0"/>
              <a:t>Staff should be using the client’s phone or their mobile app to check in and out.  There are a number of visits in EVV that agencies are manually entering and confirming.  If you are having trouble with clients letting staff use their phones, please speak to their waiver clinician.  </a:t>
            </a:r>
          </a:p>
          <a:p>
            <a:endParaRPr lang="en-US" dirty="0" smtClean="0"/>
          </a:p>
        </p:txBody>
      </p:sp>
    </p:spTree>
    <p:extLst>
      <p:ext uri="{BB962C8B-B14F-4D97-AF65-F5344CB8AC3E}">
        <p14:creationId xmlns:p14="http://schemas.microsoft.com/office/powerpoint/2010/main" val="2390674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MHW Advisory Council</a:t>
            </a:r>
          </a:p>
        </p:txBody>
      </p:sp>
      <p:sp>
        <p:nvSpPr>
          <p:cNvPr id="3" name="Content Placeholder 2"/>
          <p:cNvSpPr>
            <a:spLocks noGrp="1"/>
          </p:cNvSpPr>
          <p:nvPr>
            <p:ph sz="quarter" idx="1"/>
          </p:nvPr>
        </p:nvSpPr>
        <p:spPr/>
        <p:txBody>
          <a:bodyPr/>
          <a:lstStyle/>
          <a:p>
            <a:r>
              <a:rPr lang="en-US" dirty="0" smtClean="0"/>
              <a:t>Meets twice a year in April and October</a:t>
            </a:r>
          </a:p>
          <a:p>
            <a:r>
              <a:rPr lang="en-US" dirty="0" smtClean="0"/>
              <a:t>Open to any MHW provider to send a representative</a:t>
            </a:r>
          </a:p>
          <a:p>
            <a:r>
              <a:rPr lang="en-US" dirty="0" smtClean="0"/>
              <a:t>We encourage staff to identify MHW participants who might be interested in participating. Staff can bill for time spent with participant at meeting.</a:t>
            </a:r>
          </a:p>
          <a:p>
            <a:pPr>
              <a:buNone/>
            </a:pPr>
            <a:endParaRPr lang="en-US" dirty="0" smtClean="0"/>
          </a:p>
          <a:p>
            <a:pPr>
              <a:buNone/>
            </a:pPr>
            <a:endParaRPr lang="en-US" dirty="0"/>
          </a:p>
        </p:txBody>
      </p:sp>
      <p:pic>
        <p:nvPicPr>
          <p:cNvPr id="4098" name="Picture 2" descr="C:\Users\aluongo.ABH\AppData\Local\Microsoft\Windows\Temporary Internet Files\Content.IE5\S3V1D5ZQ\meeting[1].jpg"/>
          <p:cNvPicPr>
            <a:picLocks noChangeAspect="1" noChangeArrowheads="1"/>
          </p:cNvPicPr>
          <p:nvPr/>
        </p:nvPicPr>
        <p:blipFill>
          <a:blip r:embed="rId2" cstate="print"/>
          <a:srcRect/>
          <a:stretch>
            <a:fillRect/>
          </a:stretch>
        </p:blipFill>
        <p:spPr bwMode="auto">
          <a:xfrm>
            <a:off x="3505200" y="3810000"/>
            <a:ext cx="2362200" cy="1829873"/>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ABH Contact Information</a:t>
            </a:r>
            <a:endParaRPr lang="en-US" dirty="0"/>
          </a:p>
        </p:txBody>
      </p:sp>
      <p:sp>
        <p:nvSpPr>
          <p:cNvPr id="4" name="Content Placeholder 2"/>
          <p:cNvSpPr>
            <a:spLocks noGrp="1"/>
          </p:cNvSpPr>
          <p:nvPr>
            <p:ph sz="quarter" idx="1"/>
          </p:nvPr>
        </p:nvSpPr>
        <p:spPr/>
        <p:txBody>
          <a:bodyPr>
            <a:normAutofit fontScale="77500" lnSpcReduction="20000"/>
          </a:bodyPr>
          <a:lstStyle/>
          <a:p>
            <a:r>
              <a:rPr lang="en-US" dirty="0" smtClean="0"/>
              <a:t>Ann Marie Luongo, Program Manager (general waiver info, clinician info/issues</a:t>
            </a:r>
            <a:r>
              <a:rPr lang="en-US" dirty="0"/>
              <a:t>, </a:t>
            </a:r>
            <a:r>
              <a:rPr lang="en-US" dirty="0" smtClean="0"/>
              <a:t>adding staff to ABH portal)</a:t>
            </a:r>
          </a:p>
          <a:p>
            <a:pPr lvl="1"/>
            <a:r>
              <a:rPr lang="en-US" dirty="0" smtClean="0"/>
              <a:t>(860) 704-6211  </a:t>
            </a:r>
            <a:r>
              <a:rPr lang="en-US" dirty="0" smtClean="0">
                <a:hlinkClick r:id="rId2"/>
              </a:rPr>
              <a:t>aluongo@abhct.com</a:t>
            </a:r>
            <a:endParaRPr lang="en-US" dirty="0" smtClean="0"/>
          </a:p>
          <a:p>
            <a:r>
              <a:rPr lang="en-US" dirty="0" smtClean="0"/>
              <a:t>Jenny </a:t>
            </a:r>
            <a:r>
              <a:rPr lang="en-US" dirty="0" err="1" smtClean="0"/>
              <a:t>DeMars</a:t>
            </a:r>
            <a:r>
              <a:rPr lang="en-US" dirty="0" smtClean="0"/>
              <a:t>, Quality Assurance Supervisor (report cards, audits, notes)</a:t>
            </a:r>
          </a:p>
          <a:p>
            <a:pPr lvl="1"/>
            <a:r>
              <a:rPr lang="en-US" dirty="0" smtClean="0"/>
              <a:t>(860) 704-6254  </a:t>
            </a:r>
            <a:r>
              <a:rPr lang="en-US" dirty="0" smtClean="0">
                <a:hlinkClick r:id="rId3"/>
              </a:rPr>
              <a:t>jdemars@abhct.com</a:t>
            </a:r>
            <a:endParaRPr lang="en-US" dirty="0" smtClean="0"/>
          </a:p>
          <a:p>
            <a:r>
              <a:rPr lang="en-US" dirty="0" smtClean="0"/>
              <a:t>Maria Michaud, Program Specialist (credentialing questions, RA trainings)</a:t>
            </a:r>
            <a:endParaRPr lang="en-US" dirty="0" smtClean="0">
              <a:solidFill>
                <a:srgbClr val="FF0000"/>
              </a:solidFill>
            </a:endParaRPr>
          </a:p>
          <a:p>
            <a:pPr lvl="1"/>
            <a:r>
              <a:rPr lang="en-US" dirty="0" smtClean="0"/>
              <a:t>(860) 638-5341  </a:t>
            </a:r>
            <a:r>
              <a:rPr lang="en-US" dirty="0" smtClean="0">
                <a:hlinkClick r:id="rId4"/>
              </a:rPr>
              <a:t>mmichaud@abhct.com</a:t>
            </a:r>
            <a:endParaRPr lang="en-US" dirty="0" smtClean="0"/>
          </a:p>
          <a:p>
            <a:r>
              <a:rPr lang="en-US" dirty="0" smtClean="0"/>
              <a:t> Emilie LeBlanc, Claims Coordinator (authorization and claims issues, client eligibility) </a:t>
            </a:r>
          </a:p>
          <a:p>
            <a:pPr lvl="1"/>
            <a:r>
              <a:rPr lang="en-US" dirty="0" smtClean="0"/>
              <a:t>860-704-6123   </a:t>
            </a:r>
            <a:r>
              <a:rPr lang="en-US" dirty="0" smtClean="0">
                <a:hlinkClick r:id="rId5"/>
              </a:rPr>
              <a:t>eleblanc@abhct.com</a:t>
            </a:r>
            <a:r>
              <a:rPr lang="en-US" dirty="0" smtClean="0"/>
              <a:t>  </a:t>
            </a:r>
          </a:p>
          <a:p>
            <a:r>
              <a:rPr lang="en-US" dirty="0" smtClean="0"/>
              <a:t>Chasaree Dow, Utilization Review Support (critical incident reports, client surveys, provider surveys, report cards)</a:t>
            </a:r>
          </a:p>
          <a:p>
            <a:pPr lvl="1"/>
            <a:r>
              <a:rPr lang="en-US" dirty="0" smtClean="0"/>
              <a:t>(860) 704-6186   </a:t>
            </a:r>
            <a:r>
              <a:rPr lang="en-US" dirty="0" smtClean="0">
                <a:hlinkClick r:id="rId6"/>
              </a:rPr>
              <a:t>cdow@abht.com</a:t>
            </a:r>
            <a:endParaRPr lang="en-US" dirty="0" smtClean="0"/>
          </a:p>
          <a:p>
            <a:pPr lvl="1"/>
            <a:endParaRPr lang="en-US" dirty="0" smtClean="0"/>
          </a:p>
          <a:p>
            <a:pPr lvl="2"/>
            <a:r>
              <a:rPr lang="en-US" i="1" dirty="0" smtClean="0"/>
              <a:t>NEW FAX NUMBER </a:t>
            </a:r>
            <a:r>
              <a:rPr lang="en-US" i="1" dirty="0" smtClean="0">
                <a:solidFill>
                  <a:srgbClr val="FF0000"/>
                </a:solidFill>
              </a:rPr>
              <a:t>860-920-4456</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4">
                                            <p:txEl>
                                              <p:pRg st="11" end="11"/>
                                            </p:txEl>
                                          </p:spTgt>
                                        </p:tgtEl>
                                        <p:attrNameLst>
                                          <p:attrName>ppt_x</p:attrName>
                                          <p:attrName>ppt_y</p:attrName>
                                        </p:attrNameLst>
                                      </p:cBhvr>
                                    </p:animMotion>
                                    <p:animRot by="1500000">
                                      <p:cBhvr>
                                        <p:cTn id="7" dur="125" fill="hold">
                                          <p:stCondLst>
                                            <p:cond delay="0"/>
                                          </p:stCondLst>
                                        </p:cTn>
                                        <p:tgtEl>
                                          <p:spTgt spid="4">
                                            <p:txEl>
                                              <p:pRg st="11" end="11"/>
                                            </p:txEl>
                                          </p:spTgt>
                                        </p:tgtEl>
                                        <p:attrNameLst>
                                          <p:attrName>r</p:attrName>
                                        </p:attrNameLst>
                                      </p:cBhvr>
                                    </p:animRot>
                                    <p:animRot by="-1500000">
                                      <p:cBhvr>
                                        <p:cTn id="8" dur="125" fill="hold">
                                          <p:stCondLst>
                                            <p:cond delay="125"/>
                                          </p:stCondLst>
                                        </p:cTn>
                                        <p:tgtEl>
                                          <p:spTgt spid="4">
                                            <p:txEl>
                                              <p:pRg st="11" end="11"/>
                                            </p:txEl>
                                          </p:spTgt>
                                        </p:tgtEl>
                                        <p:attrNameLst>
                                          <p:attrName>r</p:attrName>
                                        </p:attrNameLst>
                                      </p:cBhvr>
                                    </p:animRot>
                                    <p:animRot by="-1500000">
                                      <p:cBhvr>
                                        <p:cTn id="9" dur="125" fill="hold">
                                          <p:stCondLst>
                                            <p:cond delay="250"/>
                                          </p:stCondLst>
                                        </p:cTn>
                                        <p:tgtEl>
                                          <p:spTgt spid="4">
                                            <p:txEl>
                                              <p:pRg st="11" end="11"/>
                                            </p:txEl>
                                          </p:spTgt>
                                        </p:tgtEl>
                                        <p:attrNameLst>
                                          <p:attrName>r</p:attrName>
                                        </p:attrNameLst>
                                      </p:cBhvr>
                                    </p:animRot>
                                    <p:animRot by="1500000">
                                      <p:cBhvr>
                                        <p:cTn id="10" dur="125" fill="hold">
                                          <p:stCondLst>
                                            <p:cond delay="375"/>
                                          </p:stCondLst>
                                        </p:cTn>
                                        <p:tgtEl>
                                          <p:spTgt spid="4">
                                            <p:txEl>
                                              <p:pRg st="11" end="1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endParaRPr lang="en-US" dirty="0"/>
          </a:p>
          <a:p>
            <a:pPr marL="0" indent="0">
              <a:buNone/>
            </a:pPr>
            <a:endParaRPr lang="en-US" dirty="0" smtClean="0"/>
          </a:p>
          <a:p>
            <a:r>
              <a:rPr lang="en-US" dirty="0" smtClean="0"/>
              <a:t>Waiver Update</a:t>
            </a:r>
          </a:p>
          <a:p>
            <a:r>
              <a:rPr lang="en-US" dirty="0" smtClean="0"/>
              <a:t>Average Enrolled by Month</a:t>
            </a:r>
          </a:p>
          <a:p>
            <a:r>
              <a:rPr lang="en-US" dirty="0" smtClean="0"/>
              <a:t>Waiver Staffing changes</a:t>
            </a:r>
          </a:p>
          <a:p>
            <a:r>
              <a:rPr lang="en-US" dirty="0" smtClean="0"/>
              <a:t>HCBS Rate updates</a:t>
            </a:r>
          </a:p>
          <a:p>
            <a:r>
              <a:rPr lang="en-US" dirty="0" smtClean="0"/>
              <a:t>Staffing Availability</a:t>
            </a:r>
          </a:p>
          <a:p>
            <a:r>
              <a:rPr lang="en-US" dirty="0" smtClean="0"/>
              <a:t>Virtual vs in person visits</a:t>
            </a:r>
          </a:p>
          <a:p>
            <a:r>
              <a:rPr lang="en-US" dirty="0" smtClean="0"/>
              <a:t>RA Training Process</a:t>
            </a:r>
          </a:p>
          <a:p>
            <a:r>
              <a:rPr lang="en-US" dirty="0" smtClean="0"/>
              <a:t>Waiver clinician requests for staff re-education</a:t>
            </a:r>
          </a:p>
          <a:p>
            <a:r>
              <a:rPr lang="en-US" dirty="0" err="1" smtClean="0"/>
              <a:t>Gainwell</a:t>
            </a:r>
            <a:r>
              <a:rPr lang="en-US" dirty="0" smtClean="0"/>
              <a:t> Re-credentialing</a:t>
            </a:r>
          </a:p>
          <a:p>
            <a:r>
              <a:rPr lang="en-US" dirty="0" smtClean="0"/>
              <a:t>EVV</a:t>
            </a:r>
          </a:p>
          <a:p>
            <a:r>
              <a:rPr lang="en-US" dirty="0" smtClean="0"/>
              <a:t>MHW Advisory Council</a:t>
            </a:r>
          </a:p>
          <a:p>
            <a:pPr marL="0" indent="0">
              <a:buNone/>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Waiver Update  (as of 7/25/2022)</a:t>
            </a:r>
            <a:endParaRPr lang="en-US" dirty="0"/>
          </a:p>
        </p:txBody>
      </p:sp>
      <p:sp>
        <p:nvSpPr>
          <p:cNvPr id="3" name="Content Placeholder 2"/>
          <p:cNvSpPr>
            <a:spLocks noGrp="1"/>
          </p:cNvSpPr>
          <p:nvPr>
            <p:ph sz="quarter" idx="1"/>
          </p:nvPr>
        </p:nvSpPr>
        <p:spPr>
          <a:xfrm>
            <a:off x="457200" y="1371600"/>
            <a:ext cx="8229600" cy="4785360"/>
          </a:xfrm>
        </p:spPr>
        <p:txBody>
          <a:bodyPr>
            <a:normAutofit fontScale="92500" lnSpcReduction="20000"/>
          </a:bodyPr>
          <a:lstStyle/>
          <a:p>
            <a:r>
              <a:rPr lang="en-US" dirty="0" smtClean="0"/>
              <a:t> Active participants on the waiver: </a:t>
            </a:r>
            <a:r>
              <a:rPr lang="en-US" b="1" dirty="0" smtClean="0"/>
              <a:t>565</a:t>
            </a:r>
            <a:endParaRPr lang="en-US" b="1" dirty="0" smtClean="0"/>
          </a:p>
          <a:p>
            <a:r>
              <a:rPr lang="en-US" dirty="0" smtClean="0"/>
              <a:t>Actively planning for admission to waiver (MHW &amp; MFP): </a:t>
            </a:r>
            <a:r>
              <a:rPr lang="en-US" b="1" dirty="0" smtClean="0"/>
              <a:t>38</a:t>
            </a:r>
            <a:endParaRPr lang="en-US" b="1" dirty="0" smtClean="0"/>
          </a:p>
          <a:p>
            <a:pPr>
              <a:buNone/>
            </a:pPr>
            <a:endParaRPr lang="en-US" dirty="0" smtClean="0"/>
          </a:p>
          <a:p>
            <a:r>
              <a:rPr lang="en-US" dirty="0" smtClean="0"/>
              <a:t>   Referrals pending disposition (MHW &amp; MFP): </a:t>
            </a:r>
            <a:r>
              <a:rPr lang="en-US" b="1" dirty="0" smtClean="0"/>
              <a:t>41</a:t>
            </a:r>
            <a:endParaRPr lang="en-US" b="1" dirty="0" smtClean="0"/>
          </a:p>
          <a:p>
            <a:endParaRPr lang="en-US" dirty="0" smtClean="0"/>
          </a:p>
          <a:p>
            <a:r>
              <a:rPr lang="en-US" dirty="0" smtClean="0"/>
              <a:t>   Waitlisted referrals for MHW community: </a:t>
            </a:r>
            <a:r>
              <a:rPr lang="en-US" b="1" dirty="0" smtClean="0"/>
              <a:t>0</a:t>
            </a:r>
            <a:r>
              <a:rPr lang="en-US" dirty="0" smtClean="0"/>
              <a:t> </a:t>
            </a:r>
            <a:endParaRPr lang="en-US" b="1" dirty="0" smtClean="0"/>
          </a:p>
          <a:p>
            <a:pPr>
              <a:buNone/>
            </a:pPr>
            <a:endParaRPr lang="en-US" dirty="0" smtClean="0"/>
          </a:p>
          <a:p>
            <a:r>
              <a:rPr lang="en-US" dirty="0" smtClean="0"/>
              <a:t>   Community Census for Waiver Year 14: </a:t>
            </a:r>
            <a:r>
              <a:rPr lang="en-US" b="1" dirty="0" smtClean="0"/>
              <a:t>615</a:t>
            </a:r>
          </a:p>
          <a:p>
            <a:endParaRPr lang="en-US" dirty="0" smtClean="0"/>
          </a:p>
          <a:p>
            <a:r>
              <a:rPr lang="en-US" dirty="0" smtClean="0"/>
              <a:t>   Additional Slots for MFP participants Waiver Year 14: </a:t>
            </a:r>
            <a:r>
              <a:rPr lang="en-US" b="1" dirty="0" smtClean="0"/>
              <a:t>45</a:t>
            </a:r>
          </a:p>
          <a:p>
            <a:r>
              <a:rPr lang="en-US" b="1" dirty="0" smtClean="0"/>
              <a:t>If you are making a referral to the MHW please remember to send in any psychosocial and functional assessments to assist with eligibility determination.</a:t>
            </a:r>
          </a:p>
        </p:txBody>
      </p:sp>
      <p:pic>
        <p:nvPicPr>
          <p:cNvPr id="4" name="Picture 3" descr="Birthday Party Balloons Free Stock Photo - Public Domain Picture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2895600"/>
            <a:ext cx="1017374" cy="91811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082960899"/>
              </p:ext>
            </p:extLst>
          </p:nvPr>
        </p:nvGraphicFramePr>
        <p:xfrm>
          <a:off x="457200" y="381000"/>
          <a:ext cx="8305800" cy="5943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59477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Waiver Staffing Changes/Updates</a:t>
            </a:r>
            <a:endParaRPr lang="en-US" dirty="0"/>
          </a:p>
        </p:txBody>
      </p:sp>
      <p:sp>
        <p:nvSpPr>
          <p:cNvPr id="3" name="Content Placeholder 2"/>
          <p:cNvSpPr>
            <a:spLocks noGrp="1"/>
          </p:cNvSpPr>
          <p:nvPr>
            <p:ph sz="quarter" idx="1"/>
          </p:nvPr>
        </p:nvSpPr>
        <p:spPr/>
        <p:txBody>
          <a:bodyPr>
            <a:normAutofit/>
          </a:bodyPr>
          <a:lstStyle/>
          <a:p>
            <a:r>
              <a:rPr lang="en-US" dirty="0" smtClean="0"/>
              <a:t>New Haven/Bridgeport CT CSC (ABH): Ellen Hughes 860-819-6800 </a:t>
            </a:r>
            <a:r>
              <a:rPr lang="en-US" dirty="0" smtClean="0">
                <a:hlinkClick r:id="rId2"/>
              </a:rPr>
              <a:t>ehughes@abhct.com</a:t>
            </a:r>
            <a:endParaRPr lang="en-US" dirty="0" smtClean="0"/>
          </a:p>
          <a:p>
            <a:r>
              <a:rPr lang="en-US" dirty="0" smtClean="0"/>
              <a:t>DMHAS MHW Program Manager: interviews </a:t>
            </a:r>
            <a:r>
              <a:rPr lang="en-US" smtClean="0"/>
              <a:t>in process</a:t>
            </a:r>
            <a:endParaRPr lang="en-US" dirty="0" smtClean="0"/>
          </a:p>
          <a:p>
            <a:endParaRPr lang="en-US" dirty="0" smtClean="0"/>
          </a:p>
        </p:txBody>
      </p:sp>
    </p:spTree>
    <p:extLst>
      <p:ext uri="{BB962C8B-B14F-4D97-AF65-F5344CB8AC3E}">
        <p14:creationId xmlns:p14="http://schemas.microsoft.com/office/powerpoint/2010/main" val="3533552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HCBS Rate Updates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As DSS has completed their work with the ARPA funds, they will now resume completing the work that was started on rate modifications to reflect the outcomes of the Rate Methodology study that was conducted.</a:t>
            </a:r>
          </a:p>
          <a:p>
            <a:r>
              <a:rPr lang="en-US" dirty="0" smtClean="0"/>
              <a:t>Some rates were recently updated to reflect the minimum wage increase effective 7/1/22</a:t>
            </a:r>
          </a:p>
          <a:p>
            <a:r>
              <a:rPr lang="en-US" dirty="0" smtClean="0"/>
              <a:t>The RA overtime rate (1213M:TU) was implemented during COVID as a precaution to account for increased staff outages that might require a staff person to work with an individual more than 40 hour per week.  It only applies if a RA works with the same client for more than 40 hours per week, not multiple clients.  We have not used this code to date and did not anticipate having to use it.  If you have a client assigned more than 40 hours per week and find that you may be required to pay overtime, please alert the MHW clinician.   </a:t>
            </a:r>
          </a:p>
          <a:p>
            <a:pPr marL="0" indent="0">
              <a:buNone/>
            </a:pPr>
            <a:endParaRPr lang="en-US" dirty="0"/>
          </a:p>
        </p:txBody>
      </p:sp>
    </p:spTree>
    <p:extLst>
      <p:ext uri="{BB962C8B-B14F-4D97-AF65-F5344CB8AC3E}">
        <p14:creationId xmlns:p14="http://schemas.microsoft.com/office/powerpoint/2010/main" val="1151341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Staffing availability</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Please keep ABH updated as to your ability to accept new referrals for CSP and RA services. </a:t>
            </a:r>
          </a:p>
          <a:p>
            <a:r>
              <a:rPr lang="en-US" dirty="0" smtClean="0"/>
              <a:t>Please be honest about your ability to provide the services that are being requested.  </a:t>
            </a:r>
          </a:p>
          <a:p>
            <a:r>
              <a:rPr lang="en-US" dirty="0" smtClean="0"/>
              <a:t>Please alert us if one of your staff has tested positive for COVID-19 and which participants they may have had contact.</a:t>
            </a:r>
          </a:p>
          <a:p>
            <a:r>
              <a:rPr lang="en-US" dirty="0" smtClean="0"/>
              <a:t>Please keep ABH updated of any contact/supervisor changes.</a:t>
            </a:r>
          </a:p>
          <a:p>
            <a:r>
              <a:rPr lang="en-US" dirty="0" smtClean="0"/>
              <a:t>Anyone who has an ABH account (WOS and DUO) must login in at least every 90 days or their account will be de-activated.  </a:t>
            </a:r>
            <a:endParaRPr lang="en-US" dirty="0"/>
          </a:p>
        </p:txBody>
      </p:sp>
    </p:spTree>
    <p:extLst>
      <p:ext uri="{BB962C8B-B14F-4D97-AF65-F5344CB8AC3E}">
        <p14:creationId xmlns:p14="http://schemas.microsoft.com/office/powerpoint/2010/main" val="3076664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Monthly Progress Notes</a:t>
            </a:r>
            <a:endParaRPr lang="en-US" dirty="0"/>
          </a:p>
        </p:txBody>
      </p:sp>
      <p:sp>
        <p:nvSpPr>
          <p:cNvPr id="3" name="Content Placeholder 2"/>
          <p:cNvSpPr>
            <a:spLocks noGrp="1"/>
          </p:cNvSpPr>
          <p:nvPr>
            <p:ph sz="quarter" idx="1"/>
          </p:nvPr>
        </p:nvSpPr>
        <p:spPr/>
        <p:txBody>
          <a:bodyPr/>
          <a:lstStyle/>
          <a:p>
            <a:r>
              <a:rPr lang="en-US" dirty="0" smtClean="0"/>
              <a:t>There was definite improvement in monthly note submissions.  Thank you everyone for your hard work!</a:t>
            </a:r>
          </a:p>
          <a:p>
            <a:r>
              <a:rPr lang="en-US" dirty="0" smtClean="0"/>
              <a:t>Please remember that supervisors should be reviewing monthly notes to insure completion and quality.  All supervisors should have access to the system.</a:t>
            </a:r>
          </a:p>
          <a:p>
            <a:r>
              <a:rPr lang="en-US" dirty="0" smtClean="0"/>
              <a:t>Individual agencies that have not met the standards will informed of next required steps. </a:t>
            </a:r>
          </a:p>
          <a:p>
            <a:r>
              <a:rPr lang="en-US" dirty="0" smtClean="0"/>
              <a:t>Examples of completed Monthly notes can be found on the ABH website for staff review.  </a:t>
            </a:r>
            <a:endParaRPr lang="en-US" dirty="0"/>
          </a:p>
        </p:txBody>
      </p:sp>
    </p:spTree>
    <p:extLst>
      <p:ext uri="{BB962C8B-B14F-4D97-AF65-F5344CB8AC3E}">
        <p14:creationId xmlns:p14="http://schemas.microsoft.com/office/powerpoint/2010/main" val="1492072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vs in person visits</a:t>
            </a:r>
            <a:endParaRPr lang="en-US" dirty="0"/>
          </a:p>
        </p:txBody>
      </p:sp>
      <p:sp>
        <p:nvSpPr>
          <p:cNvPr id="3" name="Content Placeholder 2"/>
          <p:cNvSpPr>
            <a:spLocks noGrp="1"/>
          </p:cNvSpPr>
          <p:nvPr>
            <p:ph sz="quarter" idx="1"/>
          </p:nvPr>
        </p:nvSpPr>
        <p:spPr/>
        <p:txBody>
          <a:bodyPr/>
          <a:lstStyle/>
          <a:p>
            <a:r>
              <a:rPr lang="en-US" dirty="0" smtClean="0"/>
              <a:t>It is expected at this time that all clients are receiving in person visits.  If a client is requesting that visits continue to be held virtually, please contact the CSC assigned to the case immediately so that the situation can be assessed and brought to DMHAS leadership if necessary for review.</a:t>
            </a:r>
          </a:p>
          <a:p>
            <a:r>
              <a:rPr lang="en-US" dirty="0" smtClean="0"/>
              <a:t>If there is a need for a visit to be held virtually, please remember that the CSC assigned to the case should be contacted to determine appropriateness.  </a:t>
            </a:r>
            <a:endParaRPr lang="en-US" dirty="0"/>
          </a:p>
        </p:txBody>
      </p:sp>
    </p:spTree>
    <p:extLst>
      <p:ext uri="{BB962C8B-B14F-4D97-AF65-F5344CB8AC3E}">
        <p14:creationId xmlns:p14="http://schemas.microsoft.com/office/powerpoint/2010/main" val="251115115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4574</TotalTime>
  <Words>1068</Words>
  <Application>Microsoft Office PowerPoint</Application>
  <PresentationFormat>On-screen Show (4:3)</PresentationFormat>
  <Paragraphs>89</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Bookman Old Style</vt:lpstr>
      <vt:lpstr>Calibri</vt:lpstr>
      <vt:lpstr>Gill Sans MT</vt:lpstr>
      <vt:lpstr>Wingdings</vt:lpstr>
      <vt:lpstr>Wingdings 3</vt:lpstr>
      <vt:lpstr>Origin</vt:lpstr>
      <vt:lpstr>Mental Health Waiver Provider Meeting</vt:lpstr>
      <vt:lpstr>Agenda</vt:lpstr>
      <vt:lpstr>Waiver Update  (as of 7/25/2022)</vt:lpstr>
      <vt:lpstr>PowerPoint Presentation</vt:lpstr>
      <vt:lpstr>Waiver Staffing Changes/Updates</vt:lpstr>
      <vt:lpstr>HCBS Rate Updates</vt:lpstr>
      <vt:lpstr>Staffing availability</vt:lpstr>
      <vt:lpstr>Monthly Progress Notes</vt:lpstr>
      <vt:lpstr>Virtual vs in person visits</vt:lpstr>
      <vt:lpstr>RA Training process</vt:lpstr>
      <vt:lpstr>Requests from Waiver Clinicians</vt:lpstr>
      <vt:lpstr>Gainwell Re-credentialing</vt:lpstr>
      <vt:lpstr>Electronic Visit Verification</vt:lpstr>
      <vt:lpstr>MHW Advisory Council</vt:lpstr>
      <vt:lpstr>ABH Contact Information</vt:lpstr>
    </vt:vector>
  </TitlesOfParts>
  <Company>Advanced Behavioral Health,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dgerwien</dc:creator>
  <cp:lastModifiedBy>Ann M. Luongo</cp:lastModifiedBy>
  <cp:revision>544</cp:revision>
  <cp:lastPrinted>2020-01-07T12:46:07Z</cp:lastPrinted>
  <dcterms:created xsi:type="dcterms:W3CDTF">2015-03-31T15:24:13Z</dcterms:created>
  <dcterms:modified xsi:type="dcterms:W3CDTF">2022-07-25T17:22:05Z</dcterms:modified>
</cp:coreProperties>
</file>