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handoutMasterIdLst>
    <p:handoutMasterId r:id="rId19"/>
  </p:handoutMasterIdLst>
  <p:sldIdLst>
    <p:sldId id="256" r:id="rId2"/>
    <p:sldId id="261" r:id="rId3"/>
    <p:sldId id="267" r:id="rId4"/>
    <p:sldId id="351" r:id="rId5"/>
    <p:sldId id="369" r:id="rId6"/>
    <p:sldId id="361" r:id="rId7"/>
    <p:sldId id="372" r:id="rId8"/>
    <p:sldId id="380" r:id="rId9"/>
    <p:sldId id="381" r:id="rId10"/>
    <p:sldId id="373" r:id="rId11"/>
    <p:sldId id="365" r:id="rId12"/>
    <p:sldId id="382" r:id="rId13"/>
    <p:sldId id="374" r:id="rId14"/>
    <p:sldId id="378" r:id="rId15"/>
    <p:sldId id="270" r:id="rId16"/>
    <p:sldId id="268" r:id="rId17"/>
  </p:sldIdLst>
  <p:sldSz cx="9144000" cy="6858000" type="screen4x3"/>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smtClean="0"/>
              <a:t>Average Enrolled by month</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4.4527438657323795E-2"/>
          <c:y val="8.6607948044955918E-2"/>
          <c:w val="0.92794962556285965"/>
          <c:h val="0.8603968975031967"/>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4"/>
            <c:invertIfNegative val="0"/>
            <c:bubble3D val="0"/>
            <c:extLst>
              <c:ext xmlns:c16="http://schemas.microsoft.com/office/drawing/2014/chart" uri="{C3380CC4-5D6E-409C-BE32-E72D297353CC}">
                <c16:uniqueId val="{00000013-A089-479B-A883-2E301BF92539}"/>
              </c:ext>
            </c:extLst>
          </c:dPt>
          <c:dPt>
            <c:idx val="5"/>
            <c:invertIfNegative val="0"/>
            <c:bubble3D val="0"/>
            <c:extLst>
              <c:ext xmlns:c16="http://schemas.microsoft.com/office/drawing/2014/chart" uri="{C3380CC4-5D6E-409C-BE32-E72D297353CC}">
                <c16:uniqueId val="{00000014-A089-479B-A883-2E301BF92539}"/>
              </c:ext>
            </c:extLst>
          </c:dPt>
          <c:dPt>
            <c:idx val="6"/>
            <c:invertIfNegative val="0"/>
            <c:bubble3D val="0"/>
            <c:extLst>
              <c:ext xmlns:c16="http://schemas.microsoft.com/office/drawing/2014/chart" uri="{C3380CC4-5D6E-409C-BE32-E72D297353CC}">
                <c16:uniqueId val="{00000015-A089-479B-A883-2E301BF92539}"/>
              </c:ext>
            </c:extLst>
          </c:dPt>
          <c:dPt>
            <c:idx val="7"/>
            <c:invertIfNegative val="0"/>
            <c:bubble3D val="0"/>
            <c:extLst>
              <c:ext xmlns:c16="http://schemas.microsoft.com/office/drawing/2014/chart" uri="{C3380CC4-5D6E-409C-BE32-E72D297353CC}">
                <c16:uniqueId val="{0000000C-90A4-4C45-A26E-5AA2E43D63F2}"/>
              </c:ext>
            </c:extLst>
          </c:dPt>
          <c:dPt>
            <c:idx val="8"/>
            <c:invertIfNegative val="0"/>
            <c:bubble3D val="0"/>
            <c:extLst>
              <c:ext xmlns:c16="http://schemas.microsoft.com/office/drawing/2014/chart" uri="{C3380CC4-5D6E-409C-BE32-E72D297353CC}">
                <c16:uniqueId val="{0000000D-90A4-4C45-A26E-5AA2E43D63F2}"/>
              </c:ext>
            </c:extLst>
          </c:dPt>
          <c:dPt>
            <c:idx val="9"/>
            <c:invertIfNegative val="0"/>
            <c:bubble3D val="0"/>
            <c:extLst>
              <c:ext xmlns:c16="http://schemas.microsoft.com/office/drawing/2014/chart" uri="{C3380CC4-5D6E-409C-BE32-E72D297353CC}">
                <c16:uniqueId val="{0000000E-90A4-4C45-A26E-5AA2E43D63F2}"/>
              </c:ext>
            </c:extLst>
          </c:dPt>
          <c:dPt>
            <c:idx val="10"/>
            <c:invertIfNegative val="0"/>
            <c:bubble3D val="0"/>
            <c:extLst>
              <c:ext xmlns:c16="http://schemas.microsoft.com/office/drawing/2014/chart" uri="{C3380CC4-5D6E-409C-BE32-E72D297353CC}">
                <c16:uniqueId val="{00000006-FAE4-41FF-8657-DF804D281920}"/>
              </c:ext>
            </c:extLst>
          </c:dPt>
          <c:dPt>
            <c:idx val="11"/>
            <c:invertIfNegative val="0"/>
            <c:bubble3D val="0"/>
            <c:extLst>
              <c:ext xmlns:c16="http://schemas.microsoft.com/office/drawing/2014/chart" uri="{C3380CC4-5D6E-409C-BE32-E72D297353CC}">
                <c16:uniqueId val="{00000007-FAE4-41FF-8657-DF804D281920}"/>
              </c:ext>
            </c:extLst>
          </c:dPt>
          <c:dPt>
            <c:idx val="12"/>
            <c:invertIfNegative val="0"/>
            <c:bubble3D val="0"/>
            <c:extLst>
              <c:ext xmlns:c16="http://schemas.microsoft.com/office/drawing/2014/chart" uri="{C3380CC4-5D6E-409C-BE32-E72D297353CC}">
                <c16:uniqueId val="{00000008-FAE4-41FF-8657-DF804D281920}"/>
              </c:ext>
            </c:extLst>
          </c:dPt>
          <c:dPt>
            <c:idx val="13"/>
            <c:invertIfNegative val="0"/>
            <c:bubble3D val="0"/>
            <c:extLst>
              <c:ext xmlns:c16="http://schemas.microsoft.com/office/drawing/2014/chart" uri="{C3380CC4-5D6E-409C-BE32-E72D297353CC}">
                <c16:uniqueId val="{00000000-DF10-4AD2-929C-C3553C26877A}"/>
              </c:ext>
            </c:extLst>
          </c:dPt>
          <c:dPt>
            <c:idx val="14"/>
            <c:invertIfNegative val="0"/>
            <c:bubble3D val="0"/>
            <c:extLst>
              <c:ext xmlns:c16="http://schemas.microsoft.com/office/drawing/2014/chart" uri="{C3380CC4-5D6E-409C-BE32-E72D297353CC}">
                <c16:uniqueId val="{00000001-DF10-4AD2-929C-C3553C26877A}"/>
              </c:ext>
            </c:extLst>
          </c:dPt>
          <c:dPt>
            <c:idx val="15"/>
            <c:invertIfNegative val="0"/>
            <c:bubble3D val="0"/>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Sheet1!$J$11:$J$23</c:f>
              <c:numCache>
                <c:formatCode>0_);[Red]\(0\)</c:formatCode>
                <c:ptCount val="13"/>
                <c:pt idx="0">
                  <c:v>11</c:v>
                </c:pt>
                <c:pt idx="1">
                  <c:v>12</c:v>
                </c:pt>
                <c:pt idx="2">
                  <c:v>13</c:v>
                </c:pt>
                <c:pt idx="3" formatCode="General">
                  <c:v>14</c:v>
                </c:pt>
                <c:pt idx="4" formatCode="[$-409]mmm\-yy;@">
                  <c:v>45039</c:v>
                </c:pt>
                <c:pt idx="5" formatCode="[$-409]mmm\-yy;@">
                  <c:v>45070</c:v>
                </c:pt>
                <c:pt idx="6" formatCode="[$-409]mmm\-yy;@">
                  <c:v>45100</c:v>
                </c:pt>
                <c:pt idx="7" formatCode="[$-409]mmm\-yy;@">
                  <c:v>45108</c:v>
                </c:pt>
                <c:pt idx="8" formatCode="[$-409]mmm\-yy;@">
                  <c:v>45161</c:v>
                </c:pt>
                <c:pt idx="9" formatCode="mmm\-yy">
                  <c:v>45192</c:v>
                </c:pt>
                <c:pt idx="10" formatCode="mmm\-yy">
                  <c:v>45222</c:v>
                </c:pt>
                <c:pt idx="11" formatCode="mmm\-yy">
                  <c:v>45253</c:v>
                </c:pt>
                <c:pt idx="12" formatCode="mmm\-yy">
                  <c:v>45283</c:v>
                </c:pt>
              </c:numCache>
            </c:numRef>
          </c:cat>
          <c:val>
            <c:numRef>
              <c:f>Sheet1!$K$11:$K$23</c:f>
              <c:numCache>
                <c:formatCode>General</c:formatCode>
                <c:ptCount val="13"/>
                <c:pt idx="0">
                  <c:v>10.583333333333334</c:v>
                </c:pt>
                <c:pt idx="1">
                  <c:v>5.416666666666667</c:v>
                </c:pt>
                <c:pt idx="2">
                  <c:v>5.8333300000000001</c:v>
                </c:pt>
                <c:pt idx="3">
                  <c:v>8</c:v>
                </c:pt>
                <c:pt idx="4">
                  <c:v>8</c:v>
                </c:pt>
                <c:pt idx="5">
                  <c:v>15</c:v>
                </c:pt>
                <c:pt idx="6">
                  <c:v>13</c:v>
                </c:pt>
                <c:pt idx="7">
                  <c:v>9</c:v>
                </c:pt>
                <c:pt idx="8">
                  <c:v>9</c:v>
                </c:pt>
                <c:pt idx="9">
                  <c:v>6</c:v>
                </c:pt>
                <c:pt idx="10">
                  <c:v>8</c:v>
                </c:pt>
                <c:pt idx="11">
                  <c:v>5</c:v>
                </c:pt>
                <c:pt idx="12">
                  <c:v>7</c:v>
                </c:pt>
              </c:numCache>
            </c:numRef>
          </c:val>
          <c:extLst>
            <c:ext xmlns:c16="http://schemas.microsoft.com/office/drawing/2014/chart" uri="{C3380CC4-5D6E-409C-BE32-E72D297353CC}">
              <c16:uniqueId val="{00000000-A8AC-4ADE-A74C-74858D556AC6}"/>
            </c:ext>
          </c:extLst>
        </c:ser>
        <c:dLbls>
          <c:dLblPos val="outEnd"/>
          <c:showLegendKey val="0"/>
          <c:showVal val="1"/>
          <c:showCatName val="0"/>
          <c:showSerName val="0"/>
          <c:showPercent val="0"/>
          <c:showBubbleSize val="0"/>
        </c:dLbls>
        <c:gapWidth val="164"/>
        <c:overlap val="-22"/>
        <c:axId val="459072472"/>
        <c:axId val="459075752"/>
      </c:barChart>
      <c:catAx>
        <c:axId val="459072472"/>
        <c:scaling>
          <c:orientation val="minMax"/>
        </c:scaling>
        <c:delete val="0"/>
        <c:axPos val="b"/>
        <c:numFmt formatCode="0_);[Red]\(0\)"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1/22/2024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1/22/2024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1/22/2024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1/22/2024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nfo.wellsky.com/EVV-LP.html" TargetMode="External"/><Relationship Id="rId2" Type="http://schemas.openxmlformats.org/officeDocument/2006/relationships/hyperlink" Target="https://www.therapevv.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Katie.daly@ct.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January 23, 2024</a:t>
            </a:r>
            <a:endParaRPr lang="en-US" dirty="0"/>
          </a:p>
        </p:txBody>
      </p:sp>
      <p:pic>
        <p:nvPicPr>
          <p:cNvPr id="4" name="Picture 3" descr="HD wallpaper: white and red Snowman illustration, happy, winter, cut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28324"/>
            <a:ext cx="4114800" cy="3081601"/>
          </a:xfrm>
          <a:prstGeom prst="rect">
            <a:avLst/>
          </a:prstGeom>
        </p:spPr>
      </p:pic>
      <p:sp>
        <p:nvSpPr>
          <p:cNvPr id="6" name="TextBox 5"/>
          <p:cNvSpPr txBox="1"/>
          <p:nvPr/>
        </p:nvSpPr>
        <p:spPr>
          <a:xfrm rot="20088477">
            <a:off x="4172741" y="599451"/>
            <a:ext cx="2725432" cy="523220"/>
          </a:xfrm>
          <a:prstGeom prst="rect">
            <a:avLst/>
          </a:prstGeom>
          <a:noFill/>
        </p:spPr>
        <p:txBody>
          <a:bodyPr wrap="square" rtlCol="0">
            <a:spAutoFit/>
          </a:bodyPr>
          <a:lstStyle/>
          <a:p>
            <a:r>
              <a:rPr lang="en-US" sz="2800" dirty="0" smtClean="0"/>
              <a:t>Happy New Year</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Re-credentialing 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Re-credentialing of all services is now required every 2 years.  </a:t>
            </a:r>
          </a:p>
          <a:p>
            <a:r>
              <a:rPr lang="en-US" dirty="0" smtClean="0"/>
              <a:t>CSP</a:t>
            </a:r>
          </a:p>
          <a:p>
            <a:pPr lvl="1"/>
            <a:r>
              <a:rPr lang="en-US" dirty="0" smtClean="0"/>
              <a:t>Supervisor: Master’s level or licensed</a:t>
            </a:r>
          </a:p>
          <a:p>
            <a:pPr lvl="1"/>
            <a:r>
              <a:rPr lang="en-US" dirty="0" smtClean="0"/>
              <a:t>Agency accreditation: CARF,  TJC, COA, </a:t>
            </a:r>
            <a:r>
              <a:rPr lang="en-US" dirty="0" err="1" smtClean="0"/>
              <a:t>etc</a:t>
            </a:r>
            <a:endParaRPr lang="en-US" dirty="0" smtClean="0"/>
          </a:p>
          <a:p>
            <a:pPr lvl="1"/>
            <a:r>
              <a:rPr lang="en-US" dirty="0" smtClean="0"/>
              <a:t>Staff: Bachelor’s degree in related field or 2 years work experience.  Now requires CBC every 2 years</a:t>
            </a:r>
          </a:p>
          <a:p>
            <a:r>
              <a:rPr lang="en-US" dirty="0" smtClean="0"/>
              <a:t>RA</a:t>
            </a:r>
          </a:p>
          <a:p>
            <a:pPr lvl="1"/>
            <a:r>
              <a:rPr lang="en-US" dirty="0" smtClean="0"/>
              <a:t>Supervisor: Master’s level or licensed</a:t>
            </a:r>
          </a:p>
          <a:p>
            <a:pPr lvl="1"/>
            <a:r>
              <a:rPr lang="en-US" dirty="0" smtClean="0"/>
              <a:t>Staff: initial training, 6 hours yearly training, CBC every 2 years</a:t>
            </a:r>
          </a:p>
          <a:p>
            <a:r>
              <a:rPr lang="en-US" dirty="0" smtClean="0"/>
              <a:t>Peer Support</a:t>
            </a:r>
          </a:p>
          <a:p>
            <a:pPr lvl="1"/>
            <a:r>
              <a:rPr lang="en-US" dirty="0" smtClean="0"/>
              <a:t>Supervisor: Master’s level or licensed</a:t>
            </a:r>
          </a:p>
          <a:p>
            <a:pPr lvl="1"/>
            <a:r>
              <a:rPr lang="en-US" dirty="0" smtClean="0"/>
              <a:t>Agency: CARF, TJC, COA etc.</a:t>
            </a:r>
          </a:p>
          <a:p>
            <a:pPr lvl="1"/>
            <a:r>
              <a:rPr lang="en-US" dirty="0" smtClean="0"/>
              <a:t>Staff: RSS certification through Advocacy Unlimited or CCAR</a:t>
            </a:r>
            <a:endParaRPr lang="en-US" dirty="0"/>
          </a:p>
        </p:txBody>
      </p:sp>
      <p:pic>
        <p:nvPicPr>
          <p:cNvPr id="4" name="Picture 3" descr="Clipart - CheckLis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3124200"/>
            <a:ext cx="965308" cy="974046"/>
          </a:xfrm>
          <a:prstGeom prst="rect">
            <a:avLst/>
          </a:prstGeom>
        </p:spPr>
      </p:pic>
    </p:spTree>
    <p:extLst>
      <p:ext uri="{BB962C8B-B14F-4D97-AF65-F5344CB8AC3E}">
        <p14:creationId xmlns:p14="http://schemas.microsoft.com/office/powerpoint/2010/main" val="94779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TCM billing</a:t>
            </a:r>
            <a:endParaRPr lang="en-US" dirty="0"/>
          </a:p>
        </p:txBody>
      </p:sp>
      <p:sp>
        <p:nvSpPr>
          <p:cNvPr id="3" name="Content Placeholder 2"/>
          <p:cNvSpPr>
            <a:spLocks noGrp="1"/>
          </p:cNvSpPr>
          <p:nvPr>
            <p:ph sz="quarter" idx="1"/>
          </p:nvPr>
        </p:nvSpPr>
        <p:spPr/>
        <p:txBody>
          <a:bodyPr/>
          <a:lstStyle/>
          <a:p>
            <a:r>
              <a:rPr lang="en-US" dirty="0" smtClean="0"/>
              <a:t>TCM billing can only occur after a client has been enrolled on the Mental Health Waiver</a:t>
            </a:r>
          </a:p>
          <a:p>
            <a:r>
              <a:rPr lang="en-US" dirty="0" smtClean="0"/>
              <a:t>If you have provided TCM services to a client who is transitioning out of a SNF and onto the waiver, you will need to bill all of your TCM hours on the day of discharge.  This will mean you also need to manually enter a </a:t>
            </a:r>
            <a:r>
              <a:rPr lang="en-US" dirty="0" err="1" smtClean="0"/>
              <a:t>Sandata</a:t>
            </a:r>
            <a:r>
              <a:rPr lang="en-US" dirty="0" smtClean="0"/>
              <a:t> visit for that day with the full amount of hours.  </a:t>
            </a:r>
          </a:p>
          <a:p>
            <a:r>
              <a:rPr lang="en-US" dirty="0" smtClean="0"/>
              <a:t>For clients who go into a nursing home or hospital after they have been enrolled on the Mental Health Waiver, you can bill TCM as it is provided.  </a:t>
            </a:r>
            <a:endParaRPr lang="en-US" dirty="0"/>
          </a:p>
        </p:txBody>
      </p:sp>
      <p:pic>
        <p:nvPicPr>
          <p:cNvPr id="4" name="Picture 3" descr="Client Billing - Free of Charge Creative Commons Clipboard 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0" y="5029200"/>
            <a:ext cx="2057400" cy="1371600"/>
          </a:xfrm>
          <a:prstGeom prst="rect">
            <a:avLst/>
          </a:prstGeom>
        </p:spPr>
      </p:pic>
    </p:spTree>
    <p:extLst>
      <p:ext uri="{BB962C8B-B14F-4D97-AF65-F5344CB8AC3E}">
        <p14:creationId xmlns:p14="http://schemas.microsoft.com/office/powerpoint/2010/main" val="1363007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dirty="0" smtClean="0"/>
              <a:t>Jenny DeMars: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 (Reminder that </a:t>
            </a:r>
            <a:r>
              <a:rPr lang="en-US" dirty="0" err="1" smtClean="0"/>
              <a:t>auths</a:t>
            </a:r>
            <a:r>
              <a:rPr lang="en-US" dirty="0" smtClean="0"/>
              <a:t> can take 24-48 hours to reach </a:t>
            </a:r>
            <a:r>
              <a:rPr lang="en-US" dirty="0" err="1" smtClean="0"/>
              <a:t>Sandata</a:t>
            </a:r>
            <a:r>
              <a:rPr lang="en-US" smtClean="0"/>
              <a:t>)</a:t>
            </a:r>
            <a:endParaRPr lang="en-US" dirty="0" smtClean="0"/>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For billing issues,  ABH can no longer see your claims.  Please contact </a:t>
            </a:r>
            <a:r>
              <a:rPr lang="en-US" dirty="0" err="1" smtClean="0"/>
              <a:t>Gainwell</a:t>
            </a:r>
            <a:r>
              <a:rPr lang="en-US" dirty="0" smtClean="0"/>
              <a:t> first to obtain information on why your claim was denied.</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EVV Compliance Rates and EVV Choice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Direct Care staff should be signing in and out either on a mobile app or the client’s home phone.  If any client has an issue with the use of their phone, </a:t>
            </a:r>
            <a:r>
              <a:rPr lang="en-US" b="1" i="1" dirty="0" smtClean="0"/>
              <a:t>please contact their clinician immediately.  </a:t>
            </a:r>
          </a:p>
          <a:p>
            <a:r>
              <a:rPr lang="en-US" dirty="0" smtClean="0"/>
              <a:t>EVV Compliance rate requirement: 75%</a:t>
            </a:r>
          </a:p>
          <a:p>
            <a:r>
              <a:rPr lang="en-US" dirty="0" smtClean="0"/>
              <a:t>ABH will run reports on EVV compliance rates and include them on Quarterly Report Cards.  Agencies who do not continue to meet compliance rates will be placed on hold from receiving new referrals.   </a:t>
            </a:r>
          </a:p>
          <a:p>
            <a:r>
              <a:rPr lang="en-US" b="1" dirty="0" smtClean="0"/>
              <a:t>Town Hall sessions for EVV Choice will be scheduled sometime in 1</a:t>
            </a:r>
            <a:r>
              <a:rPr lang="en-US" b="1" baseline="30000" dirty="0" smtClean="0"/>
              <a:t>st</a:t>
            </a:r>
            <a:r>
              <a:rPr lang="en-US" b="1" dirty="0" smtClean="0"/>
              <a:t> Quarter 2024 for providers and any alternate EVV providers in order to discuss system requirements.  DSS will continue to only pay for costs associated with </a:t>
            </a:r>
            <a:r>
              <a:rPr lang="en-US" b="1" dirty="0" err="1" smtClean="0"/>
              <a:t>Sandata</a:t>
            </a:r>
            <a:r>
              <a:rPr lang="en-US" b="1" dirty="0" smtClean="0"/>
              <a:t>.  Any cost associated with use of an alternate EVV provider will be the responsibility of the provider agency.  Any alternate EVV will need to be able to collaborate with </a:t>
            </a:r>
            <a:r>
              <a:rPr lang="en-US" b="1" dirty="0" err="1" smtClean="0"/>
              <a:t>Sandata</a:t>
            </a:r>
            <a:r>
              <a:rPr lang="en-US" b="1" dirty="0" smtClean="0"/>
              <a:t> to transmit data.  We have been told that most of the Home Health agencies have chosen to remain with </a:t>
            </a:r>
            <a:r>
              <a:rPr lang="en-US" b="1" dirty="0" err="1" smtClean="0"/>
              <a:t>Sandata</a:t>
            </a:r>
            <a:r>
              <a:rPr lang="en-US" b="1" dirty="0" smtClean="0"/>
              <a:t>, but were given the names of two alternate EVV agencies that are being utilized:</a:t>
            </a:r>
          </a:p>
          <a:p>
            <a:pPr lvl="1"/>
            <a:r>
              <a:rPr lang="en-US" b="1" dirty="0" err="1" smtClean="0"/>
              <a:t>Therap</a:t>
            </a:r>
            <a:r>
              <a:rPr lang="en-US" b="1" dirty="0"/>
              <a:t>: </a:t>
            </a:r>
            <a:r>
              <a:rPr lang="en-US" b="1" dirty="0">
                <a:hlinkClick r:id="rId2"/>
              </a:rPr>
              <a:t>https://www.therapevv.net</a:t>
            </a:r>
            <a:r>
              <a:rPr lang="en-US" b="1" dirty="0" smtClean="0">
                <a:hlinkClick r:id="rId2"/>
              </a:rPr>
              <a:t>/</a:t>
            </a:r>
            <a:endParaRPr lang="en-US" b="1" dirty="0" smtClean="0"/>
          </a:p>
          <a:p>
            <a:pPr lvl="1"/>
            <a:r>
              <a:rPr lang="en-US" b="1" dirty="0" err="1" smtClean="0"/>
              <a:t>WellSky</a:t>
            </a:r>
            <a:r>
              <a:rPr lang="en-US" b="1" dirty="0"/>
              <a:t>: </a:t>
            </a:r>
            <a:r>
              <a:rPr lang="en-US" b="1" dirty="0">
                <a:hlinkClick r:id="rId3"/>
              </a:rPr>
              <a:t>https://</a:t>
            </a:r>
            <a:r>
              <a:rPr lang="en-US" b="1" dirty="0" smtClean="0">
                <a:hlinkClick r:id="rId3"/>
              </a:rPr>
              <a:t>info.wellsky.com/EVV-LP.html</a:t>
            </a:r>
            <a:endParaRPr lang="en-US" b="1" dirty="0" smtClean="0"/>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a:t>
            </a:r>
            <a:r>
              <a:rPr lang="en-US" dirty="0" smtClean="0"/>
              <a:t>representative</a:t>
            </a:r>
          </a:p>
          <a:p>
            <a:r>
              <a:rPr lang="en-US" dirty="0" smtClean="0"/>
              <a:t>Meetings will now be held both in person and virtual.  If you are interested in attending virtually, please contact Katie Daly for the link. (</a:t>
            </a:r>
            <a:r>
              <a:rPr lang="en-US" dirty="0" smtClean="0">
                <a:hlinkClick r:id="rId2"/>
              </a:rPr>
              <a:t>Katie.daly@ct.gov</a:t>
            </a:r>
            <a:r>
              <a:rPr lang="en-US" dirty="0" smtClean="0"/>
              <a:t>)</a:t>
            </a:r>
            <a:endParaRPr lang="en-US" dirty="0" smtClean="0"/>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3" cstate="print"/>
          <a:srcRect/>
          <a:stretch>
            <a:fillRect/>
          </a:stretch>
        </p:blipFill>
        <p:spPr bwMode="auto">
          <a:xfrm>
            <a:off x="5715000" y="4351036"/>
            <a:ext cx="2362200" cy="182987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704-6182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setting change</a:t>
            </a:r>
          </a:p>
          <a:p>
            <a:r>
              <a:rPr lang="en-US" dirty="0" smtClean="0"/>
              <a:t>RA Training Process</a:t>
            </a:r>
          </a:p>
          <a:p>
            <a:r>
              <a:rPr lang="en-US" dirty="0" smtClean="0"/>
              <a:t>RA Post-Education Trainings</a:t>
            </a:r>
          </a:p>
          <a:p>
            <a:r>
              <a:rPr lang="en-US" dirty="0" smtClean="0"/>
              <a:t>Use of secure email</a:t>
            </a:r>
          </a:p>
          <a:p>
            <a:r>
              <a:rPr lang="en-US" dirty="0" smtClean="0"/>
              <a:t>Utilization of Multiple F2F codes/ working with more than one client</a:t>
            </a:r>
          </a:p>
          <a:p>
            <a:r>
              <a:rPr lang="en-US" dirty="0" smtClean="0"/>
              <a:t>Re-Credentialing Requirements</a:t>
            </a:r>
          </a:p>
          <a:p>
            <a:r>
              <a:rPr lang="en-US" dirty="0" smtClean="0"/>
              <a:t>Monthly notes</a:t>
            </a:r>
          </a:p>
          <a:p>
            <a:r>
              <a:rPr lang="en-US" dirty="0" smtClean="0"/>
              <a:t>TCM Billing</a:t>
            </a:r>
          </a:p>
          <a:p>
            <a:r>
              <a:rPr lang="en-US" dirty="0" smtClean="0"/>
              <a:t>Authorizations/Billing Issues</a:t>
            </a:r>
          </a:p>
          <a:p>
            <a:r>
              <a:rPr lang="en-US" dirty="0" smtClean="0"/>
              <a:t>EVV Compliance rates and EVV choice</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1/22/2024)</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557</a:t>
            </a:r>
          </a:p>
          <a:p>
            <a:pPr marL="0" indent="0">
              <a:buNone/>
            </a:pPr>
            <a:endParaRPr lang="en-US" dirty="0"/>
          </a:p>
          <a:p>
            <a:r>
              <a:rPr lang="en-US" dirty="0" smtClean="0"/>
              <a:t>Actively planning for admission to waiver (MHW &amp; MFP): 36</a:t>
            </a:r>
            <a:endParaRPr lang="en-US" b="1" dirty="0" smtClean="0"/>
          </a:p>
          <a:p>
            <a:pPr>
              <a:buNone/>
            </a:pPr>
            <a:endParaRPr lang="en-US" dirty="0" smtClean="0"/>
          </a:p>
          <a:p>
            <a:r>
              <a:rPr lang="en-US" dirty="0" smtClean="0"/>
              <a:t>   Referrals pending disposition (MHW &amp; MFP): 42</a:t>
            </a:r>
            <a:endParaRPr lang="en-US" b="1" dirty="0" smtClean="0"/>
          </a:p>
          <a:p>
            <a:endParaRPr lang="en-US" dirty="0" smtClean="0"/>
          </a:p>
          <a:p>
            <a:r>
              <a:rPr lang="en-US" dirty="0" smtClean="0"/>
              <a:t>   Waitlisted referrals for MHW community:  30</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82631972"/>
              </p:ext>
            </p:extLst>
          </p:nvPr>
        </p:nvGraphicFramePr>
        <p:xfrm>
          <a:off x="457200" y="228600"/>
          <a:ext cx="8305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Settings Change</a:t>
            </a:r>
            <a:endParaRPr lang="en-US" dirty="0"/>
          </a:p>
        </p:txBody>
      </p:sp>
      <p:sp>
        <p:nvSpPr>
          <p:cNvPr id="3" name="Content Placeholder 2"/>
          <p:cNvSpPr>
            <a:spLocks noGrp="1"/>
          </p:cNvSpPr>
          <p:nvPr>
            <p:ph sz="quarter" idx="1"/>
          </p:nvPr>
        </p:nvSpPr>
        <p:spPr/>
        <p:txBody>
          <a:bodyPr>
            <a:normAutofit/>
          </a:bodyPr>
          <a:lstStyle/>
          <a:p>
            <a:r>
              <a:rPr lang="en-US" dirty="0" smtClean="0"/>
              <a:t>DSS is still waiting for the final CMS approval of the Waiver amendments, but has approved the Mental Health Waiver to begin accepting Residential Care Homes as a qualified setting for waiver services.</a:t>
            </a:r>
          </a:p>
          <a:p>
            <a:r>
              <a:rPr lang="en-US" dirty="0" smtClean="0"/>
              <a:t>Only RCHs that meet the criteria set by DSS will qualify.  DSS will maintain the list of approved RCHs. </a:t>
            </a:r>
          </a:p>
          <a:p>
            <a:r>
              <a:rPr lang="en-US" dirty="0" smtClean="0"/>
              <a:t>Residents of RCHs that receive MHW services must be given the opportunity to choose their waiver providers as would any other MHW participant.</a:t>
            </a:r>
          </a:p>
          <a:p>
            <a:pPr marL="0" indent="0">
              <a:buNone/>
            </a:pPr>
            <a:endParaRPr lang="en-US" dirty="0" smtClean="0"/>
          </a:p>
        </p:txBody>
      </p:sp>
      <p:pic>
        <p:nvPicPr>
          <p:cNvPr id="4" name="Picture 3" descr="Clipart - home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4556760"/>
            <a:ext cx="1676400" cy="1676400"/>
          </a:xfrm>
          <a:prstGeom prst="rect">
            <a:avLst/>
          </a:prstGeom>
        </p:spPr>
      </p:pic>
    </p:spTree>
    <p:extLst>
      <p:ext uri="{BB962C8B-B14F-4D97-AF65-F5344CB8AC3E}">
        <p14:creationId xmlns:p14="http://schemas.microsoft.com/office/powerpoint/2010/main" val="379214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a:bodyPr>
          <a:lstStyle/>
          <a:p>
            <a:r>
              <a:rPr lang="en-US" dirty="0" smtClean="0"/>
              <a:t>ABH and DMHAS are currently working on a “on-demand” RA training option.  </a:t>
            </a:r>
          </a:p>
          <a:p>
            <a:r>
              <a:rPr lang="en-US" dirty="0" smtClean="0"/>
              <a:t>DMHAS/ABH are also in the process of updating the RA training materials.  </a:t>
            </a:r>
          </a:p>
          <a:p>
            <a:r>
              <a:rPr lang="en-US" dirty="0" smtClean="0"/>
              <a:t>In the interim, please continue to register applicants for ABH provided trainings.  If you provider your own RA trainings and have not received an updated testing link effective 1/1/2024, please reach out to Ann Marie</a:t>
            </a:r>
          </a:p>
          <a:p>
            <a:pPr marL="274320" lvl="1" indent="0">
              <a:buNone/>
            </a:pPr>
            <a:endParaRPr lang="en-US" dirty="0" smtClean="0"/>
          </a:p>
        </p:txBody>
      </p:sp>
      <p:pic>
        <p:nvPicPr>
          <p:cNvPr id="4" name="Picture 3" descr="Staff Training - Highway 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4774474"/>
            <a:ext cx="2438400" cy="1463040"/>
          </a:xfrm>
          <a:prstGeom prst="rect">
            <a:avLst/>
          </a:prstGeom>
        </p:spPr>
      </p:pic>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pPr lvl="1"/>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p>
          <a:p>
            <a:pPr lvl="1"/>
            <a:r>
              <a:rPr lang="en-US" dirty="0" smtClean="0"/>
              <a:t>The following trainings are on the ABH website for staff to review (under the CSP section):</a:t>
            </a:r>
          </a:p>
          <a:p>
            <a:pPr lvl="2"/>
            <a:r>
              <a:rPr lang="en-US" dirty="0" smtClean="0"/>
              <a:t>Fall Prevention Training</a:t>
            </a:r>
          </a:p>
          <a:p>
            <a:pPr lvl="2"/>
            <a:r>
              <a:rPr lang="en-US" dirty="0" smtClean="0"/>
              <a:t>Diabetes 101 Training</a:t>
            </a:r>
          </a:p>
          <a:p>
            <a:pPr lvl="2"/>
            <a:r>
              <a:rPr lang="en-US" dirty="0" smtClean="0"/>
              <a:t>Medicaid Requirements for MHW application and renewals</a:t>
            </a:r>
            <a:endParaRPr lang="en-US" dirty="0"/>
          </a:p>
          <a:p>
            <a:pPr lvl="2"/>
            <a:endParaRPr lang="en-US" dirty="0" smtClean="0"/>
          </a:p>
        </p:txBody>
      </p:sp>
      <p:pic>
        <p:nvPicPr>
          <p:cNvPr id="4" name="Picture 3" descr="Classroom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4953000"/>
            <a:ext cx="1828800" cy="1371600"/>
          </a:xfrm>
          <a:prstGeom prst="rect">
            <a:avLst/>
          </a:prstGeom>
        </p:spPr>
      </p:pic>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Personal information includes: name, date of birth, social security number, Medicaid number.</a:t>
            </a:r>
          </a:p>
          <a:p>
            <a:r>
              <a:rPr lang="en-US" dirty="0" smtClean="0"/>
              <a:t>Remember to check the subject line.</a:t>
            </a:r>
          </a:p>
          <a:p>
            <a:r>
              <a:rPr lang="en-US" dirty="0" smtClean="0"/>
              <a:t>WOS ID numbers are not identifiable and can be used safely in email communication if needed.  </a:t>
            </a:r>
          </a:p>
          <a:p>
            <a:pPr marL="0" indent="0">
              <a:buNone/>
            </a:pPr>
            <a:endParaRPr lang="en-US" dirty="0"/>
          </a:p>
        </p:txBody>
      </p:sp>
      <p:pic>
        <p:nvPicPr>
          <p:cNvPr id="4" name="Picture 3" descr="Dutch scrap surveillance law over privacy concerns – Boing Bo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3789" y="4507230"/>
            <a:ext cx="2301240" cy="1725930"/>
          </a:xfrm>
          <a:prstGeom prst="rect">
            <a:avLst/>
          </a:prstGeom>
        </p:spPr>
      </p:pic>
    </p:spTree>
    <p:extLst>
      <p:ext uri="{BB962C8B-B14F-4D97-AF65-F5344CB8AC3E}">
        <p14:creationId xmlns:p14="http://schemas.microsoft.com/office/powerpoint/2010/main" val="92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Multiple F2F codes</a:t>
            </a:r>
            <a:endParaRPr lang="en-US" dirty="0"/>
          </a:p>
        </p:txBody>
      </p:sp>
      <p:sp>
        <p:nvSpPr>
          <p:cNvPr id="3" name="Content Placeholder 2"/>
          <p:cNvSpPr>
            <a:spLocks noGrp="1"/>
          </p:cNvSpPr>
          <p:nvPr>
            <p:ph sz="quarter" idx="1"/>
          </p:nvPr>
        </p:nvSpPr>
        <p:spPr/>
        <p:txBody>
          <a:bodyPr>
            <a:normAutofit/>
          </a:bodyPr>
          <a:lstStyle/>
          <a:p>
            <a:r>
              <a:rPr lang="en-US" dirty="0" err="1" smtClean="0"/>
              <a:t>Gainwell</a:t>
            </a:r>
            <a:r>
              <a:rPr lang="en-US" dirty="0" smtClean="0"/>
              <a:t> and </a:t>
            </a:r>
            <a:r>
              <a:rPr lang="en-US" dirty="0" err="1" smtClean="0"/>
              <a:t>Sandata</a:t>
            </a:r>
            <a:r>
              <a:rPr lang="en-US" dirty="0" smtClean="0"/>
              <a:t> should be implementing the new group visit function soon.  If anyone would like to volunteer to test the group visit functionality with 2 or more clients, please let Ann Marie know.  </a:t>
            </a:r>
            <a:endParaRPr lang="en-US" dirty="0"/>
          </a:p>
        </p:txBody>
      </p:sp>
      <p:pic>
        <p:nvPicPr>
          <p:cNvPr id="4" name="Picture 3" descr="Free vector graphic: Classroom, Cooperative Learning - Free Image o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2895600"/>
            <a:ext cx="4648200" cy="3466783"/>
          </a:xfrm>
          <a:prstGeom prst="rect">
            <a:avLst/>
          </a:prstGeom>
        </p:spPr>
      </p:pic>
    </p:spTree>
    <p:extLst>
      <p:ext uri="{BB962C8B-B14F-4D97-AF65-F5344CB8AC3E}">
        <p14:creationId xmlns:p14="http://schemas.microsoft.com/office/powerpoint/2010/main" val="6005998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5332</TotalTime>
  <Words>1300</Words>
  <Application>Microsoft Office PowerPoint</Application>
  <PresentationFormat>On-screen Show (4:3)</PresentationFormat>
  <Paragraphs>110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Bookman Old Style</vt:lpstr>
      <vt:lpstr>Calibri</vt:lpstr>
      <vt:lpstr>Gill Sans MT</vt:lpstr>
      <vt:lpstr>Wingdings</vt:lpstr>
      <vt:lpstr>Wingdings 3</vt:lpstr>
      <vt:lpstr>Origin</vt:lpstr>
      <vt:lpstr>Mental Health Waiver Provider Meeting</vt:lpstr>
      <vt:lpstr>Agenda</vt:lpstr>
      <vt:lpstr>Waiver Update  (as of 1/22/2024)</vt:lpstr>
      <vt:lpstr>PowerPoint Presentation</vt:lpstr>
      <vt:lpstr>Waiver Settings Change</vt:lpstr>
      <vt:lpstr>RA Training process</vt:lpstr>
      <vt:lpstr>RA Post Education Trainings</vt:lpstr>
      <vt:lpstr>Use of secure email</vt:lpstr>
      <vt:lpstr>Utilization of Multiple F2F codes</vt:lpstr>
      <vt:lpstr>Re-credentialing requirements</vt:lpstr>
      <vt:lpstr>Monthly Progress Notes</vt:lpstr>
      <vt:lpstr>TCM billing</vt:lpstr>
      <vt:lpstr>Authorizations/Billing Issues</vt:lpstr>
      <vt:lpstr>EVV Compliance Rates and EVV Choice</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641</cp:revision>
  <cp:lastPrinted>2020-01-07T12:46:07Z</cp:lastPrinted>
  <dcterms:created xsi:type="dcterms:W3CDTF">2015-03-31T15:24:13Z</dcterms:created>
  <dcterms:modified xsi:type="dcterms:W3CDTF">2024-01-22T19:52:47Z</dcterms:modified>
</cp:coreProperties>
</file>