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handoutMasterIdLst>
    <p:handoutMasterId r:id="rId20"/>
  </p:handoutMasterIdLst>
  <p:sldIdLst>
    <p:sldId id="256" r:id="rId2"/>
    <p:sldId id="261" r:id="rId3"/>
    <p:sldId id="267" r:id="rId4"/>
    <p:sldId id="351" r:id="rId5"/>
    <p:sldId id="360" r:id="rId6"/>
    <p:sldId id="376" r:id="rId7"/>
    <p:sldId id="369" r:id="rId8"/>
    <p:sldId id="361" r:id="rId9"/>
    <p:sldId id="372" r:id="rId10"/>
    <p:sldId id="366" r:id="rId11"/>
    <p:sldId id="377" r:id="rId12"/>
    <p:sldId id="373" r:id="rId13"/>
    <p:sldId id="365" r:id="rId14"/>
    <p:sldId id="374" r:id="rId15"/>
    <p:sldId id="378" r:id="rId16"/>
    <p:sldId id="270" r:id="rId17"/>
    <p:sldId id="268" r:id="rId18"/>
  </p:sldIdLst>
  <p:sldSz cx="9144000" cy="6858000" type="screen4x3"/>
  <p:notesSz cx="70104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Average Enrolled by Month</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00B0F0"/>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13-A089-479B-A883-2E301BF92539}"/>
              </c:ext>
            </c:extLst>
          </c:dPt>
          <c:dPt>
            <c:idx val="5"/>
            <c:invertIfNegative val="0"/>
            <c:bubble3D val="0"/>
            <c:spPr>
              <a:solidFill>
                <a:srgbClr val="7030A0"/>
              </a:solidFill>
              <a:ln>
                <a:noFill/>
              </a:ln>
              <a:effectLst/>
            </c:spPr>
            <c:extLst>
              <c:ext xmlns:c16="http://schemas.microsoft.com/office/drawing/2014/chart" uri="{C3380CC4-5D6E-409C-BE32-E72D297353CC}">
                <c16:uniqueId val="{00000014-A089-479B-A883-2E301BF92539}"/>
              </c:ext>
            </c:extLst>
          </c:dPt>
          <c:dPt>
            <c:idx val="6"/>
            <c:invertIfNegative val="0"/>
            <c:bubble3D val="0"/>
            <c:spPr>
              <a:solidFill>
                <a:srgbClr val="7030A0"/>
              </a:solidFill>
              <a:ln>
                <a:noFill/>
              </a:ln>
              <a:effectLst/>
            </c:spPr>
            <c:extLst>
              <c:ext xmlns:c16="http://schemas.microsoft.com/office/drawing/2014/chart" uri="{C3380CC4-5D6E-409C-BE32-E72D297353CC}">
                <c16:uniqueId val="{00000015-A089-479B-A883-2E301BF92539}"/>
              </c:ext>
            </c:extLst>
          </c:dPt>
          <c:dPt>
            <c:idx val="7"/>
            <c:invertIfNegative val="0"/>
            <c:bubble3D val="0"/>
            <c:spPr>
              <a:solidFill>
                <a:srgbClr val="FF0000"/>
              </a:solidFill>
              <a:ln>
                <a:noFill/>
              </a:ln>
              <a:effectLst/>
            </c:spPr>
            <c:extLst>
              <c:ext xmlns:c16="http://schemas.microsoft.com/office/drawing/2014/chart" uri="{C3380CC4-5D6E-409C-BE32-E72D297353CC}">
                <c16:uniqueId val="{0000000C-90A4-4C45-A26E-5AA2E43D63F2}"/>
              </c:ext>
            </c:extLst>
          </c:dPt>
          <c:dPt>
            <c:idx val="8"/>
            <c:invertIfNegative val="0"/>
            <c:bubble3D val="0"/>
            <c:spPr>
              <a:solidFill>
                <a:srgbClr val="FF0000"/>
              </a:solidFill>
              <a:ln>
                <a:noFill/>
              </a:ln>
              <a:effectLst/>
            </c:spPr>
            <c:extLst>
              <c:ext xmlns:c16="http://schemas.microsoft.com/office/drawing/2014/chart" uri="{C3380CC4-5D6E-409C-BE32-E72D297353CC}">
                <c16:uniqueId val="{0000000D-90A4-4C45-A26E-5AA2E43D63F2}"/>
              </c:ext>
            </c:extLst>
          </c:dPt>
          <c:dPt>
            <c:idx val="9"/>
            <c:invertIfNegative val="0"/>
            <c:bubble3D val="0"/>
            <c:spPr>
              <a:solidFill>
                <a:srgbClr val="FF0000"/>
              </a:solidFill>
              <a:ln>
                <a:noFill/>
              </a:ln>
              <a:effectLst/>
            </c:spPr>
            <c:extLst>
              <c:ext xmlns:c16="http://schemas.microsoft.com/office/drawing/2014/chart" uri="{C3380CC4-5D6E-409C-BE32-E72D297353CC}">
                <c16:uniqueId val="{0000000E-90A4-4C45-A26E-5AA2E43D63F2}"/>
              </c:ext>
            </c:extLst>
          </c:dPt>
          <c:dPt>
            <c:idx val="10"/>
            <c:invertIfNegative val="0"/>
            <c:bubble3D val="0"/>
            <c:spPr>
              <a:solidFill>
                <a:srgbClr val="00B050"/>
              </a:solidFill>
              <a:ln>
                <a:solidFill>
                  <a:srgbClr val="00B050"/>
                </a:solidFill>
              </a:ln>
              <a:effectLst/>
            </c:spPr>
            <c:extLst>
              <c:ext xmlns:c16="http://schemas.microsoft.com/office/drawing/2014/chart" uri="{C3380CC4-5D6E-409C-BE32-E72D297353CC}">
                <c16:uniqueId val="{00000006-FAE4-41FF-8657-DF804D281920}"/>
              </c:ext>
            </c:extLst>
          </c:dPt>
          <c:dPt>
            <c:idx val="11"/>
            <c:invertIfNegative val="0"/>
            <c:bubble3D val="0"/>
            <c:spPr>
              <a:solidFill>
                <a:srgbClr val="00B050"/>
              </a:solidFill>
              <a:ln>
                <a:solidFill>
                  <a:srgbClr val="00B050"/>
                </a:solidFill>
              </a:ln>
              <a:effectLst/>
            </c:spPr>
            <c:extLst>
              <c:ext xmlns:c16="http://schemas.microsoft.com/office/drawing/2014/chart" uri="{C3380CC4-5D6E-409C-BE32-E72D297353CC}">
                <c16:uniqueId val="{00000007-FAE4-41FF-8657-DF804D281920}"/>
              </c:ext>
            </c:extLst>
          </c:dPt>
          <c:dPt>
            <c:idx val="12"/>
            <c:invertIfNegative val="0"/>
            <c:bubble3D val="0"/>
            <c:spPr>
              <a:solidFill>
                <a:srgbClr val="00B050"/>
              </a:solidFill>
              <a:ln>
                <a:noFill/>
              </a:ln>
              <a:effectLst/>
            </c:spPr>
            <c:extLst>
              <c:ext xmlns:c16="http://schemas.microsoft.com/office/drawing/2014/chart" uri="{C3380CC4-5D6E-409C-BE32-E72D297353CC}">
                <c16:uniqueId val="{00000008-FAE4-41FF-8657-DF804D281920}"/>
              </c:ext>
            </c:extLst>
          </c:dPt>
          <c:dPt>
            <c:idx val="13"/>
            <c:invertIfNegative val="0"/>
            <c:bubble3D val="0"/>
            <c:spPr>
              <a:solidFill>
                <a:srgbClr val="FFC000"/>
              </a:solidFill>
              <a:ln>
                <a:noFill/>
              </a:ln>
              <a:effectLst/>
            </c:spPr>
            <c:extLst>
              <c:ext xmlns:c16="http://schemas.microsoft.com/office/drawing/2014/chart" uri="{C3380CC4-5D6E-409C-BE32-E72D297353CC}">
                <c16:uniqueId val="{00000000-DF10-4AD2-929C-C3553C26877A}"/>
              </c:ext>
            </c:extLst>
          </c:dPt>
          <c:dPt>
            <c:idx val="14"/>
            <c:invertIfNegative val="0"/>
            <c:bubble3D val="0"/>
            <c:spPr>
              <a:solidFill>
                <a:srgbClr val="FFC000"/>
              </a:solidFill>
              <a:ln>
                <a:noFill/>
              </a:ln>
              <a:effectLst/>
            </c:spPr>
            <c:extLst>
              <c:ext xmlns:c16="http://schemas.microsoft.com/office/drawing/2014/chart" uri="{C3380CC4-5D6E-409C-BE32-E72D297353CC}">
                <c16:uniqueId val="{00000001-DF10-4AD2-929C-C3553C26877A}"/>
              </c:ext>
            </c:extLst>
          </c:dPt>
          <c:dPt>
            <c:idx val="15"/>
            <c:invertIfNegative val="0"/>
            <c:bubble3D val="0"/>
            <c:spPr>
              <a:solidFill>
                <a:srgbClr val="FFC000"/>
              </a:solidFill>
              <a:ln>
                <a:noFill/>
              </a:ln>
              <a:effectLst/>
            </c:spPr>
            <c:extLst>
              <c:ext xmlns:c16="http://schemas.microsoft.com/office/drawing/2014/chart" uri="{C3380CC4-5D6E-409C-BE32-E72D297353CC}">
                <c16:uniqueId val="{00000002-DF10-4AD2-929C-C3553C26877A}"/>
              </c:ext>
            </c:extLst>
          </c:dPt>
          <c:cat>
            <c:strRef>
              <c:f>Sheet1!$J$10:$J$25</c:f>
              <c:strCache>
                <c:ptCount val="16"/>
                <c:pt idx="0">
                  <c:v>WY 10</c:v>
                </c:pt>
                <c:pt idx="1">
                  <c:v>WY 11</c:v>
                </c:pt>
                <c:pt idx="2">
                  <c:v>WY 12</c:v>
                </c:pt>
                <c:pt idx="3">
                  <c:v>WY 13</c:v>
                </c:pt>
                <c:pt idx="4">
                  <c:v>Apr-22</c:v>
                </c:pt>
                <c:pt idx="5">
                  <c:v>May-22</c:v>
                </c:pt>
                <c:pt idx="6">
                  <c:v>Jun-22</c:v>
                </c:pt>
                <c:pt idx="7">
                  <c:v>Jul-22</c:v>
                </c:pt>
                <c:pt idx="8">
                  <c:v>Aug-22</c:v>
                </c:pt>
                <c:pt idx="9">
                  <c:v>Sep-22</c:v>
                </c:pt>
                <c:pt idx="10">
                  <c:v>Oct-22</c:v>
                </c:pt>
                <c:pt idx="11">
                  <c:v>Nov-22</c:v>
                </c:pt>
                <c:pt idx="12">
                  <c:v>Dec-22</c:v>
                </c:pt>
                <c:pt idx="13">
                  <c:v>Jan-23</c:v>
                </c:pt>
                <c:pt idx="14">
                  <c:v>Feb-23</c:v>
                </c:pt>
                <c:pt idx="15">
                  <c:v>Mar-23</c:v>
                </c:pt>
              </c:strCache>
            </c:strRef>
          </c:cat>
          <c:val>
            <c:numRef>
              <c:f>Sheet1!$K$10:$K$25</c:f>
              <c:numCache>
                <c:formatCode>General</c:formatCode>
                <c:ptCount val="16"/>
                <c:pt idx="0">
                  <c:v>7.25</c:v>
                </c:pt>
                <c:pt idx="1">
                  <c:v>10.583333333333334</c:v>
                </c:pt>
                <c:pt idx="2">
                  <c:v>5.416666666666667</c:v>
                </c:pt>
                <c:pt idx="3">
                  <c:v>5.8333300000000001</c:v>
                </c:pt>
                <c:pt idx="4">
                  <c:v>9</c:v>
                </c:pt>
                <c:pt idx="5">
                  <c:v>8</c:v>
                </c:pt>
                <c:pt idx="6">
                  <c:v>9</c:v>
                </c:pt>
                <c:pt idx="7">
                  <c:v>7</c:v>
                </c:pt>
                <c:pt idx="8">
                  <c:v>16</c:v>
                </c:pt>
                <c:pt idx="9">
                  <c:v>4</c:v>
                </c:pt>
                <c:pt idx="10">
                  <c:v>6</c:v>
                </c:pt>
                <c:pt idx="11">
                  <c:v>7</c:v>
                </c:pt>
                <c:pt idx="12">
                  <c:v>8</c:v>
                </c:pt>
                <c:pt idx="13">
                  <c:v>9</c:v>
                </c:pt>
                <c:pt idx="14">
                  <c:v>7</c:v>
                </c:pt>
                <c:pt idx="15">
                  <c:v>6</c:v>
                </c:pt>
              </c:numCache>
            </c:numRef>
          </c:val>
          <c:extLst>
            <c:ext xmlns:c16="http://schemas.microsoft.com/office/drawing/2014/chart" uri="{C3380CC4-5D6E-409C-BE32-E72D297353CC}">
              <c16:uniqueId val="{00000000-A8AC-4ADE-A74C-74858D556AC6}"/>
            </c:ext>
          </c:extLst>
        </c:ser>
        <c:dLbls>
          <c:showLegendKey val="0"/>
          <c:showVal val="0"/>
          <c:showCatName val="0"/>
          <c:showSerName val="0"/>
          <c:showPercent val="0"/>
          <c:showBubbleSize val="0"/>
        </c:dLbls>
        <c:gapWidth val="219"/>
        <c:overlap val="-27"/>
        <c:axId val="459072472"/>
        <c:axId val="459075752"/>
      </c:barChart>
      <c:catAx>
        <c:axId val="459072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4/25/2023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4/25/2023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4/25/2023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4/25/2023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cdow@abh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aluongo@abhc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April 25, 2023</a:t>
            </a:r>
            <a:endParaRPr lang="en-US" dirty="0"/>
          </a:p>
        </p:txBody>
      </p:sp>
      <p:pic>
        <p:nvPicPr>
          <p:cNvPr id="5" name="Picture 4" descr="Download Spring Picture HQ PNG Image | FreePNGIm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914400"/>
            <a:ext cx="5333524" cy="22934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 Training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Kari Nelson (ABH Waiver clinician) is currently working on the development of an Introductory CSP training for CSP MHW Providers.  We are also looking at possibly providing a quarterly training/support session for CSP staff.  More details to come.</a:t>
            </a:r>
          </a:p>
          <a:p>
            <a:r>
              <a:rPr lang="en-US" dirty="0" smtClean="0"/>
              <a:t>Jason </a:t>
            </a:r>
            <a:r>
              <a:rPr lang="en-US" dirty="0" err="1" smtClean="0"/>
              <a:t>Bezzini</a:t>
            </a:r>
            <a:r>
              <a:rPr lang="en-US" dirty="0" smtClean="0"/>
              <a:t>, Eligibility Specialist at DSS, provided a training in November on re-determinations.  A recording of that training is available to view on the ABH website. </a:t>
            </a:r>
          </a:p>
          <a:p>
            <a:r>
              <a:rPr lang="en-US" dirty="0" smtClean="0"/>
              <a:t>DMHAS is offering free Older Adult Mental Health Conference through the Connecticut Women’s Consortium with Gerontologist Donna </a:t>
            </a:r>
            <a:r>
              <a:rPr lang="en-US" dirty="0" err="1" smtClean="0"/>
              <a:t>Fedus</a:t>
            </a:r>
            <a:r>
              <a:rPr lang="en-US" dirty="0" smtClean="0"/>
              <a:t> on May 11</a:t>
            </a:r>
            <a:r>
              <a:rPr lang="en-US" baseline="30000" dirty="0" smtClean="0"/>
              <a:t>th</a:t>
            </a:r>
            <a:r>
              <a:rPr lang="en-US" dirty="0" smtClean="0"/>
              <a:t>.</a:t>
            </a:r>
          </a:p>
          <a:p>
            <a:r>
              <a:rPr lang="en-US" dirty="0" smtClean="0"/>
              <a:t>DMHAS ABI is offering free virtual trainings through the Connecticut Women’s Consortium.  Flyer was sent to all providers.  </a:t>
            </a:r>
          </a:p>
          <a:p>
            <a:endParaRPr lang="en-US" dirty="0"/>
          </a:p>
        </p:txBody>
      </p:sp>
    </p:spTree>
    <p:extLst>
      <p:ext uri="{BB962C8B-B14F-4D97-AF65-F5344CB8AC3E}">
        <p14:creationId xmlns:p14="http://schemas.microsoft.com/office/powerpoint/2010/main" val="1313520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Plans</a:t>
            </a:r>
            <a:endParaRPr lang="en-US" dirty="0"/>
          </a:p>
        </p:txBody>
      </p:sp>
      <p:sp>
        <p:nvSpPr>
          <p:cNvPr id="3" name="Content Placeholder 2"/>
          <p:cNvSpPr>
            <a:spLocks noGrp="1"/>
          </p:cNvSpPr>
          <p:nvPr>
            <p:ph sz="quarter" idx="1"/>
          </p:nvPr>
        </p:nvSpPr>
        <p:spPr/>
        <p:txBody>
          <a:bodyPr/>
          <a:lstStyle/>
          <a:p>
            <a:r>
              <a:rPr lang="en-US" dirty="0" smtClean="0"/>
              <a:t>CSP and RA staff should be familiar with each client’s Recovery Plan.</a:t>
            </a:r>
          </a:p>
          <a:p>
            <a:r>
              <a:rPr lang="en-US" dirty="0" smtClean="0"/>
              <a:t>Please make sure there is a copy of client’s current plan in their home for staff to review as needed.  </a:t>
            </a:r>
          </a:p>
          <a:p>
            <a:r>
              <a:rPr lang="en-US" dirty="0" smtClean="0"/>
              <a:t>It is still acceptable for CSP and RA staff to overlap their time on a weekly basis to coordinate services.  </a:t>
            </a:r>
          </a:p>
          <a:p>
            <a:r>
              <a:rPr lang="en-US" dirty="0" smtClean="0"/>
              <a:t>If you have any concerns about a Recovery Plan please reach out to the assigned Clinician.  </a:t>
            </a:r>
            <a:endParaRPr lang="en-US" dirty="0"/>
          </a:p>
        </p:txBody>
      </p:sp>
    </p:spTree>
    <p:extLst>
      <p:ext uri="{BB962C8B-B14F-4D97-AF65-F5344CB8AC3E}">
        <p14:creationId xmlns:p14="http://schemas.microsoft.com/office/powerpoint/2010/main" val="3219051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Re-credentialing 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Re-credentialing of all services is now required every 2 years.  </a:t>
            </a:r>
          </a:p>
          <a:p>
            <a:r>
              <a:rPr lang="en-US" dirty="0" smtClean="0"/>
              <a:t>CSP</a:t>
            </a:r>
          </a:p>
          <a:p>
            <a:pPr lvl="1"/>
            <a:r>
              <a:rPr lang="en-US" dirty="0" smtClean="0"/>
              <a:t>Supervisor: Master’s level or licensed</a:t>
            </a:r>
          </a:p>
          <a:p>
            <a:pPr lvl="1"/>
            <a:r>
              <a:rPr lang="en-US" dirty="0" smtClean="0"/>
              <a:t>Agency accreditation: CARF,  TJC, COA, </a:t>
            </a:r>
            <a:r>
              <a:rPr lang="en-US" dirty="0" err="1" smtClean="0"/>
              <a:t>etc</a:t>
            </a:r>
            <a:endParaRPr lang="en-US" dirty="0" smtClean="0"/>
          </a:p>
          <a:p>
            <a:pPr lvl="1"/>
            <a:r>
              <a:rPr lang="en-US" dirty="0" smtClean="0"/>
              <a:t>Staff: Bachelor’s degree in related field or 2 years work experience.  Now requires CBC every 2 years</a:t>
            </a:r>
          </a:p>
          <a:p>
            <a:r>
              <a:rPr lang="en-US" dirty="0" smtClean="0"/>
              <a:t>RA</a:t>
            </a:r>
          </a:p>
          <a:p>
            <a:pPr lvl="1"/>
            <a:r>
              <a:rPr lang="en-US" dirty="0" smtClean="0"/>
              <a:t>Supervisor: Master’s level or licensed</a:t>
            </a:r>
          </a:p>
          <a:p>
            <a:pPr lvl="1"/>
            <a:r>
              <a:rPr lang="en-US" dirty="0" smtClean="0"/>
              <a:t>Staff: initial training, 6 hours yearly training, CBC every 2 years</a:t>
            </a:r>
          </a:p>
          <a:p>
            <a:r>
              <a:rPr lang="en-US" dirty="0" smtClean="0"/>
              <a:t>Peer Support</a:t>
            </a:r>
          </a:p>
          <a:p>
            <a:pPr lvl="1"/>
            <a:r>
              <a:rPr lang="en-US" dirty="0" smtClean="0"/>
              <a:t>Supervisor: Master’s level or licensed</a:t>
            </a:r>
          </a:p>
          <a:p>
            <a:pPr lvl="1"/>
            <a:r>
              <a:rPr lang="en-US" dirty="0" smtClean="0"/>
              <a:t>Agency: CARF, TJC, COA etc.</a:t>
            </a:r>
          </a:p>
          <a:p>
            <a:pPr lvl="1"/>
            <a:r>
              <a:rPr lang="en-US" dirty="0" smtClean="0"/>
              <a:t>Staff: RSS certification through Advocacy Unlimited or CCAR</a:t>
            </a:r>
            <a:endParaRPr lang="en-US" dirty="0"/>
          </a:p>
        </p:txBody>
      </p:sp>
    </p:spTree>
    <p:extLst>
      <p:ext uri="{BB962C8B-B14F-4D97-AF65-F5344CB8AC3E}">
        <p14:creationId xmlns:p14="http://schemas.microsoft.com/office/powerpoint/2010/main" val="947797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smtClean="0"/>
              <a:t>Jenny DeMars</a:t>
            </a:r>
            <a:r>
              <a:rPr lang="en-US" dirty="0" smtClean="0"/>
              <a:t>: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a:t>
            </a:r>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For billing issues,  ABH can no longer see your claims.  Please contact </a:t>
            </a:r>
            <a:r>
              <a:rPr lang="en-US" dirty="0" err="1" smtClean="0"/>
              <a:t>Gainwell</a:t>
            </a:r>
            <a:r>
              <a:rPr lang="en-US" dirty="0" smtClean="0"/>
              <a:t> first to obtain information on why your claim was denied.</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EVV Utilization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Direct Care staff should be signing in and out either on a mobile app or the client’s home phone.  If any client has an issue with the use of their phone, please contact their clinician immediately.  </a:t>
            </a:r>
          </a:p>
          <a:p>
            <a:r>
              <a:rPr lang="en-US" dirty="0" smtClean="0"/>
              <a:t>After the PHE ends next month, DSS will be issuing guidance regarding compliance requirements and potential penalties.  </a:t>
            </a:r>
          </a:p>
          <a:p>
            <a:r>
              <a:rPr lang="en-US" dirty="0" smtClean="0"/>
              <a:t>ABH will begin running reports on EVV compliance rates and including them on Quarterly Report Cards.  </a:t>
            </a:r>
          </a:p>
          <a:p>
            <a:r>
              <a:rPr lang="en-US" dirty="0" smtClean="0"/>
              <a:t>DSS will be offering agencies the opportunity to choose their own EVV in the future, but no date has been set at this time.  </a:t>
            </a:r>
            <a:endParaRPr lang="en-US" dirty="0"/>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Chasaree Dow, Utilization Review Support (critical incident reports, client surveys, provider surveys, report cards)</a:t>
            </a:r>
          </a:p>
          <a:p>
            <a:pPr lvl="1"/>
            <a:r>
              <a:rPr lang="en-US" dirty="0" smtClean="0"/>
              <a:t>(860) 704-6186   </a:t>
            </a:r>
            <a:r>
              <a:rPr lang="en-US" dirty="0" smtClean="0">
                <a:hlinkClick r:id="rId6"/>
              </a:rPr>
              <a:t>cdow@abht.com</a:t>
            </a:r>
            <a:endParaRPr lang="en-US" dirty="0" smtClean="0"/>
          </a:p>
          <a:p>
            <a:pPr lvl="1"/>
            <a:endParaRPr lang="en-US" dirty="0" smtClean="0"/>
          </a:p>
          <a:p>
            <a:pPr lvl="2"/>
            <a:r>
              <a:rPr lang="en-US" i="1" dirty="0" smtClean="0"/>
              <a:t>NEW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Staffing changes</a:t>
            </a:r>
          </a:p>
          <a:p>
            <a:r>
              <a:rPr lang="en-US" dirty="0" smtClean="0"/>
              <a:t>End of Public Health Emergency</a:t>
            </a:r>
          </a:p>
          <a:p>
            <a:r>
              <a:rPr lang="en-US" dirty="0" smtClean="0"/>
              <a:t>Waiver setting change</a:t>
            </a:r>
          </a:p>
          <a:p>
            <a:r>
              <a:rPr lang="en-US" dirty="0" smtClean="0"/>
              <a:t>RA Training Process</a:t>
            </a:r>
          </a:p>
          <a:p>
            <a:r>
              <a:rPr lang="en-US" dirty="0" smtClean="0"/>
              <a:t>RA Post-Education Trainings</a:t>
            </a:r>
          </a:p>
          <a:p>
            <a:r>
              <a:rPr lang="en-US" dirty="0" smtClean="0"/>
              <a:t>CSP Training development</a:t>
            </a:r>
          </a:p>
          <a:p>
            <a:r>
              <a:rPr lang="en-US" dirty="0" smtClean="0"/>
              <a:t>Recovery Plans</a:t>
            </a:r>
          </a:p>
          <a:p>
            <a:r>
              <a:rPr lang="en-US" dirty="0" smtClean="0"/>
              <a:t>Re-Credentialing Requirements</a:t>
            </a:r>
          </a:p>
          <a:p>
            <a:r>
              <a:rPr lang="en-US" dirty="0" smtClean="0"/>
              <a:t>Monthly notes/active clients in </a:t>
            </a:r>
            <a:r>
              <a:rPr lang="en-US" dirty="0" err="1" smtClean="0"/>
              <a:t>Sandata</a:t>
            </a:r>
            <a:endParaRPr lang="en-US" dirty="0" smtClean="0"/>
          </a:p>
          <a:p>
            <a:r>
              <a:rPr lang="en-US" dirty="0" smtClean="0"/>
              <a:t>Authorizations/Billing Issues</a:t>
            </a:r>
          </a:p>
          <a:p>
            <a:r>
              <a:rPr lang="en-US" dirty="0" smtClean="0"/>
              <a:t>EVV utilization</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4/24/2023)</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a:t>
            </a:r>
            <a:r>
              <a:rPr lang="en-US" dirty="0" smtClean="0"/>
              <a:t>547</a:t>
            </a:r>
            <a:endParaRPr lang="en-US" dirty="0" smtClean="0"/>
          </a:p>
          <a:p>
            <a:endParaRPr lang="en-US" dirty="0"/>
          </a:p>
          <a:p>
            <a:r>
              <a:rPr lang="en-US" dirty="0" smtClean="0"/>
              <a:t>Actively planning for admission to waiver (MHW &amp; MFP): </a:t>
            </a:r>
            <a:r>
              <a:rPr lang="en-US" dirty="0" smtClean="0"/>
              <a:t>27</a:t>
            </a:r>
            <a:endParaRPr lang="en-US" b="1" dirty="0" smtClean="0"/>
          </a:p>
          <a:p>
            <a:pPr>
              <a:buNone/>
            </a:pPr>
            <a:endParaRPr lang="en-US" dirty="0" smtClean="0"/>
          </a:p>
          <a:p>
            <a:r>
              <a:rPr lang="en-US" dirty="0" smtClean="0"/>
              <a:t>   Referrals pending disposition (MHW &amp; MFP): </a:t>
            </a:r>
            <a:r>
              <a:rPr lang="en-US" dirty="0" smtClean="0"/>
              <a:t>60</a:t>
            </a:r>
            <a:endParaRPr lang="en-US" b="1" dirty="0" smtClean="0"/>
          </a:p>
          <a:p>
            <a:endParaRPr lang="en-US" dirty="0" smtClean="0"/>
          </a:p>
          <a:p>
            <a:r>
              <a:rPr lang="en-US" dirty="0" smtClean="0"/>
              <a:t>   Waitlisted referrals for MHW community: </a:t>
            </a:r>
            <a:r>
              <a:rPr lang="en-US" b="1" dirty="0" smtClean="0"/>
              <a:t>0</a:t>
            </a:r>
            <a:r>
              <a:rPr lang="en-US" dirty="0" smtClean="0"/>
              <a:t> </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2734921"/>
              </p:ext>
            </p:extLst>
          </p:nvPr>
        </p:nvGraphicFramePr>
        <p:xfrm>
          <a:off x="457200" y="381000"/>
          <a:ext cx="8305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Staffing Changes/Updates</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Thelma </a:t>
            </a:r>
            <a:r>
              <a:rPr lang="en-US" dirty="0" err="1" smtClean="0"/>
              <a:t>Boisseau</a:t>
            </a:r>
            <a:r>
              <a:rPr lang="en-US" dirty="0" smtClean="0"/>
              <a:t> is the new Program Specialist at ABH.  She will be coordinating credentialing/re-credentialing and trainings.  </a:t>
            </a:r>
          </a:p>
          <a:p>
            <a:r>
              <a:rPr lang="en-US" dirty="0" smtClean="0"/>
              <a:t>DMHAS has obtained a new CSC position</a:t>
            </a:r>
            <a:r>
              <a:rPr lang="en-US" dirty="0"/>
              <a:t> </a:t>
            </a:r>
            <a:r>
              <a:rPr lang="en-US" dirty="0" smtClean="0"/>
              <a:t>and is currently conducting interviews. </a:t>
            </a:r>
          </a:p>
          <a:p>
            <a:r>
              <a:rPr lang="en-US" dirty="0" smtClean="0"/>
              <a:t>Jessica </a:t>
            </a:r>
            <a:r>
              <a:rPr lang="en-US" dirty="0" err="1" smtClean="0"/>
              <a:t>Bransfield</a:t>
            </a:r>
            <a:r>
              <a:rPr lang="en-US" dirty="0" smtClean="0"/>
              <a:t> (DMHAS CSC) will be returning from maternity leave on May 1</a:t>
            </a:r>
            <a:r>
              <a:rPr lang="en-US" baseline="30000" dirty="0" smtClean="0"/>
              <a:t>st</a:t>
            </a:r>
            <a:r>
              <a:rPr lang="en-US" dirty="0" smtClean="0"/>
              <a:t>.  </a:t>
            </a:r>
          </a:p>
          <a:p>
            <a:endParaRPr lang="en-US" dirty="0" smtClean="0"/>
          </a:p>
        </p:txBody>
      </p:sp>
    </p:spTree>
    <p:extLst>
      <p:ext uri="{BB962C8B-B14F-4D97-AF65-F5344CB8AC3E}">
        <p14:creationId xmlns:p14="http://schemas.microsoft.com/office/powerpoint/2010/main" val="353355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Public Health Emergency</a:t>
            </a:r>
            <a:endParaRPr lang="en-US" dirty="0"/>
          </a:p>
        </p:txBody>
      </p:sp>
      <p:sp>
        <p:nvSpPr>
          <p:cNvPr id="3" name="Content Placeholder 2"/>
          <p:cNvSpPr>
            <a:spLocks noGrp="1"/>
          </p:cNvSpPr>
          <p:nvPr>
            <p:ph sz="quarter" idx="1"/>
          </p:nvPr>
        </p:nvSpPr>
        <p:spPr/>
        <p:txBody>
          <a:bodyPr/>
          <a:lstStyle/>
          <a:p>
            <a:r>
              <a:rPr lang="en-US" dirty="0" smtClean="0"/>
              <a:t>The PHE ends May 11, 2023.  Please make sure CSP staff are assisting clients to complete their DSS redetermination in a timely manner to avoid losing coverage. </a:t>
            </a:r>
          </a:p>
          <a:p>
            <a:r>
              <a:rPr lang="en-US" dirty="0" smtClean="0"/>
              <a:t>After the PHE, exceptions that allowed individuals to retain their Medicaid will no longer be in place.  </a:t>
            </a:r>
          </a:p>
          <a:p>
            <a:r>
              <a:rPr lang="en-US" dirty="0" smtClean="0"/>
              <a:t>If you become aware that a client has lost their Medicaid, please contact Jenny </a:t>
            </a:r>
            <a:r>
              <a:rPr lang="en-US" dirty="0" err="1" smtClean="0"/>
              <a:t>DeMars</a:t>
            </a:r>
            <a:r>
              <a:rPr lang="en-US" dirty="0" smtClean="0"/>
              <a:t> at ABH so that she can reach out to DSS and help facilitate their reinstatement.  </a:t>
            </a:r>
            <a:endParaRPr lang="en-US" dirty="0"/>
          </a:p>
        </p:txBody>
      </p:sp>
    </p:spTree>
    <p:extLst>
      <p:ext uri="{BB962C8B-B14F-4D97-AF65-F5344CB8AC3E}">
        <p14:creationId xmlns:p14="http://schemas.microsoft.com/office/powerpoint/2010/main" val="4256816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Settings Change</a:t>
            </a:r>
            <a:endParaRPr lang="en-US" dirty="0"/>
          </a:p>
        </p:txBody>
      </p:sp>
      <p:sp>
        <p:nvSpPr>
          <p:cNvPr id="3" name="Content Placeholder 2"/>
          <p:cNvSpPr>
            <a:spLocks noGrp="1"/>
          </p:cNvSpPr>
          <p:nvPr>
            <p:ph sz="quarter" idx="1"/>
          </p:nvPr>
        </p:nvSpPr>
        <p:spPr/>
        <p:txBody>
          <a:bodyPr/>
          <a:lstStyle/>
          <a:p>
            <a:r>
              <a:rPr lang="en-US" dirty="0" smtClean="0"/>
              <a:t>DSS is currently in the process of amending the waivers to allow certain Residential Care Homes to be considered as a qualified setting for waiver services.</a:t>
            </a:r>
          </a:p>
          <a:p>
            <a:r>
              <a:rPr lang="en-US" dirty="0" smtClean="0"/>
              <a:t>Only RCHs that meet the criteria set by DSS will qualify.  DSS will maintain the list of approved RCHs. </a:t>
            </a:r>
          </a:p>
          <a:p>
            <a:r>
              <a:rPr lang="en-US" dirty="0" smtClean="0"/>
              <a:t>Residents of RCHs that receive MHW services must be given the opportunity to choose their waiver providers as would any other MHW participant.</a:t>
            </a:r>
          </a:p>
          <a:p>
            <a:r>
              <a:rPr lang="en-US" dirty="0" smtClean="0"/>
              <a:t>DMHAS is in the process of amending the MHW and the DSS Provider Agreement Addendum to reflect this change. </a:t>
            </a:r>
            <a:endParaRPr lang="en-US" dirty="0"/>
          </a:p>
        </p:txBody>
      </p:sp>
    </p:spTree>
    <p:extLst>
      <p:ext uri="{BB962C8B-B14F-4D97-AF65-F5344CB8AC3E}">
        <p14:creationId xmlns:p14="http://schemas.microsoft.com/office/powerpoint/2010/main" val="379214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Agencies are now required to also check Sex Offender Registry status.</a:t>
            </a:r>
          </a:p>
          <a:p>
            <a:r>
              <a:rPr lang="en-US" dirty="0" smtClean="0"/>
              <a:t>For Agency trainings:</a:t>
            </a:r>
          </a:p>
          <a:p>
            <a:pPr lvl="1"/>
            <a:r>
              <a:rPr lang="en-US" dirty="0" smtClean="0"/>
              <a:t>Submit CBCs and training roster </a:t>
            </a:r>
            <a:r>
              <a:rPr lang="en-US" sz="3200" b="1" i="1" dirty="0" smtClean="0"/>
              <a:t>before</a:t>
            </a:r>
            <a:r>
              <a:rPr lang="en-US" dirty="0" smtClean="0"/>
              <a:t> conducting training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For ABH trainings:</a:t>
            </a:r>
          </a:p>
          <a:p>
            <a:pPr lvl="1"/>
            <a:r>
              <a:rPr lang="en-US" dirty="0" smtClean="0"/>
              <a:t>Submit CBC and preferred training date to Ann Marie Luongo (</a:t>
            </a:r>
            <a:r>
              <a:rPr lang="en-US" dirty="0" smtClean="0">
                <a:hlinkClick r:id="rId2"/>
              </a:rPr>
              <a:t>aluongo@abhct.com</a:t>
            </a:r>
            <a:r>
              <a:rPr lang="en-US" dirty="0" smtClean="0"/>
              <a:t>) to register staff for upcoming trainings. </a:t>
            </a:r>
          </a:p>
          <a:p>
            <a:pPr lvl="1"/>
            <a:r>
              <a:rPr lang="en-US" dirty="0" smtClean="0"/>
              <a:t>ABH will send an email to all registrants the afternoon before the training day with sign in information.  ABH will alert agencies once staff have completed training and passed post-test.</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r>
              <a:rPr lang="en-US" dirty="0" smtClean="0"/>
              <a:t>Melinda Lewis, DMHAS CSC has been providing virtual Boundaries &amp; Ethics trainings for RAs.  </a:t>
            </a:r>
          </a:p>
          <a:p>
            <a:r>
              <a:rPr lang="en-US" dirty="0" smtClean="0"/>
              <a:t>The DMHAS Diversion Nurse Team has agreed to provide 2 virtual trainings for RAs.   </a:t>
            </a:r>
          </a:p>
          <a:p>
            <a:pPr lvl="1"/>
            <a:r>
              <a:rPr lang="en-US" strike="sngStrike" dirty="0" smtClean="0"/>
              <a:t>Fall Prevention: February 15</a:t>
            </a:r>
            <a:r>
              <a:rPr lang="en-US" strike="sngStrike" baseline="30000" dirty="0" smtClean="0"/>
              <a:t>th</a:t>
            </a:r>
            <a:r>
              <a:rPr lang="en-US" strike="sngStrike" dirty="0" smtClean="0"/>
              <a:t> 2pm </a:t>
            </a:r>
          </a:p>
          <a:p>
            <a:pPr lvl="1"/>
            <a:r>
              <a:rPr lang="en-US" dirty="0" smtClean="0"/>
              <a:t>Diabetes 101: May 18</a:t>
            </a:r>
            <a:r>
              <a:rPr lang="en-US" baseline="30000" dirty="0" smtClean="0"/>
              <a:t>th</a:t>
            </a:r>
            <a:r>
              <a:rPr lang="en-US" dirty="0" smtClean="0"/>
              <a:t> 2pm</a:t>
            </a:r>
          </a:p>
          <a:p>
            <a:pPr marL="274320" lvl="1" indent="0">
              <a:buNone/>
            </a:pPr>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endParaRPr lang="en-US" dirty="0"/>
          </a:p>
        </p:txBody>
      </p:sp>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4933</TotalTime>
  <Words>1299</Words>
  <Application>Microsoft Office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Bookman Old Style</vt:lpstr>
      <vt:lpstr>Calibri</vt:lpstr>
      <vt:lpstr>Gill Sans MT</vt:lpstr>
      <vt:lpstr>Wingdings</vt:lpstr>
      <vt:lpstr>Wingdings 3</vt:lpstr>
      <vt:lpstr>Origin</vt:lpstr>
      <vt:lpstr>Mental Health Waiver Provider Meeting</vt:lpstr>
      <vt:lpstr>Agenda</vt:lpstr>
      <vt:lpstr>Waiver Update  (as of 4/24/2023)</vt:lpstr>
      <vt:lpstr>PowerPoint Presentation</vt:lpstr>
      <vt:lpstr>Waiver Staffing Changes/Updates</vt:lpstr>
      <vt:lpstr>End of Public Health Emergency</vt:lpstr>
      <vt:lpstr>Waiver Settings Change</vt:lpstr>
      <vt:lpstr>RA Training process</vt:lpstr>
      <vt:lpstr>RA Post Education Trainings</vt:lpstr>
      <vt:lpstr>CSP Training</vt:lpstr>
      <vt:lpstr>Recovery Plans</vt:lpstr>
      <vt:lpstr>Re-credentialing requirements</vt:lpstr>
      <vt:lpstr>Monthly Progress Notes</vt:lpstr>
      <vt:lpstr>Authorizations/Billing Issues</vt:lpstr>
      <vt:lpstr>EVV Utilization</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586</cp:revision>
  <cp:lastPrinted>2020-01-07T12:46:07Z</cp:lastPrinted>
  <dcterms:created xsi:type="dcterms:W3CDTF">2015-03-31T15:24:13Z</dcterms:created>
  <dcterms:modified xsi:type="dcterms:W3CDTF">2023-04-25T12:08:30Z</dcterms:modified>
</cp:coreProperties>
</file>