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6"/>
  </p:notesMasterIdLst>
  <p:handoutMasterIdLst>
    <p:handoutMasterId r:id="rId17"/>
  </p:handoutMasterIdLst>
  <p:sldIdLst>
    <p:sldId id="256" r:id="rId2"/>
    <p:sldId id="261" r:id="rId3"/>
    <p:sldId id="267" r:id="rId4"/>
    <p:sldId id="351" r:id="rId5"/>
    <p:sldId id="360" r:id="rId6"/>
    <p:sldId id="357" r:id="rId7"/>
    <p:sldId id="342" r:id="rId8"/>
    <p:sldId id="363" r:id="rId9"/>
    <p:sldId id="361" r:id="rId10"/>
    <p:sldId id="362" r:id="rId11"/>
    <p:sldId id="337" r:id="rId12"/>
    <p:sldId id="354" r:id="rId13"/>
    <p:sldId id="270" r:id="rId14"/>
    <p:sldId id="268" r:id="rId15"/>
  </p:sldIdLst>
  <p:sldSz cx="9144000" cy="6858000" type="screen4x3"/>
  <p:notesSz cx="7010400" cy="92964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5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88" d="100"/>
          <a:sy n="88" d="100"/>
        </p:scale>
        <p:origin x="1334" y="62"/>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Average Enrolled by Month</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extLst>
                <c:ext xmlns:c15="http://schemas.microsoft.com/office/drawing/2012/chart" uri="{02D57815-91ED-43cb-92C2-25804820EDAC}">
                  <c15:fullRef>
                    <c15:sqref>Sheet1!$J$1:$J$22</c15:sqref>
                  </c15:fullRef>
                </c:ext>
              </c:extLst>
              <c:f>(Sheet1!$J$1:$J$12,Sheet1!$J$22)</c:f>
              <c:strCache>
                <c:ptCount val="13"/>
                <c:pt idx="0">
                  <c:v>WY 1</c:v>
                </c:pt>
                <c:pt idx="1">
                  <c:v>WY 2</c:v>
                </c:pt>
                <c:pt idx="2">
                  <c:v>WY 3</c:v>
                </c:pt>
                <c:pt idx="3">
                  <c:v>WY 4</c:v>
                </c:pt>
                <c:pt idx="4">
                  <c:v>WY 5</c:v>
                </c:pt>
                <c:pt idx="5">
                  <c:v>WY 6</c:v>
                </c:pt>
                <c:pt idx="6">
                  <c:v>WY 7</c:v>
                </c:pt>
                <c:pt idx="7">
                  <c:v>WY 8</c:v>
                </c:pt>
                <c:pt idx="8">
                  <c:v>WY 9</c:v>
                </c:pt>
                <c:pt idx="9">
                  <c:v>WY 10</c:v>
                </c:pt>
                <c:pt idx="10">
                  <c:v>WY 11</c:v>
                </c:pt>
                <c:pt idx="11">
                  <c:v>WY 12</c:v>
                </c:pt>
                <c:pt idx="12">
                  <c:v>WY 13</c:v>
                </c:pt>
              </c:strCache>
            </c:strRef>
          </c:cat>
          <c:val>
            <c:numRef>
              <c:extLst>
                <c:ext xmlns:c15="http://schemas.microsoft.com/office/drawing/2012/chart" uri="{02D57815-91ED-43cb-92C2-25804820EDAC}">
                  <c15:fullRef>
                    <c15:sqref>Sheet1!$K$1:$K$22</c15:sqref>
                  </c15:fullRef>
                </c:ext>
              </c:extLst>
              <c:f>(Sheet1!$K$1:$K$12,Sheet1!$K$22)</c:f>
              <c:numCache>
                <c:formatCode>General</c:formatCode>
                <c:ptCount val="13"/>
                <c:pt idx="0">
                  <c:v>2.75</c:v>
                </c:pt>
                <c:pt idx="1">
                  <c:v>4.333333333333333</c:v>
                </c:pt>
                <c:pt idx="2">
                  <c:v>3.75</c:v>
                </c:pt>
                <c:pt idx="3">
                  <c:v>8.5</c:v>
                </c:pt>
                <c:pt idx="4">
                  <c:v>15.083333333333334</c:v>
                </c:pt>
                <c:pt idx="5">
                  <c:v>13.416666666666666</c:v>
                </c:pt>
                <c:pt idx="6">
                  <c:v>14.833333333333334</c:v>
                </c:pt>
                <c:pt idx="7">
                  <c:v>21.5</c:v>
                </c:pt>
                <c:pt idx="8">
                  <c:v>9.75</c:v>
                </c:pt>
                <c:pt idx="9">
                  <c:v>7.25</c:v>
                </c:pt>
                <c:pt idx="10">
                  <c:v>10.583333333333334</c:v>
                </c:pt>
                <c:pt idx="11">
                  <c:v>5.416666666666667</c:v>
                </c:pt>
                <c:pt idx="12">
                  <c:v>5.8333329999999997</c:v>
                </c:pt>
              </c:numCache>
            </c:numRef>
          </c:val>
          <c:extLst>
            <c:ext xmlns:c15="http://schemas.microsoft.com/office/drawing/2012/chart" uri="{02D57815-91ED-43cb-92C2-25804820EDAC}">
              <c15:categoryFilterExceptions>
                <c15:categoryFilterException>
                  <c15:sqref>Sheet1!$K$13</c15:sqref>
                  <c15:invertIfNegative val="0"/>
                  <c15:bubble3D val="0"/>
                </c15:categoryFilterException>
                <c15:categoryFilterException>
                  <c15:sqref>Sheet1!$K$14</c15:sqref>
                  <c15:invertIfNegative val="0"/>
                  <c15:bubble3D val="0"/>
                </c15:categoryFilterException>
                <c15:categoryFilterException>
                  <c15:sqref>Sheet1!$K$15</c15:sqref>
                  <c15:invertIfNegative val="0"/>
                  <c15:bubble3D val="0"/>
                </c15:categoryFilterException>
                <c15:categoryFilterException>
                  <c15:sqref>Sheet1!$K$16</c15:sqref>
                  <c15:invertIfNegative val="0"/>
                  <c15:bubble3D val="0"/>
                </c15:categoryFilterException>
                <c15:categoryFilterException>
                  <c15:sqref>Sheet1!$K$17</c15:sqref>
                  <c15:invertIfNegative val="0"/>
                  <c15:bubble3D val="0"/>
                </c15:categoryFilterException>
                <c15:categoryFilterException>
                  <c15:sqref>Sheet1!$K$18</c15:sqref>
                  <c15:invertIfNegative val="0"/>
                  <c15:bubble3D val="0"/>
                </c15:categoryFilterException>
                <c15:categoryFilterException>
                  <c15:sqref>Sheet1!$K$19</c15:sqref>
                  <c15:invertIfNegative val="0"/>
                  <c15:bubble3D val="0"/>
                </c15:categoryFilterException>
              </c15:categoryFilterExceptions>
            </c:ext>
            <c:ext xmlns:c16="http://schemas.microsoft.com/office/drawing/2014/chart" uri="{C3380CC4-5D6E-409C-BE32-E72D297353CC}">
              <c16:uniqueId val="{00000000-A8AC-4ADE-A74C-74858D556AC6}"/>
            </c:ext>
          </c:extLst>
        </c:ser>
        <c:dLbls>
          <c:showLegendKey val="0"/>
          <c:showVal val="0"/>
          <c:showCatName val="0"/>
          <c:showSerName val="0"/>
          <c:showPercent val="0"/>
          <c:showBubbleSize val="0"/>
        </c:dLbls>
        <c:gapWidth val="219"/>
        <c:overlap val="-27"/>
        <c:axId val="459072472"/>
        <c:axId val="459075752"/>
      </c:barChart>
      <c:catAx>
        <c:axId val="459072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9075752"/>
        <c:crosses val="autoZero"/>
        <c:auto val="1"/>
        <c:lblAlgn val="ctr"/>
        <c:lblOffset val="100"/>
        <c:noMultiLvlLbl val="0"/>
      </c:catAx>
      <c:valAx>
        <c:axId val="459075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9072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D2F1ADF7-0E37-40D0-961A-E4060B9FCB7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6BE1245-823B-40D7-9909-5CFEBCDEE0BF}" type="datetimeFigureOut">
              <a:rPr lang="en-US" smtClean="0"/>
              <a:pPr/>
              <a:t>4/25/2022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67744F-5D70-4937-A547-19B633522A2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85A3C5A-98EB-4635-941D-9452A06AE6C2}" type="datetimeFigureOut">
              <a:rPr lang="en-US" smtClean="0"/>
              <a:pPr/>
              <a:t>4/25/2022</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B261F408-9BCA-4CF6-BAD2-6E4499E4A88B}"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85A3C5A-98EB-4635-941D-9452A06AE6C2}" type="datetimeFigureOut">
              <a:rPr lang="en-US" smtClean="0"/>
              <a:pPr/>
              <a:t>4/25/2022</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B261F408-9BCA-4CF6-BAD2-6E4499E4A88B}"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85A3C5A-98EB-4635-941D-9452A06AE6C2}" type="datetimeFigureOut">
              <a:rPr lang="en-US" smtClean="0"/>
              <a:pPr/>
              <a:t>4/25/2022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5A3C5A-98EB-4635-941D-9452A06AE6C2}" type="datetimeFigureOut">
              <a:rPr lang="en-US" smtClean="0"/>
              <a:pPr/>
              <a:t>4/25/2022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61F408-9BCA-4CF6-BAD2-6E4499E4A88B}"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5A3C5A-98EB-4635-941D-9452A06AE6C2}" type="datetimeFigureOut">
              <a:rPr lang="en-US" smtClean="0"/>
              <a:pPr/>
              <a:t>4/25/2022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61F408-9BCA-4CF6-BAD2-6E4499E4A88B}"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A3C5A-98EB-4635-941D-9452A06AE6C2}" type="datetimeFigureOut">
              <a:rPr lang="en-US" smtClean="0"/>
              <a:pPr/>
              <a:t>4/25/2022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61F408-9BCA-4CF6-BAD2-6E4499E4A88B}"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4/25/2022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4/25/2022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85A3C5A-98EB-4635-941D-9452A06AE6C2}" type="datetimeFigureOut">
              <a:rPr lang="en-US" smtClean="0"/>
              <a:pPr/>
              <a:t>4/25/2022</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261F408-9BCA-4CF6-BAD2-6E4499E4A88B}"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jdemars@abhct.com" TargetMode="External"/><Relationship Id="rId2" Type="http://schemas.openxmlformats.org/officeDocument/2006/relationships/hyperlink" Target="mailto:aluongo@abhct.com" TargetMode="External"/><Relationship Id="rId1" Type="http://schemas.openxmlformats.org/officeDocument/2006/relationships/slideLayout" Target="../slideLayouts/slideLayout2.xml"/><Relationship Id="rId6" Type="http://schemas.openxmlformats.org/officeDocument/2006/relationships/hyperlink" Target="mailto:cdow@abht.com" TargetMode="External"/><Relationship Id="rId5" Type="http://schemas.openxmlformats.org/officeDocument/2006/relationships/hyperlink" Target="mailto:eleblanc@abhct.com" TargetMode="External"/><Relationship Id="rId4" Type="http://schemas.openxmlformats.org/officeDocument/2006/relationships/hyperlink" Target="mailto:mmichaud@abhc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mailto:Melinda.lewis@ct.gov" TargetMode="External"/><Relationship Id="rId2" Type="http://schemas.openxmlformats.org/officeDocument/2006/relationships/hyperlink" Target="mailto:kbelmonte@abhct.com" TargetMode="External"/><Relationship Id="rId1" Type="http://schemas.openxmlformats.org/officeDocument/2006/relationships/slideLayout" Target="../slideLayouts/slideLayout2.xml"/><Relationship Id="rId4" Type="http://schemas.openxmlformats.org/officeDocument/2006/relationships/hyperlink" Target="mailto:eleblanc@abhct.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mmichaud@abhct.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t>Mental Health Waiver</a:t>
            </a:r>
            <a:r>
              <a:rPr lang="en-US" dirty="0" smtClean="0"/>
              <a:t/>
            </a:r>
            <a:br>
              <a:rPr lang="en-US" dirty="0" smtClean="0"/>
            </a:br>
            <a:r>
              <a:rPr lang="en-US" dirty="0" smtClean="0"/>
              <a:t>Provider Meeting</a:t>
            </a:r>
            <a:endParaRPr lang="en-US" dirty="0"/>
          </a:p>
        </p:txBody>
      </p:sp>
      <p:sp>
        <p:nvSpPr>
          <p:cNvPr id="3" name="Subtitle 2"/>
          <p:cNvSpPr>
            <a:spLocks noGrp="1"/>
          </p:cNvSpPr>
          <p:nvPr>
            <p:ph type="subTitle" idx="1"/>
          </p:nvPr>
        </p:nvSpPr>
        <p:spPr/>
        <p:txBody>
          <a:bodyPr/>
          <a:lstStyle/>
          <a:p>
            <a:r>
              <a:rPr lang="en-US" dirty="0" smtClean="0"/>
              <a:t>April 27, 2022</a:t>
            </a:r>
            <a:endParaRPr lang="en-US" dirty="0"/>
          </a:p>
        </p:txBody>
      </p:sp>
      <p:pic>
        <p:nvPicPr>
          <p:cNvPr id="5" name="Picture 4" descr="Spring - Re:Legend Wiki"/>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57200"/>
            <a:ext cx="7400925" cy="3124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Gainwell</a:t>
            </a:r>
            <a:r>
              <a:rPr lang="en-US" dirty="0" smtClean="0"/>
              <a:t> Re-credentialing</a:t>
            </a:r>
            <a:endParaRPr lang="en-US" dirty="0"/>
          </a:p>
        </p:txBody>
      </p:sp>
      <p:sp>
        <p:nvSpPr>
          <p:cNvPr id="3" name="Content Placeholder 2"/>
          <p:cNvSpPr>
            <a:spLocks noGrp="1"/>
          </p:cNvSpPr>
          <p:nvPr>
            <p:ph sz="quarter" idx="1"/>
          </p:nvPr>
        </p:nvSpPr>
        <p:spPr/>
        <p:txBody>
          <a:bodyPr/>
          <a:lstStyle/>
          <a:p>
            <a:r>
              <a:rPr lang="en-US" dirty="0" smtClean="0"/>
              <a:t>While ABH still credentials provider agencies for the Mental Health Waiver, please remember that you must now re-credential with </a:t>
            </a:r>
            <a:r>
              <a:rPr lang="en-US" dirty="0" err="1" smtClean="0"/>
              <a:t>Gainwell</a:t>
            </a:r>
            <a:r>
              <a:rPr lang="en-US" dirty="0"/>
              <a:t> </a:t>
            </a:r>
            <a:r>
              <a:rPr lang="en-US" dirty="0" smtClean="0"/>
              <a:t>every 2 years for billing purposes. </a:t>
            </a:r>
          </a:p>
          <a:p>
            <a:endParaRPr lang="en-US" dirty="0" smtClean="0"/>
          </a:p>
          <a:p>
            <a:r>
              <a:rPr lang="en-US" dirty="0" smtClean="0"/>
              <a:t> </a:t>
            </a:r>
          </a:p>
          <a:p>
            <a:endParaRPr lang="en-US" dirty="0"/>
          </a:p>
          <a:p>
            <a:endParaRPr lang="en-US" dirty="0" smtClean="0"/>
          </a:p>
          <a:p>
            <a:endParaRPr lang="en-US" dirty="0"/>
          </a:p>
        </p:txBody>
      </p:sp>
      <p:pic>
        <p:nvPicPr>
          <p:cNvPr id="4" name="Picture 3"/>
          <p:cNvPicPr>
            <a:picLocks noChangeAspect="1"/>
          </p:cNvPicPr>
          <p:nvPr/>
        </p:nvPicPr>
        <p:blipFill>
          <a:blip r:embed="rId2"/>
          <a:stretch>
            <a:fillRect/>
          </a:stretch>
        </p:blipFill>
        <p:spPr>
          <a:xfrm>
            <a:off x="1524000" y="3048000"/>
            <a:ext cx="5273497" cy="2728196"/>
          </a:xfrm>
          <a:prstGeom prst="rect">
            <a:avLst/>
          </a:prstGeom>
        </p:spPr>
      </p:pic>
    </p:spTree>
    <p:extLst>
      <p:ext uri="{BB962C8B-B14F-4D97-AF65-F5344CB8AC3E}">
        <p14:creationId xmlns:p14="http://schemas.microsoft.com/office/powerpoint/2010/main" val="1026456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Visit Verification</a:t>
            </a:r>
            <a:endParaRPr lang="en-US" dirty="0"/>
          </a:p>
        </p:txBody>
      </p:sp>
      <p:sp>
        <p:nvSpPr>
          <p:cNvPr id="3" name="Content Placeholder 2"/>
          <p:cNvSpPr>
            <a:spLocks noGrp="1"/>
          </p:cNvSpPr>
          <p:nvPr>
            <p:ph sz="quarter" idx="1"/>
          </p:nvPr>
        </p:nvSpPr>
        <p:spPr/>
        <p:txBody>
          <a:bodyPr>
            <a:normAutofit fontScale="85000" lnSpcReduction="10000"/>
          </a:bodyPr>
          <a:lstStyle/>
          <a:p>
            <a:pPr marL="0" indent="0">
              <a:buNone/>
            </a:pPr>
            <a:endParaRPr lang="en-US" dirty="0" smtClean="0"/>
          </a:p>
          <a:p>
            <a:r>
              <a:rPr lang="en-US" dirty="0" smtClean="0"/>
              <a:t>Please make sure that you are changing client status from pending to </a:t>
            </a:r>
            <a:r>
              <a:rPr lang="en-US" b="1" i="1" dirty="0" smtClean="0"/>
              <a:t>active</a:t>
            </a:r>
            <a:r>
              <a:rPr lang="en-US" dirty="0" smtClean="0"/>
              <a:t> in </a:t>
            </a:r>
            <a:r>
              <a:rPr lang="en-US" dirty="0" err="1" smtClean="0"/>
              <a:t>Sandata</a:t>
            </a:r>
            <a:r>
              <a:rPr lang="en-US" dirty="0" smtClean="0"/>
              <a:t>.  We are getting a number of calls from provider agency staff stating that there is not an authorization for client when the issue is that the client is still in pending status.  </a:t>
            </a:r>
            <a:endParaRPr lang="en-US" dirty="0" smtClean="0"/>
          </a:p>
          <a:p>
            <a:r>
              <a:rPr lang="en-US" dirty="0" smtClean="0"/>
              <a:t>Please let ABH know if your agency is currently paying for any upsell services from </a:t>
            </a:r>
            <a:r>
              <a:rPr lang="en-US" dirty="0" err="1" smtClean="0"/>
              <a:t>Sandata</a:t>
            </a:r>
            <a:r>
              <a:rPr lang="en-US" dirty="0" smtClean="0"/>
              <a:t>, or would benefit from having an upsell service available so that information can be presented to DSS for possible additions.  </a:t>
            </a:r>
            <a:endParaRPr lang="en-US" dirty="0" smtClean="0"/>
          </a:p>
          <a:p>
            <a:r>
              <a:rPr lang="en-US" dirty="0" smtClean="0"/>
              <a:t>RA Encounter notes will no longer be required once an Agency begins utilizing EVV</a:t>
            </a:r>
            <a:r>
              <a:rPr lang="en-US" dirty="0"/>
              <a:t> </a:t>
            </a:r>
            <a:r>
              <a:rPr lang="en-US" dirty="0" smtClean="0"/>
              <a:t>and can demonstrate meeting RA Monthly note requirements.  ABH will notify agencies when they can discontinue RA Encounter notes.  </a:t>
            </a:r>
            <a:r>
              <a:rPr lang="en-US" b="1" i="1" dirty="0" smtClean="0"/>
              <a:t>If an agency has extended issues with not completing monthly notes the requirement for RA encounter notes may be re-instituted</a:t>
            </a:r>
            <a:r>
              <a:rPr lang="en-US" dirty="0" smtClean="0"/>
              <a:t>.</a:t>
            </a:r>
            <a:endParaRPr lang="en-US" dirty="0"/>
          </a:p>
        </p:txBody>
      </p:sp>
    </p:spTree>
    <p:extLst>
      <p:ext uri="{BB962C8B-B14F-4D97-AF65-F5344CB8AC3E}">
        <p14:creationId xmlns:p14="http://schemas.microsoft.com/office/powerpoint/2010/main" val="2390674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MHW renewal 4/1/2022</a:t>
            </a:r>
            <a:endParaRPr lang="en-US" dirty="0"/>
          </a:p>
        </p:txBody>
      </p:sp>
      <p:sp>
        <p:nvSpPr>
          <p:cNvPr id="3" name="Content Placeholder 2"/>
          <p:cNvSpPr>
            <a:spLocks noGrp="1"/>
          </p:cNvSpPr>
          <p:nvPr>
            <p:ph sz="quarter" idx="1"/>
          </p:nvPr>
        </p:nvSpPr>
        <p:spPr/>
        <p:txBody>
          <a:bodyPr>
            <a:normAutofit/>
          </a:bodyPr>
          <a:lstStyle/>
          <a:p>
            <a:r>
              <a:rPr lang="en-US" dirty="0" smtClean="0"/>
              <a:t>The Mental Health Waiver renewal was accepted by CMS and is now effective until 3/31/2027.</a:t>
            </a:r>
          </a:p>
          <a:p>
            <a:endParaRPr lang="en-US" dirty="0" smtClean="0"/>
          </a:p>
          <a:p>
            <a:r>
              <a:rPr lang="en-US" dirty="0" smtClean="0"/>
              <a:t>The following additions/changes were accepted:</a:t>
            </a:r>
          </a:p>
          <a:p>
            <a:pPr lvl="1"/>
            <a:r>
              <a:rPr lang="en-US" dirty="0" smtClean="0"/>
              <a:t>The reserved capacity for Money Follows the Person was reduced from 60 to 45 per year.</a:t>
            </a:r>
          </a:p>
          <a:p>
            <a:pPr lvl="1"/>
            <a:r>
              <a:rPr lang="en-US" dirty="0" smtClean="0"/>
              <a:t>Mental Health Counseling and Interpreter services were added to the MH Waiver.   If your agency is interested in providing In-home MH Counseling, please contact Maria Michaud (Program Specialist) for an application. </a:t>
            </a:r>
          </a:p>
          <a:p>
            <a:endParaRPr lang="en-US" dirty="0"/>
          </a:p>
          <a:p>
            <a:pPr marL="0" indent="0">
              <a:buNone/>
            </a:pPr>
            <a:endParaRPr lang="en-US" dirty="0"/>
          </a:p>
          <a:p>
            <a:pPr marL="274320" lvl="1" indent="0">
              <a:buNone/>
            </a:pPr>
            <a:endParaRPr lang="en-US" dirty="0" smtClean="0"/>
          </a:p>
          <a:p>
            <a:pPr lvl="1"/>
            <a:endParaRPr lang="en-US" dirty="0"/>
          </a:p>
          <a:p>
            <a:pPr marL="274320" lvl="1" indent="0">
              <a:buNone/>
            </a:pPr>
            <a:endParaRPr lang="en-US" dirty="0" smtClean="0"/>
          </a:p>
          <a:p>
            <a:pPr marL="274320" lvl="1" indent="0">
              <a:buNone/>
            </a:pPr>
            <a:endParaRPr lang="en-US" dirty="0"/>
          </a:p>
        </p:txBody>
      </p:sp>
    </p:spTree>
    <p:extLst>
      <p:ext uri="{BB962C8B-B14F-4D97-AF65-F5344CB8AC3E}">
        <p14:creationId xmlns:p14="http://schemas.microsoft.com/office/powerpoint/2010/main" val="3294967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MHW Advisory Council</a:t>
            </a:r>
          </a:p>
        </p:txBody>
      </p:sp>
      <p:sp>
        <p:nvSpPr>
          <p:cNvPr id="3" name="Content Placeholder 2"/>
          <p:cNvSpPr>
            <a:spLocks noGrp="1"/>
          </p:cNvSpPr>
          <p:nvPr>
            <p:ph sz="quarter" idx="1"/>
          </p:nvPr>
        </p:nvSpPr>
        <p:spPr/>
        <p:txBody>
          <a:bodyPr/>
          <a:lstStyle/>
          <a:p>
            <a:r>
              <a:rPr lang="en-US" dirty="0" smtClean="0"/>
              <a:t>Meets twice a year in April and October</a:t>
            </a:r>
          </a:p>
          <a:p>
            <a:r>
              <a:rPr lang="en-US" dirty="0" smtClean="0"/>
              <a:t>Open to any MHW provider to send a representative</a:t>
            </a:r>
          </a:p>
          <a:p>
            <a:r>
              <a:rPr lang="en-US" dirty="0" smtClean="0"/>
              <a:t>We encourage staff to identify MHW participants who might be interested in participating. Staff can bill for time spent with participant at meeting.</a:t>
            </a:r>
          </a:p>
          <a:p>
            <a:pPr>
              <a:buNone/>
            </a:pPr>
            <a:endParaRPr lang="en-US" dirty="0" smtClean="0"/>
          </a:p>
          <a:p>
            <a:pPr>
              <a:buNone/>
            </a:pPr>
            <a:endParaRPr lang="en-US" dirty="0"/>
          </a:p>
        </p:txBody>
      </p:sp>
      <p:pic>
        <p:nvPicPr>
          <p:cNvPr id="4098" name="Picture 2" descr="C:\Users\aluongo.ABH\AppData\Local\Microsoft\Windows\Temporary Internet Files\Content.IE5\S3V1D5ZQ\meeting[1].jpg"/>
          <p:cNvPicPr>
            <a:picLocks noChangeAspect="1" noChangeArrowheads="1"/>
          </p:cNvPicPr>
          <p:nvPr/>
        </p:nvPicPr>
        <p:blipFill>
          <a:blip r:embed="rId2" cstate="print"/>
          <a:srcRect/>
          <a:stretch>
            <a:fillRect/>
          </a:stretch>
        </p:blipFill>
        <p:spPr bwMode="auto">
          <a:xfrm>
            <a:off x="3505200" y="3810000"/>
            <a:ext cx="2362200" cy="1829873"/>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ABH Contact Information</a:t>
            </a:r>
            <a:endParaRPr lang="en-US" dirty="0"/>
          </a:p>
        </p:txBody>
      </p:sp>
      <p:sp>
        <p:nvSpPr>
          <p:cNvPr id="4" name="Content Placeholder 2"/>
          <p:cNvSpPr>
            <a:spLocks noGrp="1"/>
          </p:cNvSpPr>
          <p:nvPr>
            <p:ph sz="quarter" idx="1"/>
          </p:nvPr>
        </p:nvSpPr>
        <p:spPr/>
        <p:txBody>
          <a:bodyPr>
            <a:normAutofit fontScale="77500" lnSpcReduction="20000"/>
          </a:bodyPr>
          <a:lstStyle/>
          <a:p>
            <a:r>
              <a:rPr lang="en-US" dirty="0" smtClean="0"/>
              <a:t>Ann Marie Luongo, Program Manager (general waiver info, clinician info/issues</a:t>
            </a:r>
            <a:r>
              <a:rPr lang="en-US" dirty="0"/>
              <a:t>, </a:t>
            </a:r>
            <a:r>
              <a:rPr lang="en-US" dirty="0" smtClean="0"/>
              <a:t>adding staff to ABH portal)</a:t>
            </a:r>
          </a:p>
          <a:p>
            <a:pPr lvl="1"/>
            <a:r>
              <a:rPr lang="en-US" dirty="0" smtClean="0"/>
              <a:t>(860) 704-6211  </a:t>
            </a:r>
            <a:r>
              <a:rPr lang="en-US" dirty="0" smtClean="0">
                <a:hlinkClick r:id="rId2"/>
              </a:rPr>
              <a:t>aluongo@abhct.com</a:t>
            </a:r>
            <a:endParaRPr lang="en-US" dirty="0" smtClean="0"/>
          </a:p>
          <a:p>
            <a:r>
              <a:rPr lang="en-US" dirty="0" smtClean="0"/>
              <a:t>Jenny </a:t>
            </a:r>
            <a:r>
              <a:rPr lang="en-US" dirty="0" err="1" smtClean="0"/>
              <a:t>DeMars</a:t>
            </a:r>
            <a:r>
              <a:rPr lang="en-US" dirty="0" smtClean="0"/>
              <a:t>, Quality Assurance Supervisor (report cards, audits, notes)</a:t>
            </a:r>
          </a:p>
          <a:p>
            <a:pPr lvl="1"/>
            <a:r>
              <a:rPr lang="en-US" dirty="0" smtClean="0"/>
              <a:t>(860) 704-6254  </a:t>
            </a:r>
            <a:r>
              <a:rPr lang="en-US" dirty="0" smtClean="0">
                <a:hlinkClick r:id="rId3"/>
              </a:rPr>
              <a:t>jdemars@abhct.com</a:t>
            </a:r>
            <a:endParaRPr lang="en-US" dirty="0" smtClean="0"/>
          </a:p>
          <a:p>
            <a:r>
              <a:rPr lang="en-US" dirty="0" smtClean="0"/>
              <a:t>Maria Michaud, Program Specialist (credentialing questions, RA trainings)</a:t>
            </a:r>
            <a:endParaRPr lang="en-US" dirty="0" smtClean="0">
              <a:solidFill>
                <a:srgbClr val="FF0000"/>
              </a:solidFill>
            </a:endParaRPr>
          </a:p>
          <a:p>
            <a:pPr lvl="1"/>
            <a:r>
              <a:rPr lang="en-US" dirty="0" smtClean="0"/>
              <a:t>(860) 638-5341  </a:t>
            </a:r>
            <a:r>
              <a:rPr lang="en-US" dirty="0" smtClean="0">
                <a:hlinkClick r:id="rId4"/>
              </a:rPr>
              <a:t>mmichaud@abhct.com</a:t>
            </a:r>
            <a:endParaRPr lang="en-US" dirty="0" smtClean="0"/>
          </a:p>
          <a:p>
            <a:r>
              <a:rPr lang="en-US" dirty="0" smtClean="0"/>
              <a:t> Emilie LeBlanc, Claims Coordinator (authorization and claims issues, client eligibility) </a:t>
            </a:r>
          </a:p>
          <a:p>
            <a:pPr lvl="1"/>
            <a:r>
              <a:rPr lang="en-US" dirty="0" smtClean="0"/>
              <a:t>860-704-6123   </a:t>
            </a:r>
            <a:r>
              <a:rPr lang="en-US" dirty="0" smtClean="0">
                <a:hlinkClick r:id="rId5"/>
              </a:rPr>
              <a:t>eleblanc@abhct.com</a:t>
            </a:r>
            <a:r>
              <a:rPr lang="en-US" dirty="0" smtClean="0"/>
              <a:t>  </a:t>
            </a:r>
          </a:p>
          <a:p>
            <a:r>
              <a:rPr lang="en-US" dirty="0" smtClean="0"/>
              <a:t>Chasaree Dow, Utilization Review Support (critical incident reports, client surveys, provider surveys, report cards)</a:t>
            </a:r>
          </a:p>
          <a:p>
            <a:pPr lvl="1"/>
            <a:r>
              <a:rPr lang="en-US" dirty="0" smtClean="0"/>
              <a:t>(860) 704-6186   </a:t>
            </a:r>
            <a:r>
              <a:rPr lang="en-US" dirty="0" smtClean="0">
                <a:hlinkClick r:id="rId6"/>
              </a:rPr>
              <a:t>cdow@abht.com</a:t>
            </a:r>
            <a:endParaRPr lang="en-US" dirty="0" smtClean="0"/>
          </a:p>
          <a:p>
            <a:pPr lvl="1"/>
            <a:endParaRPr lang="en-US" dirty="0" smtClean="0"/>
          </a:p>
          <a:p>
            <a:pPr lvl="2"/>
            <a:r>
              <a:rPr lang="en-US" i="1" dirty="0" smtClean="0"/>
              <a:t>NEW FAX NUMBER </a:t>
            </a:r>
            <a:r>
              <a:rPr lang="en-US" i="1" dirty="0" smtClean="0">
                <a:solidFill>
                  <a:srgbClr val="FF0000"/>
                </a:solidFill>
              </a:rPr>
              <a:t>860-920-4456</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xEl>
                                              <p:pRg st="11" end="11"/>
                                            </p:txEl>
                                          </p:spTgt>
                                        </p:tgtEl>
                                        <p:attrNameLst>
                                          <p:attrName>ppt_x</p:attrName>
                                          <p:attrName>ppt_y</p:attrName>
                                        </p:attrNameLst>
                                      </p:cBhvr>
                                    </p:animMotion>
                                    <p:animRot by="1500000">
                                      <p:cBhvr>
                                        <p:cTn id="7" dur="125" fill="hold">
                                          <p:stCondLst>
                                            <p:cond delay="0"/>
                                          </p:stCondLst>
                                        </p:cTn>
                                        <p:tgtEl>
                                          <p:spTgt spid="4">
                                            <p:txEl>
                                              <p:pRg st="11" end="11"/>
                                            </p:txEl>
                                          </p:spTgt>
                                        </p:tgtEl>
                                        <p:attrNameLst>
                                          <p:attrName>r</p:attrName>
                                        </p:attrNameLst>
                                      </p:cBhvr>
                                    </p:animRot>
                                    <p:animRot by="-1500000">
                                      <p:cBhvr>
                                        <p:cTn id="8" dur="125" fill="hold">
                                          <p:stCondLst>
                                            <p:cond delay="125"/>
                                          </p:stCondLst>
                                        </p:cTn>
                                        <p:tgtEl>
                                          <p:spTgt spid="4">
                                            <p:txEl>
                                              <p:pRg st="11" end="11"/>
                                            </p:txEl>
                                          </p:spTgt>
                                        </p:tgtEl>
                                        <p:attrNameLst>
                                          <p:attrName>r</p:attrName>
                                        </p:attrNameLst>
                                      </p:cBhvr>
                                    </p:animRot>
                                    <p:animRot by="-1500000">
                                      <p:cBhvr>
                                        <p:cTn id="9" dur="125" fill="hold">
                                          <p:stCondLst>
                                            <p:cond delay="250"/>
                                          </p:stCondLst>
                                        </p:cTn>
                                        <p:tgtEl>
                                          <p:spTgt spid="4">
                                            <p:txEl>
                                              <p:pRg st="11" end="11"/>
                                            </p:txEl>
                                          </p:spTgt>
                                        </p:tgtEl>
                                        <p:attrNameLst>
                                          <p:attrName>r</p:attrName>
                                        </p:attrNameLst>
                                      </p:cBhvr>
                                    </p:animRot>
                                    <p:animRot by="1500000">
                                      <p:cBhvr>
                                        <p:cTn id="10" dur="125" fill="hold">
                                          <p:stCondLst>
                                            <p:cond delay="375"/>
                                          </p:stCondLst>
                                        </p:cTn>
                                        <p:tgtEl>
                                          <p:spTgt spid="4">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endParaRPr lang="en-US" dirty="0"/>
          </a:p>
          <a:p>
            <a:pPr marL="0" indent="0">
              <a:buNone/>
            </a:pPr>
            <a:endParaRPr lang="en-US" dirty="0" smtClean="0"/>
          </a:p>
          <a:p>
            <a:r>
              <a:rPr lang="en-US" dirty="0" smtClean="0"/>
              <a:t>Waiver Update</a:t>
            </a:r>
          </a:p>
          <a:p>
            <a:r>
              <a:rPr lang="en-US" dirty="0" smtClean="0"/>
              <a:t>Average Enrolled by Month</a:t>
            </a:r>
          </a:p>
          <a:p>
            <a:r>
              <a:rPr lang="en-US" dirty="0" smtClean="0"/>
              <a:t>Waiver Staffing changes</a:t>
            </a:r>
          </a:p>
          <a:p>
            <a:r>
              <a:rPr lang="en-US" dirty="0" smtClean="0"/>
              <a:t>HCBS Rate Methodology Survey</a:t>
            </a:r>
          </a:p>
          <a:p>
            <a:r>
              <a:rPr lang="en-US" dirty="0" smtClean="0"/>
              <a:t>Staffing Availability</a:t>
            </a:r>
          </a:p>
          <a:p>
            <a:r>
              <a:rPr lang="en-US" dirty="0" smtClean="0"/>
              <a:t>Virtual vs in person visits</a:t>
            </a:r>
          </a:p>
          <a:p>
            <a:r>
              <a:rPr lang="en-US" dirty="0" smtClean="0"/>
              <a:t>RA Training Process</a:t>
            </a:r>
          </a:p>
          <a:p>
            <a:r>
              <a:rPr lang="en-US" dirty="0" err="1" smtClean="0"/>
              <a:t>Gainwell</a:t>
            </a:r>
            <a:r>
              <a:rPr lang="en-US" dirty="0" smtClean="0"/>
              <a:t> Re-credentialing</a:t>
            </a:r>
          </a:p>
          <a:p>
            <a:r>
              <a:rPr lang="en-US" dirty="0" smtClean="0"/>
              <a:t>EVV</a:t>
            </a:r>
          </a:p>
          <a:p>
            <a:r>
              <a:rPr lang="en-US" dirty="0" smtClean="0"/>
              <a:t>MHW Renewal</a:t>
            </a:r>
          </a:p>
          <a:p>
            <a:r>
              <a:rPr lang="en-US" dirty="0" smtClean="0"/>
              <a:t>MHW Advisory Council</a:t>
            </a:r>
          </a:p>
          <a:p>
            <a:pPr marL="0" indent="0">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Update  (as of 4/25/2022)</a:t>
            </a:r>
            <a:endParaRPr lang="en-US" dirty="0"/>
          </a:p>
        </p:txBody>
      </p:sp>
      <p:sp>
        <p:nvSpPr>
          <p:cNvPr id="3" name="Content Placeholder 2"/>
          <p:cNvSpPr>
            <a:spLocks noGrp="1"/>
          </p:cNvSpPr>
          <p:nvPr>
            <p:ph sz="quarter" idx="1"/>
          </p:nvPr>
        </p:nvSpPr>
        <p:spPr>
          <a:xfrm>
            <a:off x="457200" y="1371600"/>
            <a:ext cx="8229600" cy="4785360"/>
          </a:xfrm>
        </p:spPr>
        <p:txBody>
          <a:bodyPr>
            <a:normAutofit fontScale="92500" lnSpcReduction="20000"/>
          </a:bodyPr>
          <a:lstStyle/>
          <a:p>
            <a:r>
              <a:rPr lang="en-US" dirty="0" smtClean="0"/>
              <a:t>   Active participants on the waiver: </a:t>
            </a:r>
            <a:r>
              <a:rPr lang="en-US" dirty="0" smtClean="0"/>
              <a:t>571</a:t>
            </a:r>
            <a:endParaRPr lang="en-US" dirty="0" smtClean="0"/>
          </a:p>
          <a:p>
            <a:r>
              <a:rPr lang="en-US" dirty="0" smtClean="0"/>
              <a:t>Actively planning for admission to waiver (MHW &amp; MFP): </a:t>
            </a:r>
            <a:r>
              <a:rPr lang="en-US" dirty="0" smtClean="0"/>
              <a:t>46</a:t>
            </a:r>
            <a:endParaRPr lang="en-US" b="1" dirty="0" smtClean="0"/>
          </a:p>
          <a:p>
            <a:pPr>
              <a:buNone/>
            </a:pPr>
            <a:endParaRPr lang="en-US" dirty="0" smtClean="0"/>
          </a:p>
          <a:p>
            <a:r>
              <a:rPr lang="en-US" dirty="0" smtClean="0"/>
              <a:t>   Referrals pending disposition (MHW &amp; MFP): </a:t>
            </a:r>
            <a:r>
              <a:rPr lang="en-US" dirty="0" smtClean="0"/>
              <a:t>51</a:t>
            </a:r>
            <a:endParaRPr lang="en-US" b="1" dirty="0" smtClean="0"/>
          </a:p>
          <a:p>
            <a:endParaRPr lang="en-US" dirty="0" smtClean="0"/>
          </a:p>
          <a:p>
            <a:r>
              <a:rPr lang="en-US" dirty="0" smtClean="0"/>
              <a:t>   Waitlisted referrals for MHW community: </a:t>
            </a:r>
            <a:r>
              <a:rPr lang="en-US" dirty="0" smtClean="0"/>
              <a:t>8</a:t>
            </a:r>
            <a:endParaRPr lang="en-US" b="1" dirty="0" smtClean="0"/>
          </a:p>
          <a:p>
            <a:pPr>
              <a:buNone/>
            </a:pPr>
            <a:endParaRPr lang="en-US" dirty="0" smtClean="0"/>
          </a:p>
          <a:p>
            <a:r>
              <a:rPr lang="en-US" dirty="0" smtClean="0"/>
              <a:t>   Community Census for Waiver Year 14: </a:t>
            </a:r>
            <a:r>
              <a:rPr lang="en-US" b="1" dirty="0" smtClean="0"/>
              <a:t>615</a:t>
            </a:r>
          </a:p>
          <a:p>
            <a:endParaRPr lang="en-US" dirty="0" smtClean="0"/>
          </a:p>
          <a:p>
            <a:r>
              <a:rPr lang="en-US" dirty="0" smtClean="0"/>
              <a:t>   Additional Slots for MFP participants Waiver Year 14: 45</a:t>
            </a:r>
            <a:endParaRPr lang="en-US" b="1" dirty="0" smtClean="0"/>
          </a:p>
          <a:p>
            <a:r>
              <a:rPr lang="en-US" b="1" dirty="0" smtClean="0"/>
              <a:t>If you are making a referral to the MHW please remember to send in any psychosocial and functional assessments to assist with eligibility determination.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776122375"/>
              </p:ext>
            </p:extLst>
          </p:nvPr>
        </p:nvGraphicFramePr>
        <p:xfrm>
          <a:off x="457200" y="381000"/>
          <a:ext cx="830580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9477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Staffing Changes/Updates</a:t>
            </a:r>
            <a:endParaRPr lang="en-US" dirty="0"/>
          </a:p>
        </p:txBody>
      </p:sp>
      <p:sp>
        <p:nvSpPr>
          <p:cNvPr id="3" name="Content Placeholder 2"/>
          <p:cNvSpPr>
            <a:spLocks noGrp="1"/>
          </p:cNvSpPr>
          <p:nvPr>
            <p:ph sz="quarter" idx="1"/>
          </p:nvPr>
        </p:nvSpPr>
        <p:spPr/>
        <p:txBody>
          <a:bodyPr>
            <a:normAutofit/>
          </a:bodyPr>
          <a:lstStyle/>
          <a:p>
            <a:r>
              <a:rPr lang="en-US" dirty="0" smtClean="0"/>
              <a:t>Fairfield CT CSC (ABH): Kristin Belmonte 475-306-2733 </a:t>
            </a:r>
            <a:r>
              <a:rPr lang="en-US" dirty="0" smtClean="0">
                <a:hlinkClick r:id="rId2"/>
              </a:rPr>
              <a:t>kbelmonte@abhct.com</a:t>
            </a:r>
            <a:endParaRPr lang="en-US" dirty="0" smtClean="0"/>
          </a:p>
          <a:p>
            <a:r>
              <a:rPr lang="en-US" dirty="0" smtClean="0"/>
              <a:t>DMHAS CSC: Melinda Lewis 860-262-5818 </a:t>
            </a:r>
            <a:r>
              <a:rPr lang="en-US" dirty="0" smtClean="0">
                <a:hlinkClick r:id="rId3"/>
              </a:rPr>
              <a:t>Melinda.lewis@ct.gov</a:t>
            </a:r>
            <a:endParaRPr lang="en-US" dirty="0" smtClean="0"/>
          </a:p>
          <a:p>
            <a:r>
              <a:rPr lang="en-US" dirty="0" smtClean="0"/>
              <a:t>Claims Coordinator:  Emilie </a:t>
            </a:r>
            <a:r>
              <a:rPr lang="en-US" dirty="0" err="1" smtClean="0"/>
              <a:t>LeBlance</a:t>
            </a:r>
            <a:r>
              <a:rPr lang="en-US" dirty="0" smtClean="0"/>
              <a:t> 860-704-6123  </a:t>
            </a:r>
            <a:r>
              <a:rPr lang="en-US" dirty="0" smtClean="0">
                <a:hlinkClick r:id="rId4"/>
              </a:rPr>
              <a:t>eleblanc@abhct.com</a:t>
            </a:r>
            <a:endParaRPr lang="en-US" dirty="0"/>
          </a:p>
          <a:p>
            <a:endParaRPr lang="en-US" dirty="0" smtClean="0"/>
          </a:p>
          <a:p>
            <a:r>
              <a:rPr lang="en-US" dirty="0" smtClean="0"/>
              <a:t>Cheryl Janes has resigned from her position as DMHAS Program Manager for the Mental Health Waiver.  </a:t>
            </a:r>
          </a:p>
          <a:p>
            <a:r>
              <a:rPr lang="en-US" dirty="0" smtClean="0"/>
              <a:t>Annie </a:t>
            </a:r>
            <a:r>
              <a:rPr lang="en-US" dirty="0" err="1" smtClean="0"/>
              <a:t>Lisee</a:t>
            </a:r>
            <a:r>
              <a:rPr lang="en-US" dirty="0" smtClean="0"/>
              <a:t> (CSC Eastern Region) has resigned her position and her last day will be May 18</a:t>
            </a:r>
            <a:r>
              <a:rPr lang="en-US" baseline="30000" dirty="0" smtClean="0"/>
              <a:t>th</a:t>
            </a:r>
            <a:r>
              <a:rPr lang="en-US" dirty="0" smtClean="0"/>
              <a:t>. </a:t>
            </a:r>
          </a:p>
        </p:txBody>
      </p:sp>
    </p:spTree>
    <p:extLst>
      <p:ext uri="{BB962C8B-B14F-4D97-AF65-F5344CB8AC3E}">
        <p14:creationId xmlns:p14="http://schemas.microsoft.com/office/powerpoint/2010/main" val="3533552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HCBS Rate Methodology Study</a:t>
            </a:r>
            <a:endParaRPr lang="en-US" dirty="0"/>
          </a:p>
        </p:txBody>
      </p:sp>
      <p:sp>
        <p:nvSpPr>
          <p:cNvPr id="3" name="Content Placeholder 2"/>
          <p:cNvSpPr>
            <a:spLocks noGrp="1"/>
          </p:cNvSpPr>
          <p:nvPr>
            <p:ph sz="quarter" idx="1"/>
          </p:nvPr>
        </p:nvSpPr>
        <p:spPr/>
        <p:txBody>
          <a:bodyPr/>
          <a:lstStyle/>
          <a:p>
            <a:r>
              <a:rPr lang="en-US" dirty="0" smtClean="0"/>
              <a:t>As DSS has completed their work with the ARPA funds, they will now resume completing the work that was started on rate modifications to reflect the outcomes of the Rate Methodology study that was conducted.</a:t>
            </a:r>
          </a:p>
          <a:p>
            <a:r>
              <a:rPr lang="en-US" dirty="0" smtClean="0"/>
              <a:t>There is no date yet for when new rates will be released but we will share news as soon as it becomes available. </a:t>
            </a:r>
          </a:p>
          <a:p>
            <a:pPr marL="0" indent="0">
              <a:buNone/>
            </a:pPr>
            <a:endParaRPr lang="en-US" dirty="0"/>
          </a:p>
        </p:txBody>
      </p:sp>
    </p:spTree>
    <p:extLst>
      <p:ext uri="{BB962C8B-B14F-4D97-AF65-F5344CB8AC3E}">
        <p14:creationId xmlns:p14="http://schemas.microsoft.com/office/powerpoint/2010/main" val="1151341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availability</a:t>
            </a:r>
            <a:endParaRPr lang="en-US" dirty="0"/>
          </a:p>
        </p:txBody>
      </p:sp>
      <p:sp>
        <p:nvSpPr>
          <p:cNvPr id="3" name="Content Placeholder 2"/>
          <p:cNvSpPr>
            <a:spLocks noGrp="1"/>
          </p:cNvSpPr>
          <p:nvPr>
            <p:ph sz="quarter" idx="1"/>
          </p:nvPr>
        </p:nvSpPr>
        <p:spPr/>
        <p:txBody>
          <a:bodyPr/>
          <a:lstStyle/>
          <a:p>
            <a:r>
              <a:rPr lang="en-US" dirty="0" smtClean="0"/>
              <a:t>MFP and MHW clinicians are continuing to assess and enroll participants onto the Mental Health Waiver.  </a:t>
            </a:r>
          </a:p>
          <a:p>
            <a:r>
              <a:rPr lang="en-US" dirty="0" smtClean="0"/>
              <a:t>Please keep ABH updated as to your ability to accept new referrals for CSP and RA services. </a:t>
            </a:r>
          </a:p>
          <a:p>
            <a:r>
              <a:rPr lang="en-US" dirty="0" smtClean="0"/>
              <a:t>Please be honest about your ability to provide the services that are being requested.  </a:t>
            </a:r>
          </a:p>
          <a:p>
            <a:r>
              <a:rPr lang="en-US" dirty="0" smtClean="0"/>
              <a:t>Please alert us if one of your staff has tested positive for COVID-19 and which participants they may have had contact.</a:t>
            </a:r>
          </a:p>
          <a:p>
            <a:r>
              <a:rPr lang="en-US" dirty="0" smtClean="0"/>
              <a:t>Please keep ABH updated of any contact/supervisor changes.</a:t>
            </a:r>
            <a:endParaRPr lang="en-US" dirty="0"/>
          </a:p>
        </p:txBody>
      </p:sp>
    </p:spTree>
    <p:extLst>
      <p:ext uri="{BB962C8B-B14F-4D97-AF65-F5344CB8AC3E}">
        <p14:creationId xmlns:p14="http://schemas.microsoft.com/office/powerpoint/2010/main" val="3076664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vs in person visits</a:t>
            </a:r>
            <a:endParaRPr lang="en-US" dirty="0"/>
          </a:p>
        </p:txBody>
      </p:sp>
      <p:sp>
        <p:nvSpPr>
          <p:cNvPr id="3" name="Content Placeholder 2"/>
          <p:cNvSpPr>
            <a:spLocks noGrp="1"/>
          </p:cNvSpPr>
          <p:nvPr>
            <p:ph sz="quarter" idx="1"/>
          </p:nvPr>
        </p:nvSpPr>
        <p:spPr/>
        <p:txBody>
          <a:bodyPr/>
          <a:lstStyle/>
          <a:p>
            <a:r>
              <a:rPr lang="en-US" dirty="0" smtClean="0"/>
              <a:t>It is expected at this time that all clients are receiving in person visits.  If a client is requesting that visits continue to be held virtually, please contact the CSC assigned to the case immediately so that the situation can be assessed and brought to DMHAS leadership if necessary for review.</a:t>
            </a:r>
          </a:p>
          <a:p>
            <a:r>
              <a:rPr lang="en-US" dirty="0" smtClean="0"/>
              <a:t>If there is a need for a visit to be held virtually, please remember that the CSC assigned to the case should be contacted to determine appropriateness.  </a:t>
            </a:r>
            <a:endParaRPr lang="en-US" dirty="0"/>
          </a:p>
        </p:txBody>
      </p:sp>
    </p:spTree>
    <p:extLst>
      <p:ext uri="{BB962C8B-B14F-4D97-AF65-F5344CB8AC3E}">
        <p14:creationId xmlns:p14="http://schemas.microsoft.com/office/powerpoint/2010/main" val="251115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Training process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Agencies are now required to also check Sex Offender Registry status.</a:t>
            </a:r>
            <a:endParaRPr lang="en-US" dirty="0" smtClean="0"/>
          </a:p>
          <a:p>
            <a:r>
              <a:rPr lang="en-US" dirty="0" smtClean="0"/>
              <a:t>For </a:t>
            </a:r>
            <a:r>
              <a:rPr lang="en-US" dirty="0" smtClean="0"/>
              <a:t>Agency trainings:</a:t>
            </a:r>
          </a:p>
          <a:p>
            <a:pPr lvl="1"/>
            <a:r>
              <a:rPr lang="en-US" dirty="0" smtClean="0"/>
              <a:t>Submit CBCs and training roster </a:t>
            </a:r>
            <a:r>
              <a:rPr lang="en-US" sz="3200" b="1" i="1" dirty="0" smtClean="0"/>
              <a:t>before</a:t>
            </a:r>
            <a:r>
              <a:rPr lang="en-US" dirty="0" smtClean="0"/>
              <a:t> conducting training to ABH for approval</a:t>
            </a:r>
          </a:p>
          <a:p>
            <a:pPr lvl="1"/>
            <a:r>
              <a:rPr lang="en-US" dirty="0" smtClean="0"/>
              <a:t>Notify ABH when training has been completed and submit attendance roster.</a:t>
            </a:r>
          </a:p>
          <a:p>
            <a:pPr lvl="1"/>
            <a:r>
              <a:rPr lang="en-US" dirty="0" smtClean="0"/>
              <a:t>ABH will notify agency when staff pass post-test.</a:t>
            </a:r>
          </a:p>
          <a:p>
            <a:r>
              <a:rPr lang="en-US" dirty="0" smtClean="0"/>
              <a:t>For ABH trainings:</a:t>
            </a:r>
          </a:p>
          <a:p>
            <a:pPr lvl="1"/>
            <a:r>
              <a:rPr lang="en-US" dirty="0" smtClean="0"/>
              <a:t>Submit CBC and preferred training date to Maria Michaud (</a:t>
            </a:r>
            <a:r>
              <a:rPr lang="en-US" dirty="0" smtClean="0">
                <a:hlinkClick r:id="rId2"/>
              </a:rPr>
              <a:t>mmichaud@abhct.com</a:t>
            </a:r>
            <a:r>
              <a:rPr lang="en-US" dirty="0" smtClean="0"/>
              <a:t>) to register staff for upcoming trainings. </a:t>
            </a:r>
          </a:p>
          <a:p>
            <a:pPr lvl="1"/>
            <a:r>
              <a:rPr lang="en-US" dirty="0" smtClean="0"/>
              <a:t>ABH will send an email to all registrants the afternoon before the training day with sign in information.  ABH will alert agencies once staff have completed training and passed post-test.</a:t>
            </a:r>
          </a:p>
          <a:p>
            <a:pPr marL="274320" lvl="1" indent="0">
              <a:buNone/>
            </a:pPr>
            <a:endParaRPr lang="en-US" dirty="0" smtClean="0"/>
          </a:p>
        </p:txBody>
      </p:sp>
    </p:spTree>
    <p:extLst>
      <p:ext uri="{BB962C8B-B14F-4D97-AF65-F5344CB8AC3E}">
        <p14:creationId xmlns:p14="http://schemas.microsoft.com/office/powerpoint/2010/main" val="16275924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4496</TotalTime>
  <Words>953</Words>
  <Application>Microsoft Office PowerPoint</Application>
  <PresentationFormat>On-screen Show (4:3)</PresentationFormat>
  <Paragraphs>94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Bookman Old Style</vt:lpstr>
      <vt:lpstr>Calibri</vt:lpstr>
      <vt:lpstr>Gill Sans MT</vt:lpstr>
      <vt:lpstr>Wingdings</vt:lpstr>
      <vt:lpstr>Wingdings 3</vt:lpstr>
      <vt:lpstr>Origin</vt:lpstr>
      <vt:lpstr>Mental Health Waiver Provider Meeting</vt:lpstr>
      <vt:lpstr>Agenda</vt:lpstr>
      <vt:lpstr>Waiver Update  (as of 4/25/2022)</vt:lpstr>
      <vt:lpstr>PowerPoint Presentation</vt:lpstr>
      <vt:lpstr>Waiver Staffing Changes/Updates</vt:lpstr>
      <vt:lpstr>HCBS Rate Methodology Study</vt:lpstr>
      <vt:lpstr>Staffing availability</vt:lpstr>
      <vt:lpstr>Virtual vs in person visits</vt:lpstr>
      <vt:lpstr>RA Training process</vt:lpstr>
      <vt:lpstr>Gainwell Re-credentialing</vt:lpstr>
      <vt:lpstr>Electronic Visit Verification</vt:lpstr>
      <vt:lpstr>MHW renewal 4/1/2022</vt:lpstr>
      <vt:lpstr>MHW Advisory Council</vt:lpstr>
      <vt:lpstr>ABH Contact Information</vt:lpstr>
    </vt:vector>
  </TitlesOfParts>
  <Company>Advanced Behavioral Health,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dgerwien</dc:creator>
  <cp:lastModifiedBy>Ann M. Luongo</cp:lastModifiedBy>
  <cp:revision>533</cp:revision>
  <cp:lastPrinted>2020-01-07T12:46:07Z</cp:lastPrinted>
  <dcterms:created xsi:type="dcterms:W3CDTF">2015-03-31T15:24:13Z</dcterms:created>
  <dcterms:modified xsi:type="dcterms:W3CDTF">2022-04-25T20:22:40Z</dcterms:modified>
</cp:coreProperties>
</file>