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20"/>
  </p:notesMasterIdLst>
  <p:handoutMasterIdLst>
    <p:handoutMasterId r:id="rId21"/>
  </p:handoutMasterIdLst>
  <p:sldIdLst>
    <p:sldId id="256" r:id="rId2"/>
    <p:sldId id="261" r:id="rId3"/>
    <p:sldId id="267" r:id="rId4"/>
    <p:sldId id="351" r:id="rId5"/>
    <p:sldId id="369" r:id="rId6"/>
    <p:sldId id="361" r:id="rId7"/>
    <p:sldId id="372" r:id="rId8"/>
    <p:sldId id="379" r:id="rId9"/>
    <p:sldId id="380" r:id="rId10"/>
    <p:sldId id="381" r:id="rId11"/>
    <p:sldId id="373" r:id="rId12"/>
    <p:sldId id="365" r:id="rId13"/>
    <p:sldId id="383" r:id="rId14"/>
    <p:sldId id="382" r:id="rId15"/>
    <p:sldId id="374" r:id="rId16"/>
    <p:sldId id="378" r:id="rId17"/>
    <p:sldId id="270" r:id="rId18"/>
    <p:sldId id="268" r:id="rId19"/>
  </p:sldIdLst>
  <p:sldSz cx="9144000" cy="6858000" type="screen4x3"/>
  <p:notesSz cx="7010400" cy="92964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E5E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p:cViewPr varScale="1">
        <p:scale>
          <a:sx n="88" d="100"/>
          <a:sy n="88" d="100"/>
        </p:scale>
        <p:origin x="1334" y="62"/>
      </p:cViewPr>
      <p:guideLst>
        <p:guide orient="horz" pos="2160"/>
        <p:guide pos="2880"/>
      </p:guideLst>
    </p:cSldViewPr>
  </p:slideViewPr>
  <p:notesTextViewPr>
    <p:cViewPr>
      <p:scale>
        <a:sx n="100" d="100"/>
        <a:sy n="100" d="100"/>
      </p:scale>
      <p:origin x="0" y="0"/>
    </p:cViewPr>
  </p:notesTextViewPr>
  <p:notesViewPr>
    <p:cSldViewPr>
      <p:cViewPr varScale="1">
        <p:scale>
          <a:sx n="86" d="100"/>
          <a:sy n="86" d="100"/>
        </p:scale>
        <p:origin x="-385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a:t>Average Enrolled by Month</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4.4527438657323795E-2"/>
          <c:y val="8.6607948044955918E-2"/>
          <c:w val="0.92794962556285965"/>
          <c:h val="0.8603968975031967"/>
        </c:manualLayout>
      </c:layout>
      <c:barChart>
        <c:barDir val="col"/>
        <c:grouping val="clustered"/>
        <c:varyColors val="0"/>
        <c:ser>
          <c:idx val="0"/>
          <c:order val="0"/>
          <c:spPr>
            <a:solidFill>
              <a:schemeClr val="accent1">
                <a:alpha val="85000"/>
              </a:schemeClr>
            </a:solidFill>
            <a:ln w="9525" cap="flat" cmpd="sng" algn="ctr">
              <a:solidFill>
                <a:schemeClr val="lt1">
                  <a:alpha val="50000"/>
                </a:schemeClr>
              </a:solidFill>
              <a:round/>
            </a:ln>
            <a:effectLst/>
          </c:spPr>
          <c:invertIfNegative val="0"/>
          <c:dPt>
            <c:idx val="4"/>
            <c:invertIfNegative val="0"/>
            <c:bubble3D val="0"/>
            <c:extLst>
              <c:ext xmlns:c16="http://schemas.microsoft.com/office/drawing/2014/chart" uri="{C3380CC4-5D6E-409C-BE32-E72D297353CC}">
                <c16:uniqueId val="{00000013-A089-479B-A883-2E301BF92539}"/>
              </c:ext>
            </c:extLst>
          </c:dPt>
          <c:dPt>
            <c:idx val="5"/>
            <c:invertIfNegative val="0"/>
            <c:bubble3D val="0"/>
            <c:extLst>
              <c:ext xmlns:c16="http://schemas.microsoft.com/office/drawing/2014/chart" uri="{C3380CC4-5D6E-409C-BE32-E72D297353CC}">
                <c16:uniqueId val="{00000014-A089-479B-A883-2E301BF92539}"/>
              </c:ext>
            </c:extLst>
          </c:dPt>
          <c:dPt>
            <c:idx val="6"/>
            <c:invertIfNegative val="0"/>
            <c:bubble3D val="0"/>
            <c:extLst>
              <c:ext xmlns:c16="http://schemas.microsoft.com/office/drawing/2014/chart" uri="{C3380CC4-5D6E-409C-BE32-E72D297353CC}">
                <c16:uniqueId val="{00000015-A089-479B-A883-2E301BF92539}"/>
              </c:ext>
            </c:extLst>
          </c:dPt>
          <c:dPt>
            <c:idx val="7"/>
            <c:invertIfNegative val="0"/>
            <c:bubble3D val="0"/>
            <c:extLst>
              <c:ext xmlns:c16="http://schemas.microsoft.com/office/drawing/2014/chart" uri="{C3380CC4-5D6E-409C-BE32-E72D297353CC}">
                <c16:uniqueId val="{0000000C-90A4-4C45-A26E-5AA2E43D63F2}"/>
              </c:ext>
            </c:extLst>
          </c:dPt>
          <c:dPt>
            <c:idx val="8"/>
            <c:invertIfNegative val="0"/>
            <c:bubble3D val="0"/>
            <c:extLst>
              <c:ext xmlns:c16="http://schemas.microsoft.com/office/drawing/2014/chart" uri="{C3380CC4-5D6E-409C-BE32-E72D297353CC}">
                <c16:uniqueId val="{0000000D-90A4-4C45-A26E-5AA2E43D63F2}"/>
              </c:ext>
            </c:extLst>
          </c:dPt>
          <c:dPt>
            <c:idx val="9"/>
            <c:invertIfNegative val="0"/>
            <c:bubble3D val="0"/>
            <c:extLst>
              <c:ext xmlns:c16="http://schemas.microsoft.com/office/drawing/2014/chart" uri="{C3380CC4-5D6E-409C-BE32-E72D297353CC}">
                <c16:uniqueId val="{0000000E-90A4-4C45-A26E-5AA2E43D63F2}"/>
              </c:ext>
            </c:extLst>
          </c:dPt>
          <c:dPt>
            <c:idx val="10"/>
            <c:invertIfNegative val="0"/>
            <c:bubble3D val="0"/>
            <c:extLst>
              <c:ext xmlns:c16="http://schemas.microsoft.com/office/drawing/2014/chart" uri="{C3380CC4-5D6E-409C-BE32-E72D297353CC}">
                <c16:uniqueId val="{00000006-FAE4-41FF-8657-DF804D281920}"/>
              </c:ext>
            </c:extLst>
          </c:dPt>
          <c:dPt>
            <c:idx val="11"/>
            <c:invertIfNegative val="0"/>
            <c:bubble3D val="0"/>
            <c:extLst>
              <c:ext xmlns:c16="http://schemas.microsoft.com/office/drawing/2014/chart" uri="{C3380CC4-5D6E-409C-BE32-E72D297353CC}">
                <c16:uniqueId val="{00000007-FAE4-41FF-8657-DF804D281920}"/>
              </c:ext>
            </c:extLst>
          </c:dPt>
          <c:dPt>
            <c:idx val="12"/>
            <c:invertIfNegative val="0"/>
            <c:bubble3D val="0"/>
            <c:extLst>
              <c:ext xmlns:c16="http://schemas.microsoft.com/office/drawing/2014/chart" uri="{C3380CC4-5D6E-409C-BE32-E72D297353CC}">
                <c16:uniqueId val="{00000008-FAE4-41FF-8657-DF804D281920}"/>
              </c:ext>
            </c:extLst>
          </c:dPt>
          <c:dPt>
            <c:idx val="13"/>
            <c:invertIfNegative val="0"/>
            <c:bubble3D val="0"/>
            <c:extLst>
              <c:ext xmlns:c16="http://schemas.microsoft.com/office/drawing/2014/chart" uri="{C3380CC4-5D6E-409C-BE32-E72D297353CC}">
                <c16:uniqueId val="{00000000-DF10-4AD2-929C-C3553C26877A}"/>
              </c:ext>
            </c:extLst>
          </c:dPt>
          <c:dPt>
            <c:idx val="14"/>
            <c:invertIfNegative val="0"/>
            <c:bubble3D val="0"/>
            <c:extLst>
              <c:ext xmlns:c16="http://schemas.microsoft.com/office/drawing/2014/chart" uri="{C3380CC4-5D6E-409C-BE32-E72D297353CC}">
                <c16:uniqueId val="{00000001-DF10-4AD2-929C-C3553C26877A}"/>
              </c:ext>
            </c:extLst>
          </c:dPt>
          <c:dPt>
            <c:idx val="15"/>
            <c:invertIfNegative val="0"/>
            <c:bubble3D val="0"/>
            <c:extLst>
              <c:ext xmlns:c16="http://schemas.microsoft.com/office/drawing/2014/chart" uri="{C3380CC4-5D6E-409C-BE32-E72D297353CC}">
                <c16:uniqueId val="{00000002-DF10-4AD2-929C-C3553C26877A}"/>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Sheet1!$J$8:$J$20</c:f>
              <c:strCache>
                <c:ptCount val="13"/>
                <c:pt idx="0">
                  <c:v>WY 8</c:v>
                </c:pt>
                <c:pt idx="1">
                  <c:v>WY 9</c:v>
                </c:pt>
                <c:pt idx="2">
                  <c:v>WY 10</c:v>
                </c:pt>
                <c:pt idx="3">
                  <c:v>WY 11</c:v>
                </c:pt>
                <c:pt idx="4">
                  <c:v>WY 12</c:v>
                </c:pt>
                <c:pt idx="5">
                  <c:v>WY 13</c:v>
                </c:pt>
                <c:pt idx="6">
                  <c:v>WY 14</c:v>
                </c:pt>
                <c:pt idx="7">
                  <c:v>Apr-23</c:v>
                </c:pt>
                <c:pt idx="8">
                  <c:v>May-23</c:v>
                </c:pt>
                <c:pt idx="9">
                  <c:v>Jun-23</c:v>
                </c:pt>
                <c:pt idx="10">
                  <c:v>Jul-23</c:v>
                </c:pt>
                <c:pt idx="11">
                  <c:v>Aug-23</c:v>
                </c:pt>
                <c:pt idx="12">
                  <c:v>Sep-23</c:v>
                </c:pt>
              </c:strCache>
            </c:strRef>
          </c:cat>
          <c:val>
            <c:numRef>
              <c:f>Sheet1!$K$8:$K$20</c:f>
              <c:numCache>
                <c:formatCode>General</c:formatCode>
                <c:ptCount val="13"/>
                <c:pt idx="0">
                  <c:v>21.5</c:v>
                </c:pt>
                <c:pt idx="1">
                  <c:v>9.75</c:v>
                </c:pt>
                <c:pt idx="2">
                  <c:v>7.25</c:v>
                </c:pt>
                <c:pt idx="3">
                  <c:v>10.583333333333334</c:v>
                </c:pt>
                <c:pt idx="4">
                  <c:v>5.416666666666667</c:v>
                </c:pt>
                <c:pt idx="5">
                  <c:v>5.8333300000000001</c:v>
                </c:pt>
                <c:pt idx="6">
                  <c:v>8</c:v>
                </c:pt>
                <c:pt idx="7">
                  <c:v>8</c:v>
                </c:pt>
                <c:pt idx="8">
                  <c:v>15</c:v>
                </c:pt>
                <c:pt idx="9">
                  <c:v>13</c:v>
                </c:pt>
                <c:pt idx="10">
                  <c:v>9</c:v>
                </c:pt>
                <c:pt idx="11">
                  <c:v>11</c:v>
                </c:pt>
                <c:pt idx="12">
                  <c:v>5</c:v>
                </c:pt>
              </c:numCache>
            </c:numRef>
          </c:val>
          <c:extLst>
            <c:ext xmlns:c16="http://schemas.microsoft.com/office/drawing/2014/chart" uri="{C3380CC4-5D6E-409C-BE32-E72D297353CC}">
              <c16:uniqueId val="{00000000-A8AC-4ADE-A74C-74858D556AC6}"/>
            </c:ext>
          </c:extLst>
        </c:ser>
        <c:dLbls>
          <c:dLblPos val="inEnd"/>
          <c:showLegendKey val="0"/>
          <c:showVal val="1"/>
          <c:showCatName val="0"/>
          <c:showSerName val="0"/>
          <c:showPercent val="0"/>
          <c:showBubbleSize val="0"/>
        </c:dLbls>
        <c:gapWidth val="65"/>
        <c:axId val="459072472"/>
        <c:axId val="459075752"/>
      </c:barChart>
      <c:catAx>
        <c:axId val="45907247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459075752"/>
        <c:crosses val="autoZero"/>
        <c:auto val="1"/>
        <c:lblAlgn val="ctr"/>
        <c:lblOffset val="100"/>
        <c:noMultiLvlLbl val="0"/>
      </c:catAx>
      <c:valAx>
        <c:axId val="45907575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459072472"/>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5138"/>
          </a:xfrm>
          <a:prstGeom prst="rect">
            <a:avLst/>
          </a:prstGeom>
        </p:spPr>
        <p:txBody>
          <a:bodyPr vert="horz" lIns="91440" tIns="45720" rIns="91440" bIns="45720" rtlCol="0"/>
          <a:lstStyle>
            <a:lvl1pPr algn="l">
              <a:defRPr sz="1200"/>
            </a:lvl1pPr>
          </a:lstStyle>
          <a:p>
            <a:endParaRPr lang="en-US" dirty="0"/>
          </a:p>
        </p:txBody>
      </p:sp>
      <p:sp>
        <p:nvSpPr>
          <p:cNvPr id="4" name="Footer Placeholder 3"/>
          <p:cNvSpPr>
            <a:spLocks noGrp="1"/>
          </p:cNvSpPr>
          <p:nvPr>
            <p:ph type="ftr" sz="quarter" idx="2"/>
          </p:nvPr>
        </p:nvSpPr>
        <p:spPr>
          <a:xfrm>
            <a:off x="2"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675"/>
            <a:ext cx="3038475" cy="465138"/>
          </a:xfrm>
          <a:prstGeom prst="rect">
            <a:avLst/>
          </a:prstGeom>
        </p:spPr>
        <p:txBody>
          <a:bodyPr vert="horz" lIns="91440" tIns="45720" rIns="91440" bIns="45720" rtlCol="0" anchor="b"/>
          <a:lstStyle>
            <a:lvl1pPr algn="r">
              <a:defRPr sz="1200"/>
            </a:lvl1pPr>
          </a:lstStyle>
          <a:p>
            <a:fld id="{D2F1ADF7-0E37-40D0-961A-E4060B9FCB7B}"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6BE1245-823B-40D7-9909-5CFEBCDEE0BF}" type="datetimeFigureOut">
              <a:rPr lang="en-US" smtClean="0"/>
              <a:pPr/>
              <a:t>10/24/2023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F67744F-5D70-4937-A547-19B633522A2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F85A3C5A-98EB-4635-941D-9452A06AE6C2}" type="datetimeFigureOut">
              <a:rPr lang="en-US" smtClean="0"/>
              <a:pPr/>
              <a:t>10/24/2023</a:t>
            </a:fld>
            <a:endParaRPr lang="en-US" dirty="0"/>
          </a:p>
        </p:txBody>
      </p:sp>
      <p:sp>
        <p:nvSpPr>
          <p:cNvPr id="17" name="Footer Placeholder 16"/>
          <p:cNvSpPr>
            <a:spLocks noGrp="1"/>
          </p:cNvSpPr>
          <p:nvPr>
            <p:ph type="ftr" sz="quarter" idx="11"/>
          </p:nvPr>
        </p:nvSpPr>
        <p:spPr>
          <a:xfrm>
            <a:off x="2898648" y="6355080"/>
            <a:ext cx="3474720" cy="365760"/>
          </a:xfrm>
        </p:spPr>
        <p:txBody>
          <a:bodyPr/>
          <a:lstStyle/>
          <a:p>
            <a:endParaRPr lang="en-US" dirty="0"/>
          </a:p>
        </p:txBody>
      </p:sp>
      <p:sp>
        <p:nvSpPr>
          <p:cNvPr id="29" name="Slide Number Placeholder 28"/>
          <p:cNvSpPr>
            <a:spLocks noGrp="1"/>
          </p:cNvSpPr>
          <p:nvPr>
            <p:ph type="sldNum" sz="quarter" idx="12"/>
          </p:nvPr>
        </p:nvSpPr>
        <p:spPr>
          <a:xfrm>
            <a:off x="1216152" y="6355080"/>
            <a:ext cx="1219200" cy="365760"/>
          </a:xfrm>
        </p:spPr>
        <p:txBody>
          <a:bodyPr/>
          <a:lstStyle/>
          <a:p>
            <a:fld id="{B261F408-9BCA-4CF6-BAD2-6E4499E4A88B}" type="slidenum">
              <a:rPr lang="en-US" smtClean="0"/>
              <a:pPr/>
              <a:t>‹#›</a:t>
            </a:fld>
            <a:endParaRPr lang="en-US" dirty="0"/>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5A3C5A-98EB-4635-941D-9452A06AE6C2}" type="datetimeFigureOut">
              <a:rPr lang="en-US" smtClean="0"/>
              <a:pPr/>
              <a:t>10/24/2023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61F408-9BCA-4CF6-BAD2-6E4499E4A88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5A3C5A-98EB-4635-941D-9452A06AE6C2}" type="datetimeFigureOut">
              <a:rPr lang="en-US" smtClean="0"/>
              <a:pPr/>
              <a:t>10/24/2023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61F408-9BCA-4CF6-BAD2-6E4499E4A88B}" type="slidenum">
              <a:rPr lang="en-US" smtClean="0"/>
              <a:pPr/>
              <a:t>‹#›</a:t>
            </a:fld>
            <a:endParaRPr lang="en-US" dirty="0"/>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85A3C5A-98EB-4635-941D-9452A06AE6C2}" type="datetimeFigureOut">
              <a:rPr lang="en-US" smtClean="0"/>
              <a:pPr/>
              <a:t>10/24/2023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61F408-9BCA-4CF6-BAD2-6E4499E4A88B}" type="slidenum">
              <a:rPr lang="en-US" smtClean="0"/>
              <a:pPr/>
              <a:t>‹#›</a:t>
            </a:fld>
            <a:endParaRPr lang="en-US" dirty="0"/>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F85A3C5A-98EB-4635-941D-9452A06AE6C2}" type="datetimeFigureOut">
              <a:rPr lang="en-US" smtClean="0"/>
              <a:pPr/>
              <a:t>10/24/2023</a:t>
            </a:fld>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lang="en-US" dirty="0"/>
          </a:p>
        </p:txBody>
      </p:sp>
      <p:sp>
        <p:nvSpPr>
          <p:cNvPr id="6" name="Slide Number Placeholder 5"/>
          <p:cNvSpPr>
            <a:spLocks noGrp="1"/>
          </p:cNvSpPr>
          <p:nvPr>
            <p:ph type="sldNum" sz="quarter" idx="12"/>
          </p:nvPr>
        </p:nvSpPr>
        <p:spPr>
          <a:xfrm>
            <a:off x="1069848" y="6355080"/>
            <a:ext cx="1520952" cy="365760"/>
          </a:xfrm>
        </p:spPr>
        <p:txBody>
          <a:bodyPr/>
          <a:lstStyle/>
          <a:p>
            <a:fld id="{B261F408-9BCA-4CF6-BAD2-6E4499E4A88B}" type="slidenum">
              <a:rPr lang="en-US" smtClean="0"/>
              <a:pPr/>
              <a:t>‹#›</a:t>
            </a:fld>
            <a:endParaRPr lang="en-US" dirty="0"/>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85A3C5A-98EB-4635-941D-9452A06AE6C2}" type="datetimeFigureOut">
              <a:rPr lang="en-US" smtClean="0"/>
              <a:pPr/>
              <a:t>10/24/2023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61F408-9BCA-4CF6-BAD2-6E4499E4A88B}" type="slidenum">
              <a:rPr lang="en-US" smtClean="0"/>
              <a:pPr/>
              <a:t>‹#›</a:t>
            </a:fld>
            <a:endParaRPr lang="en-US" dirty="0"/>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85A3C5A-98EB-4635-941D-9452A06AE6C2}" type="datetimeFigureOut">
              <a:rPr lang="en-US" smtClean="0"/>
              <a:pPr/>
              <a:t>10/24/2023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261F408-9BCA-4CF6-BAD2-6E4499E4A88B}" type="slidenum">
              <a:rPr lang="en-US" smtClean="0"/>
              <a:pPr/>
              <a:t>‹#›</a:t>
            </a:fld>
            <a:endParaRPr lang="en-US" dirty="0"/>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85A3C5A-98EB-4635-941D-9452A06AE6C2}" type="datetimeFigureOut">
              <a:rPr lang="en-US" smtClean="0"/>
              <a:pPr/>
              <a:t>10/24/2023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261F408-9BCA-4CF6-BAD2-6E4499E4A88B}" type="slidenum">
              <a:rPr lang="en-US" smtClean="0"/>
              <a:pPr/>
              <a:t>‹#›</a:t>
            </a:fld>
            <a:endParaRPr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5A3C5A-98EB-4635-941D-9452A06AE6C2}" type="datetimeFigureOut">
              <a:rPr lang="en-US" smtClean="0"/>
              <a:pPr/>
              <a:t>10/24/2023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261F408-9BCA-4CF6-BAD2-6E4499E4A88B}" type="slidenum">
              <a:rPr lang="en-US" smtClean="0"/>
              <a:pPr/>
              <a:t>‹#›</a:t>
            </a:fld>
            <a:endParaRPr lang="en-US" dirty="0"/>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85A3C5A-98EB-4635-941D-9452A06AE6C2}" type="datetimeFigureOut">
              <a:rPr lang="en-US" smtClean="0"/>
              <a:pPr/>
              <a:t>10/24/2023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61F408-9BCA-4CF6-BAD2-6E4499E4A88B}"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85A3C5A-98EB-4635-941D-9452A06AE6C2}" type="datetimeFigureOut">
              <a:rPr lang="en-US" smtClean="0"/>
              <a:pPr/>
              <a:t>10/24/2023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61F408-9BCA-4CF6-BAD2-6E4499E4A88B}" type="slidenum">
              <a:rPr lang="en-US" smtClean="0"/>
              <a:pPr/>
              <a:t>‹#›</a:t>
            </a:fld>
            <a:endParaRPr lang="en-US" dirty="0"/>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F85A3C5A-98EB-4635-941D-9452A06AE6C2}" type="datetimeFigureOut">
              <a:rPr lang="en-US" smtClean="0"/>
              <a:pPr/>
              <a:t>10/24/2023</a:t>
            </a:fld>
            <a:endParaRPr lang="en-US" dirty="0"/>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261F408-9BCA-4CF6-BAD2-6E4499E4A88B}" type="slidenum">
              <a:rPr lang="en-US" smtClean="0"/>
              <a:pPr/>
              <a:t>‹#›</a:t>
            </a:fld>
            <a:endParaRPr lang="en-US" dirty="0"/>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jdemars@abhct.com" TargetMode="External"/><Relationship Id="rId2" Type="http://schemas.openxmlformats.org/officeDocument/2006/relationships/hyperlink" Target="mailto:eleblanc@abhct.com" TargetMode="External"/><Relationship Id="rId1" Type="http://schemas.openxmlformats.org/officeDocument/2006/relationships/slideLayout" Target="../slideLayouts/slideLayout2.xml"/><Relationship Id="rId5" Type="http://schemas.openxmlformats.org/officeDocument/2006/relationships/hyperlink" Target="mailto:ctevv@gainwelltechnologies.com" TargetMode="External"/><Relationship Id="rId4" Type="http://schemas.openxmlformats.org/officeDocument/2006/relationships/hyperlink" Target="mailto:ctcustomercare@sandata.com"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info.wellsky.com/EVV-LP.html" TargetMode="External"/><Relationship Id="rId2" Type="http://schemas.openxmlformats.org/officeDocument/2006/relationships/hyperlink" Target="https://www.therapevv.net/"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jdemars@abhct.com" TargetMode="External"/><Relationship Id="rId2" Type="http://schemas.openxmlformats.org/officeDocument/2006/relationships/hyperlink" Target="mailto:aluongo@abhct.com" TargetMode="External"/><Relationship Id="rId1" Type="http://schemas.openxmlformats.org/officeDocument/2006/relationships/slideLayout" Target="../slideLayouts/slideLayout2.xml"/><Relationship Id="rId6" Type="http://schemas.openxmlformats.org/officeDocument/2006/relationships/hyperlink" Target="mailto:lbiggs@abhct.com" TargetMode="External"/><Relationship Id="rId5" Type="http://schemas.openxmlformats.org/officeDocument/2006/relationships/hyperlink" Target="mailto:eleblanc@abhct.com" TargetMode="External"/><Relationship Id="rId4" Type="http://schemas.openxmlformats.org/officeDocument/2006/relationships/hyperlink" Target="mailto:tboisseau@abht.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i="1" dirty="0" smtClean="0"/>
              <a:t>Mental Health Waiver</a:t>
            </a:r>
            <a:r>
              <a:rPr lang="en-US" dirty="0" smtClean="0"/>
              <a:t/>
            </a:r>
            <a:br>
              <a:rPr lang="en-US" dirty="0" smtClean="0"/>
            </a:br>
            <a:r>
              <a:rPr lang="en-US" dirty="0" smtClean="0"/>
              <a:t>Provider Meeting</a:t>
            </a:r>
            <a:endParaRPr lang="en-US" dirty="0"/>
          </a:p>
        </p:txBody>
      </p:sp>
      <p:sp>
        <p:nvSpPr>
          <p:cNvPr id="3" name="Subtitle 2"/>
          <p:cNvSpPr>
            <a:spLocks noGrp="1"/>
          </p:cNvSpPr>
          <p:nvPr>
            <p:ph type="subTitle" idx="1"/>
          </p:nvPr>
        </p:nvSpPr>
        <p:spPr/>
        <p:txBody>
          <a:bodyPr/>
          <a:lstStyle/>
          <a:p>
            <a:r>
              <a:rPr lang="en-US" dirty="0" smtClean="0"/>
              <a:t>October 24, 2023</a:t>
            </a:r>
            <a:endParaRPr lang="en-US" dirty="0"/>
          </a:p>
        </p:txBody>
      </p:sp>
      <p:pic>
        <p:nvPicPr>
          <p:cNvPr id="5" name="Picture 4" descr="Vintage Halloween Owl on Branch Diecut | 5 3/4 inches tall | Dave | Flick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71844" y="77943"/>
            <a:ext cx="3182931" cy="3427257"/>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Utilization of Multiple F2F codes</a:t>
            </a:r>
            <a:endParaRPr lang="en-US" dirty="0"/>
          </a:p>
        </p:txBody>
      </p:sp>
      <p:sp>
        <p:nvSpPr>
          <p:cNvPr id="3" name="Content Placeholder 2"/>
          <p:cNvSpPr>
            <a:spLocks noGrp="1"/>
          </p:cNvSpPr>
          <p:nvPr>
            <p:ph sz="quarter" idx="1"/>
          </p:nvPr>
        </p:nvSpPr>
        <p:spPr/>
        <p:txBody>
          <a:bodyPr>
            <a:normAutofit/>
          </a:bodyPr>
          <a:lstStyle/>
          <a:p>
            <a:r>
              <a:rPr lang="en-US" dirty="0" smtClean="0"/>
              <a:t>We are still waiting for updates from </a:t>
            </a:r>
            <a:r>
              <a:rPr lang="en-US" dirty="0" err="1" smtClean="0"/>
              <a:t>Gainwell</a:t>
            </a:r>
            <a:r>
              <a:rPr lang="en-US" dirty="0" smtClean="0"/>
              <a:t> and </a:t>
            </a:r>
            <a:r>
              <a:rPr lang="en-US" dirty="0" err="1" smtClean="0"/>
              <a:t>Sandata</a:t>
            </a:r>
            <a:r>
              <a:rPr lang="en-US" dirty="0" smtClean="0"/>
              <a:t> that this function has been corrected.  In the meantime, if you need to manually enter visits for group visits it will not count against your EVV compliance.  </a:t>
            </a:r>
            <a:endParaRPr lang="en-US" dirty="0"/>
          </a:p>
        </p:txBody>
      </p:sp>
    </p:spTree>
    <p:extLst>
      <p:ext uri="{BB962C8B-B14F-4D97-AF65-F5344CB8AC3E}">
        <p14:creationId xmlns:p14="http://schemas.microsoft.com/office/powerpoint/2010/main" val="600599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Re-credentialing requirements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Re-credentialing of all services is now required every 2 years.  </a:t>
            </a:r>
          </a:p>
          <a:p>
            <a:r>
              <a:rPr lang="en-US" dirty="0" smtClean="0"/>
              <a:t>CSP</a:t>
            </a:r>
          </a:p>
          <a:p>
            <a:pPr lvl="1"/>
            <a:r>
              <a:rPr lang="en-US" dirty="0" smtClean="0"/>
              <a:t>Supervisor: Master’s level or licensed</a:t>
            </a:r>
          </a:p>
          <a:p>
            <a:pPr lvl="1"/>
            <a:r>
              <a:rPr lang="en-US" dirty="0" smtClean="0"/>
              <a:t>Agency accreditation: CARF,  TJC, COA, </a:t>
            </a:r>
            <a:r>
              <a:rPr lang="en-US" dirty="0" err="1" smtClean="0"/>
              <a:t>etc</a:t>
            </a:r>
            <a:endParaRPr lang="en-US" dirty="0" smtClean="0"/>
          </a:p>
          <a:p>
            <a:pPr lvl="1"/>
            <a:r>
              <a:rPr lang="en-US" dirty="0" smtClean="0"/>
              <a:t>Staff: Bachelor’s degree in related field or 2 years work experience.  Now requires CBC every 2 years</a:t>
            </a:r>
          </a:p>
          <a:p>
            <a:r>
              <a:rPr lang="en-US" dirty="0" smtClean="0"/>
              <a:t>RA</a:t>
            </a:r>
          </a:p>
          <a:p>
            <a:pPr lvl="1"/>
            <a:r>
              <a:rPr lang="en-US" dirty="0" smtClean="0"/>
              <a:t>Supervisor: Master’s level or licensed</a:t>
            </a:r>
          </a:p>
          <a:p>
            <a:pPr lvl="1"/>
            <a:r>
              <a:rPr lang="en-US" dirty="0" smtClean="0"/>
              <a:t>Staff: initial training, 6 hours yearly training, CBC every 2 years</a:t>
            </a:r>
          </a:p>
          <a:p>
            <a:r>
              <a:rPr lang="en-US" dirty="0" smtClean="0"/>
              <a:t>Peer Support</a:t>
            </a:r>
          </a:p>
          <a:p>
            <a:pPr lvl="1"/>
            <a:r>
              <a:rPr lang="en-US" dirty="0" smtClean="0"/>
              <a:t>Supervisor: Master’s level or licensed</a:t>
            </a:r>
          </a:p>
          <a:p>
            <a:pPr lvl="1"/>
            <a:r>
              <a:rPr lang="en-US" dirty="0" smtClean="0"/>
              <a:t>Agency: CARF, TJC, COA etc.</a:t>
            </a:r>
          </a:p>
          <a:p>
            <a:pPr lvl="1"/>
            <a:r>
              <a:rPr lang="en-US" dirty="0" smtClean="0"/>
              <a:t>Staff: RSS certification through Advocacy Unlimited or CCAR</a:t>
            </a:r>
            <a:endParaRPr lang="en-US" dirty="0"/>
          </a:p>
        </p:txBody>
      </p:sp>
    </p:spTree>
    <p:extLst>
      <p:ext uri="{BB962C8B-B14F-4D97-AF65-F5344CB8AC3E}">
        <p14:creationId xmlns:p14="http://schemas.microsoft.com/office/powerpoint/2010/main" val="9477978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Monthly Progress Notes</a:t>
            </a:r>
            <a:endParaRPr lang="en-US" dirty="0"/>
          </a:p>
        </p:txBody>
      </p:sp>
      <p:sp>
        <p:nvSpPr>
          <p:cNvPr id="3" name="Content Placeholder 2"/>
          <p:cNvSpPr>
            <a:spLocks noGrp="1"/>
          </p:cNvSpPr>
          <p:nvPr>
            <p:ph sz="quarter" idx="1"/>
          </p:nvPr>
        </p:nvSpPr>
        <p:spPr/>
        <p:txBody>
          <a:bodyPr/>
          <a:lstStyle/>
          <a:p>
            <a:r>
              <a:rPr lang="en-US" dirty="0" smtClean="0"/>
              <a:t>Please remember that your agency will be required to submit a note for any authorization that is active for at least one day during the month.  Please check to make sure that clinicians close out interventions when you stop providing service.  If you are not getting a timely response, please reach out to Ann Marie Luongo or Jenny DeMars at ABH.  </a:t>
            </a:r>
          </a:p>
          <a:p>
            <a:r>
              <a:rPr lang="en-US" dirty="0" smtClean="0"/>
              <a:t>Reminder the only note now due for CSP is the Monthly Summary.  </a:t>
            </a:r>
          </a:p>
          <a:p>
            <a:r>
              <a:rPr lang="en-US" dirty="0" smtClean="0"/>
              <a:t>Failure to complete timely notes may lead to agency being placed on hold for new referrals. </a:t>
            </a:r>
            <a:endParaRPr lang="en-US" dirty="0"/>
          </a:p>
        </p:txBody>
      </p:sp>
    </p:spTree>
    <p:extLst>
      <p:ext uri="{BB962C8B-B14F-4D97-AF65-F5344CB8AC3E}">
        <p14:creationId xmlns:p14="http://schemas.microsoft.com/office/powerpoint/2010/main" val="14920725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Updates to Provider view of WOS</a:t>
            </a:r>
            <a:endParaRPr lang="en-US" dirty="0"/>
          </a:p>
        </p:txBody>
      </p:sp>
      <p:sp>
        <p:nvSpPr>
          <p:cNvPr id="3" name="Content Placeholder 2"/>
          <p:cNvSpPr>
            <a:spLocks noGrp="1"/>
          </p:cNvSpPr>
          <p:nvPr>
            <p:ph sz="quarter" idx="1"/>
          </p:nvPr>
        </p:nvSpPr>
        <p:spPr/>
        <p:txBody>
          <a:bodyPr/>
          <a:lstStyle/>
          <a:p>
            <a:r>
              <a:rPr lang="en-US" dirty="0" smtClean="0"/>
              <a:t>The following changes are in the process of being implemented:</a:t>
            </a:r>
          </a:p>
          <a:p>
            <a:pPr lvl="1"/>
            <a:r>
              <a:rPr lang="en-US" dirty="0" smtClean="0"/>
              <a:t>The addition of the assigned CSC name is being added to the Inquiry page</a:t>
            </a:r>
          </a:p>
          <a:p>
            <a:pPr lvl="1"/>
            <a:r>
              <a:rPr lang="en-US" dirty="0" smtClean="0"/>
              <a:t>A provider name column has been added to the Progress Note section to assist in confusion when there are multiple agencies providing the same service.  </a:t>
            </a:r>
          </a:p>
          <a:p>
            <a:pPr lvl="1"/>
            <a:r>
              <a:rPr lang="en-US" dirty="0" smtClean="0"/>
              <a:t>Please notify us of any issues/errors you find in these updates so we can alert our IT department</a:t>
            </a:r>
            <a:endParaRPr lang="en-US" dirty="0"/>
          </a:p>
        </p:txBody>
      </p:sp>
    </p:spTree>
    <p:extLst>
      <p:ext uri="{BB962C8B-B14F-4D97-AF65-F5344CB8AC3E}">
        <p14:creationId xmlns:p14="http://schemas.microsoft.com/office/powerpoint/2010/main" val="31257809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TCM billing</a:t>
            </a:r>
            <a:endParaRPr lang="en-US" dirty="0"/>
          </a:p>
        </p:txBody>
      </p:sp>
      <p:sp>
        <p:nvSpPr>
          <p:cNvPr id="3" name="Content Placeholder 2"/>
          <p:cNvSpPr>
            <a:spLocks noGrp="1"/>
          </p:cNvSpPr>
          <p:nvPr>
            <p:ph sz="quarter" idx="1"/>
          </p:nvPr>
        </p:nvSpPr>
        <p:spPr/>
        <p:txBody>
          <a:bodyPr/>
          <a:lstStyle/>
          <a:p>
            <a:r>
              <a:rPr lang="en-US" dirty="0" smtClean="0"/>
              <a:t>TCM billing can only occur after a client has been enrolled on the Mental Health Waiver</a:t>
            </a:r>
          </a:p>
          <a:p>
            <a:r>
              <a:rPr lang="en-US" dirty="0" smtClean="0"/>
              <a:t>If you have provided TCM services to a client who is transitioning out of a SNF and onto the waiver, you will need to bill all of your TCM hours on the day of discharge.  This will mean you also need to manually enter a </a:t>
            </a:r>
            <a:r>
              <a:rPr lang="en-US" dirty="0" err="1" smtClean="0"/>
              <a:t>Sandata</a:t>
            </a:r>
            <a:r>
              <a:rPr lang="en-US" dirty="0" smtClean="0"/>
              <a:t> visit for that day with the full amount of hours.  </a:t>
            </a:r>
          </a:p>
          <a:p>
            <a:r>
              <a:rPr lang="en-US" dirty="0" smtClean="0"/>
              <a:t>For clients who go into a nursing home or hospital after they have been enrolled on the Mental Health Waiver, you can bill TCM as it is provided.  </a:t>
            </a:r>
            <a:endParaRPr lang="en-US" dirty="0"/>
          </a:p>
        </p:txBody>
      </p:sp>
    </p:spTree>
    <p:extLst>
      <p:ext uri="{BB962C8B-B14F-4D97-AF65-F5344CB8AC3E}">
        <p14:creationId xmlns:p14="http://schemas.microsoft.com/office/powerpoint/2010/main" val="13630078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Authorizations/Billing Issues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If an authorization is missing in either the ABH portal or </a:t>
            </a:r>
            <a:r>
              <a:rPr lang="en-US" dirty="0" err="1" smtClean="0"/>
              <a:t>Gainwell</a:t>
            </a:r>
            <a:r>
              <a:rPr lang="en-US" dirty="0" smtClean="0"/>
              <a:t> system, please reach out to ABH for assistance.</a:t>
            </a:r>
          </a:p>
          <a:p>
            <a:pPr lvl="1"/>
            <a:r>
              <a:rPr lang="en-US" dirty="0" smtClean="0"/>
              <a:t>Emilie LeBlanc: </a:t>
            </a:r>
            <a:r>
              <a:rPr lang="en-US" dirty="0" smtClean="0">
                <a:hlinkClick r:id="rId2"/>
              </a:rPr>
              <a:t>eleblanc@abhct.com</a:t>
            </a:r>
            <a:r>
              <a:rPr lang="en-US" dirty="0" smtClean="0"/>
              <a:t>  860-704-6123</a:t>
            </a:r>
          </a:p>
          <a:p>
            <a:pPr lvl="1"/>
            <a:r>
              <a:rPr lang="en-US" smtClean="0"/>
              <a:t>Jenny DeMars</a:t>
            </a:r>
            <a:r>
              <a:rPr lang="en-US" dirty="0" smtClean="0"/>
              <a:t>:  </a:t>
            </a:r>
            <a:r>
              <a:rPr lang="en-US" dirty="0" smtClean="0">
                <a:hlinkClick r:id="rId3"/>
              </a:rPr>
              <a:t>jdemars@abhct.com</a:t>
            </a:r>
            <a:r>
              <a:rPr lang="en-US" dirty="0" smtClean="0"/>
              <a:t>    860-704-6254</a:t>
            </a:r>
          </a:p>
          <a:p>
            <a:pPr marL="274320" lvl="1" indent="0">
              <a:buNone/>
            </a:pPr>
            <a:endParaRPr lang="en-US" dirty="0" smtClean="0"/>
          </a:p>
          <a:p>
            <a:r>
              <a:rPr lang="en-US" dirty="0" smtClean="0"/>
              <a:t>If an authorization is missing in </a:t>
            </a:r>
            <a:r>
              <a:rPr lang="en-US" dirty="0" err="1" smtClean="0"/>
              <a:t>Sandata</a:t>
            </a:r>
            <a:r>
              <a:rPr lang="en-US" dirty="0" smtClean="0"/>
              <a:t>, please contact </a:t>
            </a:r>
            <a:r>
              <a:rPr lang="en-US" dirty="0" err="1" smtClean="0"/>
              <a:t>Sandata</a:t>
            </a:r>
            <a:r>
              <a:rPr lang="en-US" dirty="0" smtClean="0"/>
              <a:t> and </a:t>
            </a:r>
            <a:r>
              <a:rPr lang="en-US" dirty="0" err="1" smtClean="0"/>
              <a:t>Gainwell</a:t>
            </a:r>
            <a:r>
              <a:rPr lang="en-US" dirty="0" smtClean="0"/>
              <a:t> for assistance.</a:t>
            </a:r>
          </a:p>
          <a:p>
            <a:pPr lvl="1"/>
            <a:r>
              <a:rPr lang="en-US" dirty="0" err="1" smtClean="0"/>
              <a:t>Sandata</a:t>
            </a:r>
            <a:r>
              <a:rPr lang="en-US" dirty="0" smtClean="0"/>
              <a:t>: </a:t>
            </a:r>
            <a:r>
              <a:rPr lang="en-US" dirty="0" smtClean="0">
                <a:hlinkClick r:id="rId4"/>
              </a:rPr>
              <a:t>ctcustomercare@sandata.com</a:t>
            </a:r>
            <a:r>
              <a:rPr lang="en-US" dirty="0" smtClean="0"/>
              <a:t>  855-399-8050</a:t>
            </a:r>
          </a:p>
          <a:p>
            <a:pPr lvl="1"/>
            <a:r>
              <a:rPr lang="en-US" dirty="0" err="1" smtClean="0"/>
              <a:t>Gainwell</a:t>
            </a:r>
            <a:r>
              <a:rPr lang="en-US" dirty="0" smtClean="0"/>
              <a:t>: </a:t>
            </a:r>
            <a:r>
              <a:rPr lang="en-US" dirty="0" smtClean="0">
                <a:hlinkClick r:id="rId5"/>
              </a:rPr>
              <a:t>ctevv@gainwelltechnologies.com</a:t>
            </a:r>
            <a:endParaRPr lang="en-US" dirty="0" smtClean="0"/>
          </a:p>
          <a:p>
            <a:pPr marL="274320" lvl="1" indent="0">
              <a:buNone/>
            </a:pPr>
            <a:endParaRPr lang="en-US" dirty="0" smtClean="0"/>
          </a:p>
          <a:p>
            <a:pPr marL="274320" lvl="1" indent="0">
              <a:buNone/>
            </a:pPr>
            <a:r>
              <a:rPr lang="en-US" dirty="0" smtClean="0"/>
              <a:t>For billing issues,  ABH can no longer see your claims.  Please contact </a:t>
            </a:r>
            <a:r>
              <a:rPr lang="en-US" dirty="0" err="1" smtClean="0"/>
              <a:t>Gainwell</a:t>
            </a:r>
            <a:r>
              <a:rPr lang="en-US" dirty="0" smtClean="0"/>
              <a:t> first to obtain information on why your claim was denied.</a:t>
            </a:r>
            <a:endParaRPr lang="en-US" dirty="0"/>
          </a:p>
          <a:p>
            <a:pPr lvl="1"/>
            <a:endParaRPr lang="en-US" dirty="0" smtClean="0"/>
          </a:p>
          <a:p>
            <a:pPr marL="274320" lvl="1" indent="0">
              <a:buNone/>
            </a:pPr>
            <a:endParaRPr lang="en-US" dirty="0"/>
          </a:p>
        </p:txBody>
      </p:sp>
    </p:spTree>
    <p:extLst>
      <p:ext uri="{BB962C8B-B14F-4D97-AF65-F5344CB8AC3E}">
        <p14:creationId xmlns:p14="http://schemas.microsoft.com/office/powerpoint/2010/main" val="4220447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EVV Compliance Rates and EVV Choice</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Direct Care staff should be signing in and out either on a mobile app or the client’s home phone.  If any client has an issue with the use of their phone, please contact their clinician immediately.  </a:t>
            </a:r>
          </a:p>
          <a:p>
            <a:r>
              <a:rPr lang="en-US" dirty="0" smtClean="0"/>
              <a:t>EVV Compliance rate requirement: 75%</a:t>
            </a:r>
          </a:p>
          <a:p>
            <a:r>
              <a:rPr lang="en-US" dirty="0" smtClean="0"/>
              <a:t>ABH will run reports on EVV compliance rates and include them on Quarterly Report Cards.  Agencies previously notified they were not in compliance who do not show progress by December 1</a:t>
            </a:r>
            <a:r>
              <a:rPr lang="en-US" baseline="30000" dirty="0" smtClean="0"/>
              <a:t>st</a:t>
            </a:r>
            <a:r>
              <a:rPr lang="en-US" dirty="0" smtClean="0"/>
              <a:t>,  will be placed on hold.  </a:t>
            </a:r>
          </a:p>
          <a:p>
            <a:r>
              <a:rPr lang="en-US" dirty="0" smtClean="0"/>
              <a:t>Town Hall sessions for EVV Choice will be scheduled sometime in 1</a:t>
            </a:r>
            <a:r>
              <a:rPr lang="en-US" baseline="30000" dirty="0" smtClean="0"/>
              <a:t>st</a:t>
            </a:r>
            <a:r>
              <a:rPr lang="en-US" dirty="0" smtClean="0"/>
              <a:t> Quarter 2024 for providers and any alternate EVV providers in order to discuss system requirements.  DSS will continue to only pay for costs associated with </a:t>
            </a:r>
            <a:r>
              <a:rPr lang="en-US" dirty="0" err="1" smtClean="0"/>
              <a:t>Sandata</a:t>
            </a:r>
            <a:r>
              <a:rPr lang="en-US" dirty="0" smtClean="0"/>
              <a:t>.  Any cost associated with use of an alternate EVV provider will be the responsibility of the provider agency.  Any alternate EVV will need to be able to collaborate with </a:t>
            </a:r>
            <a:r>
              <a:rPr lang="en-US" dirty="0" err="1" smtClean="0"/>
              <a:t>Sandata</a:t>
            </a:r>
            <a:r>
              <a:rPr lang="en-US" dirty="0" smtClean="0"/>
              <a:t> to transmit data.  We have been told that most of the Home Health agencies have chosen to remain with </a:t>
            </a:r>
            <a:r>
              <a:rPr lang="en-US" dirty="0" err="1" smtClean="0"/>
              <a:t>Sandata</a:t>
            </a:r>
            <a:r>
              <a:rPr lang="en-US" dirty="0" smtClean="0"/>
              <a:t>, but were given the names of two alternate EVV agencies that are being utilized:</a:t>
            </a:r>
          </a:p>
          <a:p>
            <a:pPr lvl="1"/>
            <a:r>
              <a:rPr lang="en-US" dirty="0" err="1" smtClean="0"/>
              <a:t>Therap</a:t>
            </a:r>
            <a:r>
              <a:rPr lang="en-US" dirty="0"/>
              <a:t>: </a:t>
            </a:r>
            <a:r>
              <a:rPr lang="en-US" dirty="0">
                <a:hlinkClick r:id="rId2"/>
              </a:rPr>
              <a:t>https://www.therapevv.net</a:t>
            </a:r>
            <a:r>
              <a:rPr lang="en-US" dirty="0" smtClean="0">
                <a:hlinkClick r:id="rId2"/>
              </a:rPr>
              <a:t>/</a:t>
            </a:r>
            <a:endParaRPr lang="en-US" dirty="0" smtClean="0"/>
          </a:p>
          <a:p>
            <a:pPr lvl="1"/>
            <a:r>
              <a:rPr lang="en-US" dirty="0" err="1" smtClean="0"/>
              <a:t>WellSky</a:t>
            </a:r>
            <a:r>
              <a:rPr lang="en-US" dirty="0"/>
              <a:t>: </a:t>
            </a:r>
            <a:r>
              <a:rPr lang="en-US" dirty="0">
                <a:hlinkClick r:id="rId3"/>
              </a:rPr>
              <a:t>https://</a:t>
            </a:r>
            <a:r>
              <a:rPr lang="en-US" dirty="0" smtClean="0">
                <a:hlinkClick r:id="rId3"/>
              </a:rPr>
              <a:t>info.wellsky.com/EVV-LP.html</a:t>
            </a:r>
            <a:endParaRPr lang="en-US" dirty="0" smtClean="0"/>
          </a:p>
        </p:txBody>
      </p:sp>
    </p:spTree>
    <p:extLst>
      <p:ext uri="{BB962C8B-B14F-4D97-AF65-F5344CB8AC3E}">
        <p14:creationId xmlns:p14="http://schemas.microsoft.com/office/powerpoint/2010/main" val="2736647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MHW Advisory Council</a:t>
            </a:r>
          </a:p>
        </p:txBody>
      </p:sp>
      <p:sp>
        <p:nvSpPr>
          <p:cNvPr id="3" name="Content Placeholder 2"/>
          <p:cNvSpPr>
            <a:spLocks noGrp="1"/>
          </p:cNvSpPr>
          <p:nvPr>
            <p:ph sz="quarter" idx="1"/>
          </p:nvPr>
        </p:nvSpPr>
        <p:spPr/>
        <p:txBody>
          <a:bodyPr/>
          <a:lstStyle/>
          <a:p>
            <a:r>
              <a:rPr lang="en-US" dirty="0" smtClean="0"/>
              <a:t>Meets twice a year in April and October</a:t>
            </a:r>
          </a:p>
          <a:p>
            <a:r>
              <a:rPr lang="en-US" dirty="0" smtClean="0"/>
              <a:t>Open to any MHW provider to send a representative</a:t>
            </a:r>
          </a:p>
          <a:p>
            <a:r>
              <a:rPr lang="en-US" dirty="0" smtClean="0"/>
              <a:t>We encourage staff to identify MHW participants who might be interested in participating. Staff can bill for time spent with participant at meeting.</a:t>
            </a:r>
          </a:p>
          <a:p>
            <a:pPr>
              <a:buNone/>
            </a:pPr>
            <a:endParaRPr lang="en-US" dirty="0" smtClean="0"/>
          </a:p>
          <a:p>
            <a:pPr>
              <a:buNone/>
            </a:pPr>
            <a:endParaRPr lang="en-US" dirty="0"/>
          </a:p>
        </p:txBody>
      </p:sp>
      <p:pic>
        <p:nvPicPr>
          <p:cNvPr id="4098" name="Picture 2" descr="C:\Users\aluongo.ABH\AppData\Local\Microsoft\Windows\Temporary Internet Files\Content.IE5\S3V1D5ZQ\meeting[1].jpg"/>
          <p:cNvPicPr>
            <a:picLocks noChangeAspect="1" noChangeArrowheads="1"/>
          </p:cNvPicPr>
          <p:nvPr/>
        </p:nvPicPr>
        <p:blipFill>
          <a:blip r:embed="rId2" cstate="print"/>
          <a:srcRect/>
          <a:stretch>
            <a:fillRect/>
          </a:stretch>
        </p:blipFill>
        <p:spPr bwMode="auto">
          <a:xfrm>
            <a:off x="3505200" y="3810000"/>
            <a:ext cx="2362200" cy="1829873"/>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ABH Contact Information</a:t>
            </a:r>
            <a:endParaRPr lang="en-US" dirty="0"/>
          </a:p>
        </p:txBody>
      </p:sp>
      <p:sp>
        <p:nvSpPr>
          <p:cNvPr id="4" name="Content Placeholder 2"/>
          <p:cNvSpPr>
            <a:spLocks noGrp="1"/>
          </p:cNvSpPr>
          <p:nvPr>
            <p:ph sz="quarter" idx="1"/>
          </p:nvPr>
        </p:nvSpPr>
        <p:spPr/>
        <p:txBody>
          <a:bodyPr>
            <a:normAutofit fontScale="77500" lnSpcReduction="20000"/>
          </a:bodyPr>
          <a:lstStyle/>
          <a:p>
            <a:r>
              <a:rPr lang="en-US" dirty="0" smtClean="0"/>
              <a:t>Ann Marie Luongo, Program Manager (general waiver info, clinician info/issues</a:t>
            </a:r>
            <a:r>
              <a:rPr lang="en-US" dirty="0"/>
              <a:t>, </a:t>
            </a:r>
            <a:r>
              <a:rPr lang="en-US" dirty="0" smtClean="0"/>
              <a:t>adding staff to ABH portal)</a:t>
            </a:r>
          </a:p>
          <a:p>
            <a:pPr lvl="1"/>
            <a:r>
              <a:rPr lang="en-US" dirty="0" smtClean="0"/>
              <a:t>(860) 704-6211  </a:t>
            </a:r>
            <a:r>
              <a:rPr lang="en-US" dirty="0" smtClean="0">
                <a:hlinkClick r:id="rId2"/>
              </a:rPr>
              <a:t>aluongo@abhct.com</a:t>
            </a:r>
            <a:endParaRPr lang="en-US" dirty="0" smtClean="0"/>
          </a:p>
          <a:p>
            <a:r>
              <a:rPr lang="en-US" dirty="0" smtClean="0"/>
              <a:t>Jenny DeMars, Quality Assurance Supervisor (client eligibility, report cards, audits, notes)</a:t>
            </a:r>
          </a:p>
          <a:p>
            <a:pPr lvl="1"/>
            <a:r>
              <a:rPr lang="en-US" dirty="0" smtClean="0"/>
              <a:t>(860) 704-6254  </a:t>
            </a:r>
            <a:r>
              <a:rPr lang="en-US" dirty="0" smtClean="0">
                <a:hlinkClick r:id="rId3"/>
              </a:rPr>
              <a:t>jdemars@abhct.com</a:t>
            </a:r>
            <a:endParaRPr lang="en-US" dirty="0" smtClean="0"/>
          </a:p>
          <a:p>
            <a:r>
              <a:rPr lang="en-US" dirty="0" smtClean="0"/>
              <a:t>Thelma </a:t>
            </a:r>
            <a:r>
              <a:rPr lang="en-US" dirty="0" err="1" smtClean="0"/>
              <a:t>Boisseau</a:t>
            </a:r>
            <a:r>
              <a:rPr lang="en-US" dirty="0" smtClean="0"/>
              <a:t>, Program Specialist (credentialing questions, RA trainings)</a:t>
            </a:r>
            <a:endParaRPr lang="en-US" dirty="0" smtClean="0">
              <a:solidFill>
                <a:srgbClr val="FF0000"/>
              </a:solidFill>
            </a:endParaRPr>
          </a:p>
          <a:p>
            <a:pPr lvl="1"/>
            <a:r>
              <a:rPr lang="en-US" dirty="0" smtClean="0"/>
              <a:t>(860) 638-5341  </a:t>
            </a:r>
            <a:r>
              <a:rPr lang="en-US" dirty="0" smtClean="0">
                <a:hlinkClick r:id="rId4"/>
              </a:rPr>
              <a:t>tboisseau@abht.com</a:t>
            </a:r>
            <a:r>
              <a:rPr lang="en-US" dirty="0" smtClean="0"/>
              <a:t> </a:t>
            </a:r>
          </a:p>
          <a:p>
            <a:r>
              <a:rPr lang="en-US" dirty="0" smtClean="0"/>
              <a:t> Emilie LeBlanc, Claims Coordinator (authorization and claims issues, report cards, client eligibility) </a:t>
            </a:r>
          </a:p>
          <a:p>
            <a:pPr lvl="1"/>
            <a:r>
              <a:rPr lang="en-US" dirty="0" smtClean="0"/>
              <a:t>860-704-6123   </a:t>
            </a:r>
            <a:r>
              <a:rPr lang="en-US" dirty="0" smtClean="0">
                <a:hlinkClick r:id="rId5"/>
              </a:rPr>
              <a:t>eleblanc@abhct.com</a:t>
            </a:r>
            <a:r>
              <a:rPr lang="en-US" dirty="0" smtClean="0"/>
              <a:t>  </a:t>
            </a:r>
          </a:p>
          <a:p>
            <a:r>
              <a:rPr lang="en-US" dirty="0" smtClean="0"/>
              <a:t>Laura Biggs, Utilization Review Support (critical incident reports, client surveys, provider surveys, report cards)</a:t>
            </a:r>
          </a:p>
          <a:p>
            <a:pPr lvl="1"/>
            <a:r>
              <a:rPr lang="en-US" dirty="0" smtClean="0"/>
              <a:t>(860) 704-6186  </a:t>
            </a:r>
            <a:r>
              <a:rPr lang="en-US" dirty="0" smtClean="0">
                <a:hlinkClick r:id="rId6"/>
              </a:rPr>
              <a:t>lbiggs@abhct.com</a:t>
            </a:r>
            <a:endParaRPr lang="en-US" dirty="0" smtClean="0"/>
          </a:p>
          <a:p>
            <a:pPr lvl="1"/>
            <a:endParaRPr lang="en-US" dirty="0" smtClean="0"/>
          </a:p>
          <a:p>
            <a:pPr lvl="2"/>
            <a:r>
              <a:rPr lang="en-US" i="1" dirty="0" smtClean="0"/>
              <a:t> FAX NUMBER </a:t>
            </a:r>
            <a:r>
              <a:rPr lang="en-US" i="1" dirty="0" smtClean="0">
                <a:solidFill>
                  <a:srgbClr val="FF0000"/>
                </a:solidFill>
              </a:rPr>
              <a:t>860-920-4456</a:t>
            </a:r>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4">
                                            <p:txEl>
                                              <p:pRg st="11" end="11"/>
                                            </p:txEl>
                                          </p:spTgt>
                                        </p:tgtEl>
                                        <p:attrNameLst>
                                          <p:attrName>ppt_x</p:attrName>
                                          <p:attrName>ppt_y</p:attrName>
                                        </p:attrNameLst>
                                      </p:cBhvr>
                                    </p:animMotion>
                                    <p:animRot by="1500000">
                                      <p:cBhvr>
                                        <p:cTn id="7" dur="125" fill="hold">
                                          <p:stCondLst>
                                            <p:cond delay="0"/>
                                          </p:stCondLst>
                                        </p:cTn>
                                        <p:tgtEl>
                                          <p:spTgt spid="4">
                                            <p:txEl>
                                              <p:pRg st="11" end="11"/>
                                            </p:txEl>
                                          </p:spTgt>
                                        </p:tgtEl>
                                        <p:attrNameLst>
                                          <p:attrName>r</p:attrName>
                                        </p:attrNameLst>
                                      </p:cBhvr>
                                    </p:animRot>
                                    <p:animRot by="-1500000">
                                      <p:cBhvr>
                                        <p:cTn id="8" dur="125" fill="hold">
                                          <p:stCondLst>
                                            <p:cond delay="125"/>
                                          </p:stCondLst>
                                        </p:cTn>
                                        <p:tgtEl>
                                          <p:spTgt spid="4">
                                            <p:txEl>
                                              <p:pRg st="11" end="11"/>
                                            </p:txEl>
                                          </p:spTgt>
                                        </p:tgtEl>
                                        <p:attrNameLst>
                                          <p:attrName>r</p:attrName>
                                        </p:attrNameLst>
                                      </p:cBhvr>
                                    </p:animRot>
                                    <p:animRot by="-1500000">
                                      <p:cBhvr>
                                        <p:cTn id="9" dur="125" fill="hold">
                                          <p:stCondLst>
                                            <p:cond delay="250"/>
                                          </p:stCondLst>
                                        </p:cTn>
                                        <p:tgtEl>
                                          <p:spTgt spid="4">
                                            <p:txEl>
                                              <p:pRg st="11" end="11"/>
                                            </p:txEl>
                                          </p:spTgt>
                                        </p:tgtEl>
                                        <p:attrNameLst>
                                          <p:attrName>r</p:attrName>
                                        </p:attrNameLst>
                                      </p:cBhvr>
                                    </p:animRot>
                                    <p:animRot by="1500000">
                                      <p:cBhvr>
                                        <p:cTn id="10" dur="125" fill="hold">
                                          <p:stCondLst>
                                            <p:cond delay="375"/>
                                          </p:stCondLst>
                                        </p:cTn>
                                        <p:tgtEl>
                                          <p:spTgt spid="4">
                                            <p:txEl>
                                              <p:pRg st="11" end="1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sz="quarter" idx="1"/>
          </p:nvPr>
        </p:nvSpPr>
        <p:spPr/>
        <p:txBody>
          <a:bodyPr>
            <a:normAutofit fontScale="62500" lnSpcReduction="20000"/>
          </a:bodyPr>
          <a:lstStyle/>
          <a:p>
            <a:pPr marL="0" indent="0">
              <a:buNone/>
            </a:pPr>
            <a:endParaRPr lang="en-US" dirty="0"/>
          </a:p>
          <a:p>
            <a:pPr marL="0" indent="0">
              <a:buNone/>
            </a:pPr>
            <a:endParaRPr lang="en-US" dirty="0" smtClean="0"/>
          </a:p>
          <a:p>
            <a:r>
              <a:rPr lang="en-US" dirty="0" smtClean="0"/>
              <a:t>Waiver Update</a:t>
            </a:r>
          </a:p>
          <a:p>
            <a:r>
              <a:rPr lang="en-US" dirty="0" smtClean="0"/>
              <a:t>Average Enrolled by Month</a:t>
            </a:r>
          </a:p>
          <a:p>
            <a:r>
              <a:rPr lang="en-US" dirty="0" smtClean="0"/>
              <a:t>Waiver setting change</a:t>
            </a:r>
          </a:p>
          <a:p>
            <a:r>
              <a:rPr lang="en-US" dirty="0" smtClean="0"/>
              <a:t>RA Training Process</a:t>
            </a:r>
          </a:p>
          <a:p>
            <a:r>
              <a:rPr lang="en-US" dirty="0" smtClean="0"/>
              <a:t>RA Post-Education Trainings</a:t>
            </a:r>
          </a:p>
          <a:p>
            <a:r>
              <a:rPr lang="en-US" dirty="0" smtClean="0"/>
              <a:t>CSP/RA overlap</a:t>
            </a:r>
          </a:p>
          <a:p>
            <a:r>
              <a:rPr lang="en-US" dirty="0" smtClean="0"/>
              <a:t>Use of secure email</a:t>
            </a:r>
          </a:p>
          <a:p>
            <a:r>
              <a:rPr lang="en-US" dirty="0" smtClean="0"/>
              <a:t>Utilization of Multiple F2F codes/ working with more than one client</a:t>
            </a:r>
          </a:p>
          <a:p>
            <a:r>
              <a:rPr lang="en-US" dirty="0" smtClean="0"/>
              <a:t>Re-Credentialing Requirements</a:t>
            </a:r>
          </a:p>
          <a:p>
            <a:r>
              <a:rPr lang="en-US" dirty="0" smtClean="0"/>
              <a:t>Monthly notes</a:t>
            </a:r>
          </a:p>
          <a:p>
            <a:r>
              <a:rPr lang="en-US" dirty="0" smtClean="0"/>
              <a:t>Updates to Provider view of </a:t>
            </a:r>
            <a:r>
              <a:rPr lang="en-US" dirty="0" smtClean="0"/>
              <a:t>WOS</a:t>
            </a:r>
          </a:p>
          <a:p>
            <a:r>
              <a:rPr lang="en-US" dirty="0" smtClean="0"/>
              <a:t>TCM Billing</a:t>
            </a:r>
            <a:endParaRPr lang="en-US" dirty="0" smtClean="0"/>
          </a:p>
          <a:p>
            <a:r>
              <a:rPr lang="en-US" dirty="0" smtClean="0"/>
              <a:t>Authorizations/Billing Issues</a:t>
            </a:r>
          </a:p>
          <a:p>
            <a:r>
              <a:rPr lang="en-US" dirty="0" smtClean="0"/>
              <a:t>EVV Compliance rates and EVV </a:t>
            </a:r>
            <a:r>
              <a:rPr lang="en-US" dirty="0" smtClean="0"/>
              <a:t>choice</a:t>
            </a:r>
            <a:endParaRPr lang="en-US" dirty="0" smtClean="0"/>
          </a:p>
          <a:p>
            <a:r>
              <a:rPr lang="en-US" dirty="0" smtClean="0"/>
              <a:t>MHW Advisory Council</a:t>
            </a:r>
          </a:p>
          <a:p>
            <a:pPr marL="0" indent="0">
              <a:buNone/>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Waiver Update  (as of 10/23/2023)</a:t>
            </a:r>
            <a:endParaRPr lang="en-US" dirty="0"/>
          </a:p>
        </p:txBody>
      </p:sp>
      <p:sp>
        <p:nvSpPr>
          <p:cNvPr id="3" name="Content Placeholder 2"/>
          <p:cNvSpPr>
            <a:spLocks noGrp="1"/>
          </p:cNvSpPr>
          <p:nvPr>
            <p:ph sz="quarter" idx="1"/>
          </p:nvPr>
        </p:nvSpPr>
        <p:spPr>
          <a:xfrm>
            <a:off x="457200" y="1371600"/>
            <a:ext cx="8229600" cy="4785360"/>
          </a:xfrm>
        </p:spPr>
        <p:txBody>
          <a:bodyPr>
            <a:normAutofit fontScale="85000" lnSpcReduction="20000"/>
          </a:bodyPr>
          <a:lstStyle/>
          <a:p>
            <a:r>
              <a:rPr lang="en-US" dirty="0" smtClean="0"/>
              <a:t> Active participants on the waiver: 564</a:t>
            </a:r>
          </a:p>
          <a:p>
            <a:pPr marL="0" indent="0">
              <a:buNone/>
            </a:pPr>
            <a:endParaRPr lang="en-US" dirty="0"/>
          </a:p>
          <a:p>
            <a:r>
              <a:rPr lang="en-US" dirty="0" smtClean="0"/>
              <a:t>Actively planning for admission to waiver (MHW &amp; MFP): 36</a:t>
            </a:r>
            <a:endParaRPr lang="en-US" b="1" dirty="0" smtClean="0"/>
          </a:p>
          <a:p>
            <a:pPr>
              <a:buNone/>
            </a:pPr>
            <a:endParaRPr lang="en-US" dirty="0" smtClean="0"/>
          </a:p>
          <a:p>
            <a:r>
              <a:rPr lang="en-US" dirty="0" smtClean="0"/>
              <a:t>   Referrals pending disposition (MHW &amp; MFP): 95</a:t>
            </a:r>
            <a:endParaRPr lang="en-US" b="1" dirty="0" smtClean="0"/>
          </a:p>
          <a:p>
            <a:endParaRPr lang="en-US" dirty="0" smtClean="0"/>
          </a:p>
          <a:p>
            <a:r>
              <a:rPr lang="en-US" dirty="0" smtClean="0"/>
              <a:t>   Waitlisted referrals for MHW community</a:t>
            </a:r>
            <a:r>
              <a:rPr lang="en-US" smtClean="0"/>
              <a:t>:  4</a:t>
            </a:r>
            <a:endParaRPr lang="en-US" b="1" dirty="0" smtClean="0"/>
          </a:p>
          <a:p>
            <a:pPr>
              <a:buNone/>
            </a:pPr>
            <a:endParaRPr lang="en-US" dirty="0" smtClean="0"/>
          </a:p>
          <a:p>
            <a:r>
              <a:rPr lang="en-US" dirty="0" smtClean="0"/>
              <a:t>   Community Census for </a:t>
            </a:r>
            <a:r>
              <a:rPr lang="en-US" b="1" i="1" dirty="0" smtClean="0">
                <a:effectLst>
                  <a:outerShdw blurRad="38100" dist="38100" dir="2700000" algn="tl">
                    <a:srgbClr val="000000">
                      <a:alpha val="43137"/>
                    </a:srgbClr>
                  </a:outerShdw>
                </a:effectLst>
              </a:rPr>
              <a:t>Waiver Year 15</a:t>
            </a:r>
            <a:r>
              <a:rPr lang="en-US" dirty="0" smtClean="0"/>
              <a:t>: </a:t>
            </a:r>
            <a:r>
              <a:rPr lang="en-US" b="1" dirty="0" smtClean="0"/>
              <a:t>615</a:t>
            </a:r>
          </a:p>
          <a:p>
            <a:endParaRPr lang="en-US" dirty="0" smtClean="0"/>
          </a:p>
          <a:p>
            <a:r>
              <a:rPr lang="en-US" dirty="0" smtClean="0"/>
              <a:t>   Additional Slots for MFP participants Waiver Year 15: </a:t>
            </a:r>
            <a:r>
              <a:rPr lang="en-US" b="1" dirty="0" smtClean="0"/>
              <a:t>45</a:t>
            </a:r>
          </a:p>
          <a:p>
            <a:r>
              <a:rPr lang="en-US" b="1" dirty="0" smtClean="0"/>
              <a:t>If you are making a referral to the MHW please remember to send in any psychosocial and functional assessments to assist with eligibility determination.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1273288841"/>
              </p:ext>
            </p:extLst>
          </p:nvPr>
        </p:nvGraphicFramePr>
        <p:xfrm>
          <a:off x="457200" y="381000"/>
          <a:ext cx="8305800" cy="5943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594776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Waiver Settings Change</a:t>
            </a:r>
            <a:endParaRPr lang="en-US" dirty="0"/>
          </a:p>
        </p:txBody>
      </p:sp>
      <p:sp>
        <p:nvSpPr>
          <p:cNvPr id="3" name="Content Placeholder 2"/>
          <p:cNvSpPr>
            <a:spLocks noGrp="1"/>
          </p:cNvSpPr>
          <p:nvPr>
            <p:ph sz="quarter" idx="1"/>
          </p:nvPr>
        </p:nvSpPr>
        <p:spPr/>
        <p:txBody>
          <a:bodyPr/>
          <a:lstStyle/>
          <a:p>
            <a:r>
              <a:rPr lang="en-US" dirty="0" smtClean="0"/>
              <a:t>DSS is currently in the process of amending the waivers to allow certain Residential Care Homes to be considered as a qualified setting for waiver services.</a:t>
            </a:r>
          </a:p>
          <a:p>
            <a:r>
              <a:rPr lang="en-US" dirty="0" smtClean="0"/>
              <a:t>Only RCHs that meet the criteria set by DSS will qualify.  DSS will maintain the list of approved RCHs. </a:t>
            </a:r>
          </a:p>
          <a:p>
            <a:r>
              <a:rPr lang="en-US" dirty="0" smtClean="0"/>
              <a:t>Residents of RCHs that receive MHW services must be given the opportunity to choose their waiver providers as would any other MHW participant.</a:t>
            </a:r>
          </a:p>
          <a:p>
            <a:r>
              <a:rPr lang="en-US" dirty="0" smtClean="0"/>
              <a:t>The anticipated start date for MHW services in RCH setting is November 2023.</a:t>
            </a:r>
          </a:p>
        </p:txBody>
      </p:sp>
    </p:spTree>
    <p:extLst>
      <p:ext uri="{BB962C8B-B14F-4D97-AF65-F5344CB8AC3E}">
        <p14:creationId xmlns:p14="http://schemas.microsoft.com/office/powerpoint/2010/main" val="37921412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 Training process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Agencies are now required to also check Sex Offender Registry status.</a:t>
            </a:r>
          </a:p>
          <a:p>
            <a:r>
              <a:rPr lang="en-US" dirty="0" smtClean="0"/>
              <a:t>For Agency trainings:</a:t>
            </a:r>
          </a:p>
          <a:p>
            <a:pPr lvl="1"/>
            <a:r>
              <a:rPr lang="en-US" dirty="0" smtClean="0"/>
              <a:t>Submit CBCs and training roster </a:t>
            </a:r>
            <a:r>
              <a:rPr lang="en-US" sz="3200" b="1" i="1" dirty="0" smtClean="0"/>
              <a:t>before</a:t>
            </a:r>
            <a:r>
              <a:rPr lang="en-US" dirty="0" smtClean="0"/>
              <a:t> conducting training to ABH for approval</a:t>
            </a:r>
          </a:p>
          <a:p>
            <a:pPr lvl="1"/>
            <a:r>
              <a:rPr lang="en-US" dirty="0" smtClean="0"/>
              <a:t>Notify ABH when training has been completed and submit attendance roster.</a:t>
            </a:r>
          </a:p>
          <a:p>
            <a:pPr lvl="1"/>
            <a:r>
              <a:rPr lang="en-US" dirty="0" smtClean="0"/>
              <a:t>ABH will notify agency when staff pass post-test.</a:t>
            </a:r>
          </a:p>
          <a:p>
            <a:r>
              <a:rPr lang="en-US" dirty="0" smtClean="0"/>
              <a:t>ABH IT department is currently working on a “on-demand” RA training option.  </a:t>
            </a:r>
          </a:p>
          <a:p>
            <a:r>
              <a:rPr lang="en-US" dirty="0" smtClean="0"/>
              <a:t>DMHAS/ABH are also in the process of updating the RA training materials.  </a:t>
            </a:r>
          </a:p>
          <a:p>
            <a:pPr marL="274320" lvl="1" indent="0">
              <a:buNone/>
            </a:pPr>
            <a:endParaRPr lang="en-US" dirty="0" smtClean="0"/>
          </a:p>
        </p:txBody>
      </p:sp>
    </p:spTree>
    <p:extLst>
      <p:ext uri="{BB962C8B-B14F-4D97-AF65-F5344CB8AC3E}">
        <p14:creationId xmlns:p14="http://schemas.microsoft.com/office/powerpoint/2010/main" val="16275924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 Post Education Trainings</a:t>
            </a:r>
            <a:endParaRPr lang="en-US" dirty="0"/>
          </a:p>
        </p:txBody>
      </p:sp>
      <p:sp>
        <p:nvSpPr>
          <p:cNvPr id="3" name="Content Placeholder 2"/>
          <p:cNvSpPr>
            <a:spLocks noGrp="1"/>
          </p:cNvSpPr>
          <p:nvPr>
            <p:ph sz="quarter" idx="1"/>
          </p:nvPr>
        </p:nvSpPr>
        <p:spPr/>
        <p:txBody>
          <a:bodyPr/>
          <a:lstStyle/>
          <a:p>
            <a:pPr lvl="1"/>
            <a:r>
              <a:rPr lang="en-US" dirty="0" smtClean="0"/>
              <a:t>Please remember that RA staff should be receiving some type of boundaries training within 6 months of employment.  RAs are still required to have 6 hours of additional training per year.  We will continue to send out information regarding trainings available through ABH, DMHAS and the community.  </a:t>
            </a:r>
          </a:p>
          <a:p>
            <a:pPr lvl="1"/>
            <a:r>
              <a:rPr lang="en-US" dirty="0" smtClean="0"/>
              <a:t>The following trainings are on the ABH website for staff to review (under the CSP section):</a:t>
            </a:r>
          </a:p>
          <a:p>
            <a:pPr lvl="2"/>
            <a:r>
              <a:rPr lang="en-US" dirty="0" smtClean="0"/>
              <a:t>Fall Prevention Training</a:t>
            </a:r>
          </a:p>
          <a:p>
            <a:pPr lvl="2"/>
            <a:r>
              <a:rPr lang="en-US" dirty="0" smtClean="0"/>
              <a:t>Diabetes 101 Training</a:t>
            </a:r>
          </a:p>
          <a:p>
            <a:pPr lvl="2"/>
            <a:r>
              <a:rPr lang="en-US" dirty="0" smtClean="0"/>
              <a:t>Medicaid Requirements for MHW application and renewals</a:t>
            </a:r>
            <a:endParaRPr lang="en-US" dirty="0"/>
          </a:p>
          <a:p>
            <a:pPr lvl="2"/>
            <a:endParaRPr lang="en-US" dirty="0" smtClean="0"/>
          </a:p>
        </p:txBody>
      </p:sp>
    </p:spTree>
    <p:extLst>
      <p:ext uri="{BB962C8B-B14F-4D97-AF65-F5344CB8AC3E}">
        <p14:creationId xmlns:p14="http://schemas.microsoft.com/office/powerpoint/2010/main" val="4509825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CSP/RA overlap</a:t>
            </a:r>
            <a:endParaRPr lang="en-US" dirty="0"/>
          </a:p>
        </p:txBody>
      </p:sp>
      <p:sp>
        <p:nvSpPr>
          <p:cNvPr id="3" name="Content Placeholder 2"/>
          <p:cNvSpPr>
            <a:spLocks noGrp="1"/>
          </p:cNvSpPr>
          <p:nvPr>
            <p:ph sz="quarter" idx="1"/>
          </p:nvPr>
        </p:nvSpPr>
        <p:spPr/>
        <p:txBody>
          <a:bodyPr/>
          <a:lstStyle/>
          <a:p>
            <a:r>
              <a:rPr lang="en-US" dirty="0" smtClean="0"/>
              <a:t>CSP and RA staff are encouraged to overlap their time to coordinate services.</a:t>
            </a:r>
          </a:p>
          <a:p>
            <a:r>
              <a:rPr lang="en-US" dirty="0" smtClean="0"/>
              <a:t>These overlaps should occur no more than 1x/week and not last longer than 30 minutes.  </a:t>
            </a:r>
          </a:p>
          <a:p>
            <a:r>
              <a:rPr lang="en-US" dirty="0" smtClean="0"/>
              <a:t>Providers found billing for more than 30 minutes of overlap will be contacted by ABH.</a:t>
            </a:r>
          </a:p>
          <a:p>
            <a:r>
              <a:rPr lang="en-US" dirty="0" smtClean="0"/>
              <a:t>Continued excessive overlap billing may result in recoupment of payment.  </a:t>
            </a:r>
            <a:endParaRPr lang="en-US" dirty="0"/>
          </a:p>
        </p:txBody>
      </p:sp>
    </p:spTree>
    <p:extLst>
      <p:ext uri="{BB962C8B-B14F-4D97-AF65-F5344CB8AC3E}">
        <p14:creationId xmlns:p14="http://schemas.microsoft.com/office/powerpoint/2010/main" val="371120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secure email</a:t>
            </a:r>
            <a:endParaRPr lang="en-US" dirty="0"/>
          </a:p>
        </p:txBody>
      </p:sp>
      <p:sp>
        <p:nvSpPr>
          <p:cNvPr id="3" name="Content Placeholder 2"/>
          <p:cNvSpPr>
            <a:spLocks noGrp="1"/>
          </p:cNvSpPr>
          <p:nvPr>
            <p:ph sz="quarter" idx="1"/>
          </p:nvPr>
        </p:nvSpPr>
        <p:spPr/>
        <p:txBody>
          <a:bodyPr/>
          <a:lstStyle/>
          <a:p>
            <a:r>
              <a:rPr lang="en-US" dirty="0" smtClean="0"/>
              <a:t>Please remind staff that if personal client information is needed to be included in an email, that the email should be sent securely.</a:t>
            </a:r>
          </a:p>
          <a:p>
            <a:r>
              <a:rPr lang="en-US" dirty="0" smtClean="0"/>
              <a:t>Personal information includes: name, date of birth, social security number, Medicaid number.</a:t>
            </a:r>
          </a:p>
          <a:p>
            <a:r>
              <a:rPr lang="en-US" dirty="0" smtClean="0"/>
              <a:t>Remember to check the subject line.</a:t>
            </a:r>
          </a:p>
          <a:p>
            <a:r>
              <a:rPr lang="en-US" dirty="0" smtClean="0"/>
              <a:t>WOS ID numbers are not identifiable and can be used safely in email communication if needed.  </a:t>
            </a:r>
          </a:p>
          <a:p>
            <a:pPr marL="0" indent="0">
              <a:buNone/>
            </a:pPr>
            <a:endParaRPr lang="en-US" dirty="0"/>
          </a:p>
        </p:txBody>
      </p:sp>
    </p:spTree>
    <p:extLst>
      <p:ext uri="{BB962C8B-B14F-4D97-AF65-F5344CB8AC3E}">
        <p14:creationId xmlns:p14="http://schemas.microsoft.com/office/powerpoint/2010/main" val="92784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5272</TotalTime>
  <Words>1420</Words>
  <Application>Microsoft Office PowerPoint</Application>
  <PresentationFormat>On-screen Show (4:3)</PresentationFormat>
  <Paragraphs>125</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Bookman Old Style</vt:lpstr>
      <vt:lpstr>Calibri</vt:lpstr>
      <vt:lpstr>Gill Sans MT</vt:lpstr>
      <vt:lpstr>Wingdings</vt:lpstr>
      <vt:lpstr>Wingdings 3</vt:lpstr>
      <vt:lpstr>Origin</vt:lpstr>
      <vt:lpstr>Mental Health Waiver Provider Meeting</vt:lpstr>
      <vt:lpstr>Agenda</vt:lpstr>
      <vt:lpstr>Waiver Update  (as of 10/23/2023)</vt:lpstr>
      <vt:lpstr>PowerPoint Presentation</vt:lpstr>
      <vt:lpstr>Waiver Settings Change</vt:lpstr>
      <vt:lpstr>RA Training process</vt:lpstr>
      <vt:lpstr>RA Post Education Trainings</vt:lpstr>
      <vt:lpstr>CSP/RA overlap</vt:lpstr>
      <vt:lpstr>Use of secure email</vt:lpstr>
      <vt:lpstr>Utilization of Multiple F2F codes</vt:lpstr>
      <vt:lpstr>Re-credentialing requirements</vt:lpstr>
      <vt:lpstr>Monthly Progress Notes</vt:lpstr>
      <vt:lpstr>Updates to Provider view of WOS</vt:lpstr>
      <vt:lpstr>TCM billing</vt:lpstr>
      <vt:lpstr>Authorizations/Billing Issues</vt:lpstr>
      <vt:lpstr>EVV Compliance Rates and EVV Choice</vt:lpstr>
      <vt:lpstr>MHW Advisory Council</vt:lpstr>
      <vt:lpstr>ABH Contact Information</vt:lpstr>
    </vt:vector>
  </TitlesOfParts>
  <Company>Advanced Behavioral Health,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dgerwien</dc:creator>
  <cp:lastModifiedBy>Ann M. Luongo</cp:lastModifiedBy>
  <cp:revision>629</cp:revision>
  <cp:lastPrinted>2020-01-07T12:46:07Z</cp:lastPrinted>
  <dcterms:created xsi:type="dcterms:W3CDTF">2015-03-31T15:24:13Z</dcterms:created>
  <dcterms:modified xsi:type="dcterms:W3CDTF">2023-10-24T12:28:11Z</dcterms:modified>
</cp:coreProperties>
</file>