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110"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5FDF3EA-7D2B-4FA9-9543-99C2C0913D07}" type="datetimeFigureOut">
              <a:rPr lang="en-US" smtClean="0"/>
              <a:t>1/24/2017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3CFD502-6DB2-4E42-AFA0-BBD5A15649A6}"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FAE6B7-10FA-4308-A6D7-DCEA4E415F94}" type="datetimeFigureOut">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4EBE1-28E8-42B9-9BAA-1469DBFCA8F0}" type="slidenum">
              <a:rPr lang="en-US" smtClean="0"/>
              <a:pPr/>
              <a:t>‹#›</a:t>
            </a:fld>
            <a:endParaRPr lang="en-US"/>
          </a:p>
        </p:txBody>
      </p:sp>
    </p:spTree>
    <p:extLst>
      <p:ext uri="{BB962C8B-B14F-4D97-AF65-F5344CB8AC3E}">
        <p14:creationId xmlns:p14="http://schemas.microsoft.com/office/powerpoint/2010/main" xmlns="" val="1821747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FAE6B7-10FA-4308-A6D7-DCEA4E415F94}" type="datetimeFigureOut">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4EBE1-28E8-42B9-9BAA-1469DBFCA8F0}" type="slidenum">
              <a:rPr lang="en-US" smtClean="0"/>
              <a:pPr/>
              <a:t>‹#›</a:t>
            </a:fld>
            <a:endParaRPr lang="en-US"/>
          </a:p>
        </p:txBody>
      </p:sp>
    </p:spTree>
    <p:extLst>
      <p:ext uri="{BB962C8B-B14F-4D97-AF65-F5344CB8AC3E}">
        <p14:creationId xmlns:p14="http://schemas.microsoft.com/office/powerpoint/2010/main" xmlns="" val="2293213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FAE6B7-10FA-4308-A6D7-DCEA4E415F94}" type="datetimeFigureOut">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4EBE1-28E8-42B9-9BAA-1469DBFCA8F0}" type="slidenum">
              <a:rPr lang="en-US" smtClean="0"/>
              <a:pPr/>
              <a:t>‹#›</a:t>
            </a:fld>
            <a:endParaRPr lang="en-US"/>
          </a:p>
        </p:txBody>
      </p:sp>
    </p:spTree>
    <p:extLst>
      <p:ext uri="{BB962C8B-B14F-4D97-AF65-F5344CB8AC3E}">
        <p14:creationId xmlns:p14="http://schemas.microsoft.com/office/powerpoint/2010/main" xmlns="" val="2970173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FAE6B7-10FA-4308-A6D7-DCEA4E415F94}" type="datetimeFigureOut">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4EBE1-28E8-42B9-9BAA-1469DBFCA8F0}" type="slidenum">
              <a:rPr lang="en-US" smtClean="0"/>
              <a:pPr/>
              <a:t>‹#›</a:t>
            </a:fld>
            <a:endParaRPr lang="en-US"/>
          </a:p>
        </p:txBody>
      </p:sp>
    </p:spTree>
    <p:extLst>
      <p:ext uri="{BB962C8B-B14F-4D97-AF65-F5344CB8AC3E}">
        <p14:creationId xmlns:p14="http://schemas.microsoft.com/office/powerpoint/2010/main" xmlns="" val="3391286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FAE6B7-10FA-4308-A6D7-DCEA4E415F94}" type="datetimeFigureOut">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4EBE1-28E8-42B9-9BAA-1469DBFCA8F0}" type="slidenum">
              <a:rPr lang="en-US" smtClean="0"/>
              <a:pPr/>
              <a:t>‹#›</a:t>
            </a:fld>
            <a:endParaRPr lang="en-US"/>
          </a:p>
        </p:txBody>
      </p:sp>
    </p:spTree>
    <p:extLst>
      <p:ext uri="{BB962C8B-B14F-4D97-AF65-F5344CB8AC3E}">
        <p14:creationId xmlns:p14="http://schemas.microsoft.com/office/powerpoint/2010/main" xmlns="" val="3130300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FAE6B7-10FA-4308-A6D7-DCEA4E415F94}" type="datetimeFigureOut">
              <a:rPr lang="en-US" smtClean="0"/>
              <a:pPr/>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84EBE1-28E8-42B9-9BAA-1469DBFCA8F0}" type="slidenum">
              <a:rPr lang="en-US" smtClean="0"/>
              <a:pPr/>
              <a:t>‹#›</a:t>
            </a:fld>
            <a:endParaRPr lang="en-US"/>
          </a:p>
        </p:txBody>
      </p:sp>
    </p:spTree>
    <p:extLst>
      <p:ext uri="{BB962C8B-B14F-4D97-AF65-F5344CB8AC3E}">
        <p14:creationId xmlns:p14="http://schemas.microsoft.com/office/powerpoint/2010/main" xmlns="" val="2304467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FAE6B7-10FA-4308-A6D7-DCEA4E415F94}" type="datetimeFigureOut">
              <a:rPr lang="en-US" smtClean="0"/>
              <a:pPr/>
              <a:t>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84EBE1-28E8-42B9-9BAA-1469DBFCA8F0}" type="slidenum">
              <a:rPr lang="en-US" smtClean="0"/>
              <a:pPr/>
              <a:t>‹#›</a:t>
            </a:fld>
            <a:endParaRPr lang="en-US"/>
          </a:p>
        </p:txBody>
      </p:sp>
    </p:spTree>
    <p:extLst>
      <p:ext uri="{BB962C8B-B14F-4D97-AF65-F5344CB8AC3E}">
        <p14:creationId xmlns:p14="http://schemas.microsoft.com/office/powerpoint/2010/main" xmlns="" val="1347791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FAE6B7-10FA-4308-A6D7-DCEA4E415F94}" type="datetimeFigureOut">
              <a:rPr lang="en-US" smtClean="0"/>
              <a:pPr/>
              <a:t>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84EBE1-28E8-42B9-9BAA-1469DBFCA8F0}" type="slidenum">
              <a:rPr lang="en-US" smtClean="0"/>
              <a:pPr/>
              <a:t>‹#›</a:t>
            </a:fld>
            <a:endParaRPr lang="en-US"/>
          </a:p>
        </p:txBody>
      </p:sp>
    </p:spTree>
    <p:extLst>
      <p:ext uri="{BB962C8B-B14F-4D97-AF65-F5344CB8AC3E}">
        <p14:creationId xmlns:p14="http://schemas.microsoft.com/office/powerpoint/2010/main" xmlns="" val="260703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FAE6B7-10FA-4308-A6D7-DCEA4E415F94}" type="datetimeFigureOut">
              <a:rPr lang="en-US" smtClean="0"/>
              <a:pPr/>
              <a:t>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84EBE1-28E8-42B9-9BAA-1469DBFCA8F0}" type="slidenum">
              <a:rPr lang="en-US" smtClean="0"/>
              <a:pPr/>
              <a:t>‹#›</a:t>
            </a:fld>
            <a:endParaRPr lang="en-US"/>
          </a:p>
        </p:txBody>
      </p:sp>
    </p:spTree>
    <p:extLst>
      <p:ext uri="{BB962C8B-B14F-4D97-AF65-F5344CB8AC3E}">
        <p14:creationId xmlns:p14="http://schemas.microsoft.com/office/powerpoint/2010/main" xmlns="" val="2480988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FAE6B7-10FA-4308-A6D7-DCEA4E415F94}" type="datetimeFigureOut">
              <a:rPr lang="en-US" smtClean="0"/>
              <a:pPr/>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84EBE1-28E8-42B9-9BAA-1469DBFCA8F0}" type="slidenum">
              <a:rPr lang="en-US" smtClean="0"/>
              <a:pPr/>
              <a:t>‹#›</a:t>
            </a:fld>
            <a:endParaRPr lang="en-US"/>
          </a:p>
        </p:txBody>
      </p:sp>
    </p:spTree>
    <p:extLst>
      <p:ext uri="{BB962C8B-B14F-4D97-AF65-F5344CB8AC3E}">
        <p14:creationId xmlns:p14="http://schemas.microsoft.com/office/powerpoint/2010/main" xmlns="" val="3297916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FAE6B7-10FA-4308-A6D7-DCEA4E415F94}" type="datetimeFigureOut">
              <a:rPr lang="en-US" smtClean="0"/>
              <a:pPr/>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84EBE1-28E8-42B9-9BAA-1469DBFCA8F0}" type="slidenum">
              <a:rPr lang="en-US" smtClean="0"/>
              <a:pPr/>
              <a:t>‹#›</a:t>
            </a:fld>
            <a:endParaRPr lang="en-US"/>
          </a:p>
        </p:txBody>
      </p:sp>
    </p:spTree>
    <p:extLst>
      <p:ext uri="{BB962C8B-B14F-4D97-AF65-F5344CB8AC3E}">
        <p14:creationId xmlns:p14="http://schemas.microsoft.com/office/powerpoint/2010/main" xmlns="" val="3797978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FAE6B7-10FA-4308-A6D7-DCEA4E415F94}" type="datetimeFigureOut">
              <a:rPr lang="en-US" smtClean="0"/>
              <a:pPr/>
              <a:t>1/24/2017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4EBE1-28E8-42B9-9BAA-1469DBFCA8F0}" type="slidenum">
              <a:rPr lang="en-US" smtClean="0"/>
              <a:pPr/>
              <a:t>‹#›</a:t>
            </a:fld>
            <a:endParaRPr lang="en-US"/>
          </a:p>
        </p:txBody>
      </p:sp>
    </p:spTree>
    <p:extLst>
      <p:ext uri="{BB962C8B-B14F-4D97-AF65-F5344CB8AC3E}">
        <p14:creationId xmlns:p14="http://schemas.microsoft.com/office/powerpoint/2010/main" xmlns="" val="2561217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DMHAS Waiver Housing and Living Supports Services	</a:t>
            </a:r>
            <a:endParaRPr lang="en-US" dirty="0"/>
          </a:p>
        </p:txBody>
      </p:sp>
      <p:sp>
        <p:nvSpPr>
          <p:cNvPr id="3" name="Subtitle 2"/>
          <p:cNvSpPr>
            <a:spLocks noGrp="1"/>
          </p:cNvSpPr>
          <p:nvPr>
            <p:ph type="subTitle" idx="1"/>
          </p:nvPr>
        </p:nvSpPr>
        <p:spPr/>
        <p:txBody>
          <a:bodyPr/>
          <a:lstStyle/>
          <a:p>
            <a:r>
              <a:rPr lang="en-US" dirty="0" smtClean="0"/>
              <a:t>Roles and Responsibilities</a:t>
            </a:r>
            <a:endParaRPr lang="en-US" dirty="0"/>
          </a:p>
        </p:txBody>
      </p:sp>
      <p:pic>
        <p:nvPicPr>
          <p:cNvPr id="1026" name="Picture 2" descr="C:\Program Files\Microsoft Office\MEDIA\CAGCAT10\j0185604.wmf"/>
          <p:cNvPicPr>
            <a:picLocks noChangeAspect="1" noChangeArrowheads="1"/>
          </p:cNvPicPr>
          <p:nvPr/>
        </p:nvPicPr>
        <p:blipFill>
          <a:blip r:embed="rId2" cstate="print"/>
          <a:srcRect/>
          <a:stretch>
            <a:fillRect/>
          </a:stretch>
        </p:blipFill>
        <p:spPr bwMode="auto">
          <a:xfrm>
            <a:off x="4038600" y="838200"/>
            <a:ext cx="922630" cy="923544"/>
          </a:xfrm>
          <a:prstGeom prst="rect">
            <a:avLst/>
          </a:prstGeom>
          <a:noFill/>
        </p:spPr>
      </p:pic>
    </p:spTree>
    <p:extLst>
      <p:ext uri="{BB962C8B-B14F-4D97-AF65-F5344CB8AC3E}">
        <p14:creationId xmlns:p14="http://schemas.microsoft.com/office/powerpoint/2010/main" xmlns="" val="2465044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0000"/>
                </a:solidFill>
              </a:rPr>
              <a:t>DMHAS WHLSS Subsidy	</a:t>
            </a:r>
            <a:endParaRPr lang="en-US" sz="3600"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sz="2400" dirty="0" smtClean="0"/>
              <a:t>Eligibility based on client receiving ongoing supports from DSS ABI or Mental Health Medicaid Waiver</a:t>
            </a:r>
          </a:p>
          <a:p>
            <a:r>
              <a:rPr lang="en-US" sz="2400" dirty="0" smtClean="0"/>
              <a:t>Client must be the leaseholder and a fully executed one (1) year lease is required</a:t>
            </a:r>
          </a:p>
          <a:p>
            <a:r>
              <a:rPr lang="en-US" sz="2400" dirty="0" smtClean="0"/>
              <a:t>Rent cannot exceed Maximum Allowable Rent (MAR) payment standards as approved by DOH for RAP for a 1 bedroom apartment</a:t>
            </a:r>
          </a:p>
          <a:p>
            <a:r>
              <a:rPr lang="en-US" sz="2400" dirty="0" smtClean="0"/>
              <a:t>Utility bills must be in client’s name for utility allowance eligibility</a:t>
            </a:r>
          </a:p>
          <a:p>
            <a:r>
              <a:rPr lang="en-US" sz="2400" dirty="0" smtClean="0"/>
              <a:t>Telephone land line/cable must be in client’s name for allowance eligibility</a:t>
            </a:r>
          </a:p>
          <a:p>
            <a:r>
              <a:rPr lang="en-US" sz="2400" dirty="0" smtClean="0"/>
              <a:t>Clients receiving Sec. 8, RAP, living in subsidized community housing, and/or any other form of rental subsidy or have been terminated/evicted from any of those subsidy programs for just cause are ineligible for the DMHAS WHLSS subsidy</a:t>
            </a:r>
          </a:p>
          <a:p>
            <a:r>
              <a:rPr lang="en-US" sz="2400" dirty="0" smtClean="0"/>
              <a:t>The DMHAS WHLSS subsidy is a program of </a:t>
            </a:r>
            <a:r>
              <a:rPr lang="en-US" sz="2400" b="1" dirty="0" smtClean="0"/>
              <a:t>LAST RESORT AND IS NOT A PERMANENT SUBSIDY. </a:t>
            </a:r>
            <a:r>
              <a:rPr lang="en-US" sz="2400" dirty="0" smtClean="0"/>
              <a:t>Clients refusing services, ineligible for services or who graduate from services from the DSS ABI or Mental Health Waiver will become ineligible for the subsidy</a:t>
            </a:r>
          </a:p>
        </p:txBody>
      </p:sp>
      <p:pic>
        <p:nvPicPr>
          <p:cNvPr id="6146" name="Picture 2" descr="C:\Users\aluongo.ABH\AppData\Local\Microsoft\Windows\Temporary Internet Files\Content.IE5\QTBYS5N0\Cartoon-money-guy1[1].jpg"/>
          <p:cNvPicPr>
            <a:picLocks noChangeAspect="1" noChangeArrowheads="1"/>
          </p:cNvPicPr>
          <p:nvPr/>
        </p:nvPicPr>
        <p:blipFill>
          <a:blip r:embed="rId2" cstate="print"/>
          <a:srcRect/>
          <a:stretch>
            <a:fillRect/>
          </a:stretch>
        </p:blipFill>
        <p:spPr bwMode="auto">
          <a:xfrm>
            <a:off x="6934200" y="76200"/>
            <a:ext cx="1170432" cy="1371600"/>
          </a:xfrm>
          <a:prstGeom prst="rect">
            <a:avLst/>
          </a:prstGeom>
          <a:noFill/>
        </p:spPr>
      </p:pic>
    </p:spTree>
    <p:extLst>
      <p:ext uri="{BB962C8B-B14F-4D97-AF65-F5344CB8AC3E}">
        <p14:creationId xmlns:p14="http://schemas.microsoft.com/office/powerpoint/2010/main" xmlns="" val="3679224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DMHAS WHLSS Subsidy Housing Guidelines</a:t>
            </a:r>
            <a:endParaRPr lang="en-US" sz="3200"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sz="2400" dirty="0" smtClean="0"/>
              <a:t>Limited to procurement of one (1) bedroom apartment (2 + bedroom apartment will be considered only if it falls within 1 bedroom MAR payment standard or if live-in caregiver is required)</a:t>
            </a:r>
          </a:p>
          <a:p>
            <a:r>
              <a:rPr lang="en-US" sz="2400" dirty="0" smtClean="0"/>
              <a:t>Rent must be within MAR rent for the area including applicable utility allowances as established by DOH. Rent in excess of MAR up to a maximum of 120% of MAR will be considered as a Reasonable Accommodation upon written request and clinical/medical justification</a:t>
            </a:r>
          </a:p>
          <a:p>
            <a:r>
              <a:rPr lang="en-US" sz="2400" dirty="0" smtClean="0"/>
              <a:t>Tenant must be leaseholder of valid/fully executed one (1) year lease</a:t>
            </a:r>
          </a:p>
          <a:p>
            <a:r>
              <a:rPr lang="en-US" sz="2400" dirty="0" smtClean="0"/>
              <a:t>Copy of lease must be on file with DMHAS WHLSS staff</a:t>
            </a:r>
          </a:p>
          <a:p>
            <a:r>
              <a:rPr lang="en-US" sz="2400" dirty="0" smtClean="0"/>
              <a:t>Statewide Housing Program Coordinator assigned to case will inspect residence prior to initial lease, on subsequent lease renewals and at termination of tenancy if Security deposit was provided by DMHAS WHLSS</a:t>
            </a:r>
            <a:endParaRPr lang="en-US" sz="2400" dirty="0"/>
          </a:p>
        </p:txBody>
      </p:sp>
    </p:spTree>
    <p:extLst>
      <p:ext uri="{BB962C8B-B14F-4D97-AF65-F5344CB8AC3E}">
        <p14:creationId xmlns:p14="http://schemas.microsoft.com/office/powerpoint/2010/main" xmlns="" val="3522905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Roles and Responsibilities- Statewide Housing Program Coordinator</a:t>
            </a:r>
            <a:endParaRPr lang="en-US" sz="3200"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sz="2400" dirty="0" smtClean="0"/>
              <a:t>From referral through lease-up, Coordinator is a member of client’s team to advise and coordinate housing needs on a statewide basis</a:t>
            </a:r>
          </a:p>
          <a:p>
            <a:r>
              <a:rPr lang="en-US" sz="2400" dirty="0" smtClean="0"/>
              <a:t>Assist with locating housing, application process, inspecting apartments, coordinating home evaluations, ensuring utility placement, and access funds through fiduciary (Goodwill) </a:t>
            </a:r>
          </a:p>
          <a:p>
            <a:r>
              <a:rPr lang="en-US" sz="2400" dirty="0" smtClean="0"/>
              <a:t>Post move into the community be available to consult/coordinate any housing issues that cannot be resolved by client with assistance of community staff</a:t>
            </a:r>
          </a:p>
          <a:p>
            <a:r>
              <a:rPr lang="en-US" sz="2400" dirty="0" smtClean="0"/>
              <a:t>Oversee subsidy requests and subsidy adjustments based on income/expenses and/or rent changes (Community staff must notify DMHAS WHLSS staff immediately of any income/expense/rent changes)</a:t>
            </a:r>
          </a:p>
          <a:p>
            <a:r>
              <a:rPr lang="en-US" sz="2400" dirty="0" smtClean="0"/>
              <a:t>Monitor lease renewal to insure lease is current, fully executed and vali</a:t>
            </a:r>
            <a:r>
              <a:rPr lang="en-US" sz="2400" dirty="0"/>
              <a:t>d</a:t>
            </a:r>
            <a:r>
              <a:rPr lang="en-US" sz="2400" dirty="0" smtClean="0"/>
              <a:t> </a:t>
            </a:r>
            <a:endParaRPr lang="en-US" sz="2400" dirty="0"/>
          </a:p>
        </p:txBody>
      </p:sp>
    </p:spTree>
    <p:extLst>
      <p:ext uri="{BB962C8B-B14F-4D97-AF65-F5344CB8AC3E}">
        <p14:creationId xmlns:p14="http://schemas.microsoft.com/office/powerpoint/2010/main" xmlns="" val="2702721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74638"/>
            <a:ext cx="6553200" cy="639762"/>
          </a:xfrm>
        </p:spPr>
        <p:txBody>
          <a:bodyPr>
            <a:normAutofit/>
          </a:bodyPr>
          <a:lstStyle/>
          <a:p>
            <a:r>
              <a:rPr lang="en-US" sz="3200" dirty="0" smtClean="0">
                <a:solidFill>
                  <a:srgbClr val="FF0000"/>
                </a:solidFill>
              </a:rPr>
              <a:t>Continued….</a:t>
            </a:r>
            <a:endParaRPr lang="en-US" sz="3200" dirty="0">
              <a:solidFill>
                <a:srgbClr val="FF0000"/>
              </a:solidFill>
            </a:endParaRPr>
          </a:p>
        </p:txBody>
      </p:sp>
      <p:sp>
        <p:nvSpPr>
          <p:cNvPr id="3" name="Content Placeholder 2"/>
          <p:cNvSpPr>
            <a:spLocks noGrp="1"/>
          </p:cNvSpPr>
          <p:nvPr>
            <p:ph idx="1"/>
          </p:nvPr>
        </p:nvSpPr>
        <p:spPr/>
        <p:txBody>
          <a:bodyPr>
            <a:normAutofit/>
          </a:bodyPr>
          <a:lstStyle/>
          <a:p>
            <a:r>
              <a:rPr lang="en-US" sz="2400" dirty="0" smtClean="0"/>
              <a:t>Create budget and on approval submit to fiduciary (Goodwill)</a:t>
            </a:r>
          </a:p>
          <a:p>
            <a:r>
              <a:rPr lang="en-US" sz="2400" dirty="0" smtClean="0"/>
              <a:t>Complete and transmit subsidy letters to landlord, community staff, clients and conservators (Please make sure DMHAS WHLSS staff has the most current contact information)</a:t>
            </a:r>
          </a:p>
          <a:p>
            <a:r>
              <a:rPr lang="en-US" sz="2400" dirty="0" smtClean="0"/>
              <a:t>Complete and submit check requests for housing expenses</a:t>
            </a:r>
          </a:p>
          <a:p>
            <a:r>
              <a:rPr lang="en-US" sz="2400" dirty="0" smtClean="0"/>
              <a:t>Manage purchase of furnishings, household items and start-up expenses and process</a:t>
            </a:r>
          </a:p>
          <a:p>
            <a:r>
              <a:rPr lang="en-US" sz="2400" dirty="0" smtClean="0"/>
              <a:t>Manage budget revisions and annual re-certification process</a:t>
            </a:r>
            <a:endParaRPr lang="en-US" sz="2400" dirty="0"/>
          </a:p>
        </p:txBody>
      </p:sp>
    </p:spTree>
    <p:extLst>
      <p:ext uri="{BB962C8B-B14F-4D97-AF65-F5344CB8AC3E}">
        <p14:creationId xmlns:p14="http://schemas.microsoft.com/office/powerpoint/2010/main" xmlns="" val="3939333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Staff Responsibilities- CIS/CSC/CSP</a:t>
            </a:r>
            <a:endParaRPr lang="en-US" sz="3200"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sz="2400" dirty="0" smtClean="0"/>
              <a:t>Assist in housing location, start-up and moving process</a:t>
            </a:r>
          </a:p>
          <a:p>
            <a:r>
              <a:rPr lang="en-US" sz="2400" dirty="0" smtClean="0"/>
              <a:t>Report any changes in client’s utility budget, income, and/or rent</a:t>
            </a:r>
          </a:p>
          <a:p>
            <a:r>
              <a:rPr lang="en-US" sz="2400" dirty="0" smtClean="0"/>
              <a:t>Ensure </a:t>
            </a:r>
            <a:r>
              <a:rPr lang="en-US" sz="2400" dirty="0" smtClean="0"/>
              <a:t>clients/conservators </a:t>
            </a:r>
            <a:r>
              <a:rPr lang="en-US" sz="2400" dirty="0" smtClean="0"/>
              <a:t>are aware of DMHAS WHLSS eligibility guidelines and that subsidy is dependent on connection to Waiver services</a:t>
            </a:r>
          </a:p>
          <a:p>
            <a:r>
              <a:rPr lang="en-US" sz="2400" dirty="0" smtClean="0"/>
              <a:t>Notify Housing Coordinator of client discharges, service provider changes and/or termination of Waiver services</a:t>
            </a:r>
          </a:p>
          <a:p>
            <a:r>
              <a:rPr lang="en-US" sz="2400" dirty="0" smtClean="0"/>
              <a:t>Report to Housing Coordinator any intent to move or possibility of eviction</a:t>
            </a:r>
          </a:p>
          <a:p>
            <a:r>
              <a:rPr lang="en-US" sz="2400" dirty="0" smtClean="0"/>
              <a:t>Assist client with Recertification process and provide Housing Coordinator with all Annual Recertification documents required and assist client with budgeting for and renewal of Renter’s Insurance if required.</a:t>
            </a:r>
          </a:p>
          <a:p>
            <a:r>
              <a:rPr lang="en-US" sz="2400" b="1" dirty="0" smtClean="0"/>
              <a:t>MONITOR LANDLORD/TENANT RELATIONSHIP AND ASSIST CLIENT WITH ALL LANDLORD/TENANT ISSUES</a:t>
            </a:r>
          </a:p>
          <a:p>
            <a:r>
              <a:rPr lang="en-US" sz="2400" dirty="0" smtClean="0"/>
              <a:t>Assist client with lease renewal process, notify Housing Coordinator </a:t>
            </a:r>
            <a:r>
              <a:rPr lang="en-US" sz="2400" b="1" dirty="0" smtClean="0"/>
              <a:t>immediately</a:t>
            </a:r>
            <a:r>
              <a:rPr lang="en-US" sz="2400" dirty="0" smtClean="0"/>
              <a:t> of new lease provisions and provide copy of lease to Housing Coordinator</a:t>
            </a:r>
          </a:p>
          <a:p>
            <a:r>
              <a:rPr lang="en-US" sz="2400" dirty="0" smtClean="0"/>
              <a:t>Assist client with application to public/subsidized housing</a:t>
            </a:r>
          </a:p>
          <a:p>
            <a:endParaRPr lang="en-US" sz="2400" dirty="0"/>
          </a:p>
          <a:p>
            <a:pPr marL="0" indent="0">
              <a:buNone/>
            </a:pPr>
            <a:endParaRPr lang="en-US" sz="2400" dirty="0"/>
          </a:p>
        </p:txBody>
      </p:sp>
    </p:spTree>
    <p:extLst>
      <p:ext uri="{BB962C8B-B14F-4D97-AF65-F5344CB8AC3E}">
        <p14:creationId xmlns:p14="http://schemas.microsoft.com/office/powerpoint/2010/main" xmlns="" val="3000438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DMHAS WHLSS Budget Process	</a:t>
            </a:r>
            <a:endParaRPr lang="en-US" sz="3200"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sz="2400" dirty="0" smtClean="0"/>
              <a:t>Budget prepared by Statewide Housing Program Coordinator</a:t>
            </a:r>
          </a:p>
          <a:p>
            <a:r>
              <a:rPr lang="en-US" sz="2400" dirty="0" smtClean="0"/>
              <a:t>Budget based on the following: Income (SSI, SSDI, State Supplement, wages, and all other forms of income (e.g. pensions, annuities, etc.)</a:t>
            </a:r>
          </a:p>
          <a:p>
            <a:r>
              <a:rPr lang="en-US" sz="2400" dirty="0" smtClean="0"/>
              <a:t>Rent </a:t>
            </a:r>
          </a:p>
          <a:p>
            <a:r>
              <a:rPr lang="en-US" sz="2400" dirty="0" smtClean="0"/>
              <a:t>Start-up costs including hold/application fees, Security Deposit, 1</a:t>
            </a:r>
            <a:r>
              <a:rPr lang="en-US" sz="2400" baseline="30000" dirty="0" smtClean="0"/>
              <a:t>st</a:t>
            </a:r>
            <a:r>
              <a:rPr lang="en-US" sz="2400" dirty="0" smtClean="0"/>
              <a:t> month’s rent, 1</a:t>
            </a:r>
            <a:r>
              <a:rPr lang="en-US" sz="2400" baseline="30000" dirty="0" smtClean="0"/>
              <a:t>st</a:t>
            </a:r>
            <a:r>
              <a:rPr lang="en-US" sz="2400" dirty="0" smtClean="0"/>
              <a:t> year’s renter’s insurance premium</a:t>
            </a:r>
          </a:p>
          <a:p>
            <a:r>
              <a:rPr lang="en-US" sz="2400" dirty="0" smtClean="0"/>
              <a:t>$2200.00 apartment start-up (furniture)</a:t>
            </a:r>
          </a:p>
          <a:p>
            <a:r>
              <a:rPr lang="en-US" sz="2400" dirty="0" smtClean="0"/>
              <a:t>$75 phone (land line only)/ cable allowance</a:t>
            </a:r>
          </a:p>
          <a:p>
            <a:r>
              <a:rPr lang="en-US" sz="2400" dirty="0" smtClean="0"/>
              <a:t>Utility and renter’s insurance allowances</a:t>
            </a:r>
          </a:p>
          <a:p>
            <a:r>
              <a:rPr lang="en-US" sz="2400" dirty="0" smtClean="0"/>
              <a:t>Food/Miscellaneous allowance (maximum $400)</a:t>
            </a:r>
          </a:p>
          <a:p>
            <a:r>
              <a:rPr lang="en-US" sz="2400" dirty="0" smtClean="0"/>
              <a:t>$600 is available for P-Card shopping budget which is not included in DMHAS </a:t>
            </a:r>
            <a:r>
              <a:rPr lang="en-US" sz="2400" dirty="0" smtClean="0"/>
              <a:t>WHLSS </a:t>
            </a:r>
            <a:r>
              <a:rPr lang="en-US" sz="2400" dirty="0" smtClean="0"/>
              <a:t>budget document</a:t>
            </a:r>
          </a:p>
          <a:p>
            <a:endParaRPr lang="en-US" sz="2400" dirty="0" smtClean="0"/>
          </a:p>
          <a:p>
            <a:endParaRPr lang="en-US" sz="2400" dirty="0"/>
          </a:p>
        </p:txBody>
      </p:sp>
    </p:spTree>
    <p:extLst>
      <p:ext uri="{BB962C8B-B14F-4D97-AF65-F5344CB8AC3E}">
        <p14:creationId xmlns:p14="http://schemas.microsoft.com/office/powerpoint/2010/main" xmlns="" val="4034423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DMHAS WHLSS Annual Recertification	</a:t>
            </a:r>
            <a:br>
              <a:rPr lang="en-US" sz="3200" dirty="0" smtClean="0">
                <a:solidFill>
                  <a:srgbClr val="FF0000"/>
                </a:solidFill>
              </a:rPr>
            </a:br>
            <a:endParaRPr lang="en-US" sz="3200"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sz="2400" dirty="0" smtClean="0"/>
              <a:t>Process begins in </a:t>
            </a:r>
            <a:r>
              <a:rPr lang="en-US" sz="2400" b="1" dirty="0" smtClean="0"/>
              <a:t>January</a:t>
            </a:r>
            <a:r>
              <a:rPr lang="en-US" sz="2400" dirty="0" smtClean="0"/>
              <a:t> and letters sent to client and community staff </a:t>
            </a:r>
          </a:p>
          <a:p>
            <a:r>
              <a:rPr lang="en-US" sz="2400" dirty="0" smtClean="0"/>
              <a:t>Recertification budget starts for July 1 to coincide with State of Connecticut Fiscal Year</a:t>
            </a:r>
          </a:p>
          <a:p>
            <a:r>
              <a:rPr lang="en-US" sz="2400" dirty="0" smtClean="0"/>
              <a:t>Client/Staff provide the following information: current income verification for all forms of income, current utility/phone/ cable/renter’s insurance bill in client’s name</a:t>
            </a:r>
          </a:p>
          <a:p>
            <a:r>
              <a:rPr lang="en-US" sz="2400" dirty="0" smtClean="0"/>
              <a:t>Copy of current lease</a:t>
            </a:r>
          </a:p>
          <a:p>
            <a:r>
              <a:rPr lang="en-US" sz="2400" dirty="0" smtClean="0"/>
              <a:t>Information due by </a:t>
            </a:r>
            <a:r>
              <a:rPr lang="en-US" sz="2400" b="1" dirty="0" smtClean="0"/>
              <a:t>March 1</a:t>
            </a:r>
            <a:r>
              <a:rPr lang="en-US" sz="2400" dirty="0" smtClean="0"/>
              <a:t>. Second letter sent on </a:t>
            </a:r>
            <a:r>
              <a:rPr lang="en-US" sz="2400" b="1" dirty="0" smtClean="0"/>
              <a:t>March 1 </a:t>
            </a:r>
            <a:r>
              <a:rPr lang="en-US" sz="2400" dirty="0" smtClean="0"/>
              <a:t>requesting compliance for </a:t>
            </a:r>
            <a:r>
              <a:rPr lang="en-US" sz="2400" b="1" dirty="0" smtClean="0"/>
              <a:t>April 1</a:t>
            </a:r>
          </a:p>
          <a:p>
            <a:r>
              <a:rPr lang="en-US" sz="2400" dirty="0" smtClean="0"/>
              <a:t>Upon completion of budget for upcoming Fiscal Year, letter will be sent to client, staff, conservators and </a:t>
            </a:r>
            <a:r>
              <a:rPr lang="en-US" sz="2400" smtClean="0"/>
              <a:t>landlords  </a:t>
            </a:r>
            <a:r>
              <a:rPr lang="en-US" sz="2400" dirty="0" smtClean="0"/>
              <a:t>verifying budget amounts</a:t>
            </a:r>
          </a:p>
          <a:p>
            <a:r>
              <a:rPr lang="en-US" sz="2400" dirty="0" smtClean="0"/>
              <a:t>If all documentation is not received by </a:t>
            </a:r>
            <a:r>
              <a:rPr lang="en-US" sz="2400" b="1" dirty="0" smtClean="0"/>
              <a:t>APRIL 30, NOTICE OF SUBSIDY TERMINATION WILL BE ISSUED</a:t>
            </a:r>
          </a:p>
          <a:p>
            <a:endParaRPr lang="en-US" sz="2400" dirty="0"/>
          </a:p>
        </p:txBody>
      </p:sp>
    </p:spTree>
    <p:extLst>
      <p:ext uri="{BB962C8B-B14F-4D97-AF65-F5344CB8AC3E}">
        <p14:creationId xmlns:p14="http://schemas.microsoft.com/office/powerpoint/2010/main" xmlns="" val="2007780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0000"/>
                </a:solidFill>
              </a:rPr>
              <a:t>Termination of DMHAS WHLSS Subsidy</a:t>
            </a:r>
            <a:endParaRPr lang="en-US" sz="3600"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sz="2400" dirty="0" smtClean="0"/>
              <a:t>DMHAS WHLSS Subsidy will be terminated under the following conditions</a:t>
            </a:r>
          </a:p>
          <a:p>
            <a:r>
              <a:rPr lang="en-US" sz="2400" dirty="0" smtClean="0"/>
              <a:t>Client receives written notice of termination of Medicaid Waiver Services</a:t>
            </a:r>
          </a:p>
          <a:p>
            <a:r>
              <a:rPr lang="en-US" sz="2400" dirty="0" smtClean="0"/>
              <a:t>Monthly expenses (rent and allowance for utilities, phone/cable and miscellaneous allowances) are equal to or less than client’s income (Gross income from any and all sources, wages, stipends, etc.)</a:t>
            </a:r>
          </a:p>
          <a:p>
            <a:r>
              <a:rPr lang="en-US" sz="2400" dirty="0" smtClean="0"/>
              <a:t>Income exclusions: gifts, one-time payment (renter’s rebate, fuel assistance), wages from government funded/sponsored/related program.</a:t>
            </a:r>
          </a:p>
          <a:p>
            <a:r>
              <a:rPr lang="en-US" sz="2400" dirty="0" smtClean="0"/>
              <a:t>If client is institutionalized for a period of ninety (90) days or less, DMHAS WHLSS subsidy will be continued for that period. If client is expected to be institutionalized in excess of the ninety (90) day period, client’s situation will be re-assessed and if prognosis is that they will return to the community within the upcoming ninety (90) day period, the DMHAS WHLSS subsidy will be continued for an additional ninety (90) days. In no event will the subsidy continue beyond a maximum of one hundred and eighty (180) days of institutionalization</a:t>
            </a:r>
          </a:p>
          <a:p>
            <a:r>
              <a:rPr lang="en-US" sz="2400" dirty="0" smtClean="0"/>
              <a:t>Failure to renew lease</a:t>
            </a:r>
          </a:p>
          <a:p>
            <a:r>
              <a:rPr lang="en-US" sz="2400" dirty="0" smtClean="0"/>
              <a:t>Eviction</a:t>
            </a:r>
          </a:p>
          <a:p>
            <a:endParaRPr lang="en-US" sz="2400" dirty="0"/>
          </a:p>
        </p:txBody>
      </p:sp>
    </p:spTree>
    <p:extLst>
      <p:ext uri="{BB962C8B-B14F-4D97-AF65-F5344CB8AC3E}">
        <p14:creationId xmlns:p14="http://schemas.microsoft.com/office/powerpoint/2010/main" xmlns="" val="25784723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Replacement of Household Items due to Bed Bug Infestation	</a:t>
            </a:r>
            <a:endParaRPr lang="en-US" sz="3200" dirty="0">
              <a:solidFill>
                <a:srgbClr val="FF0000"/>
              </a:solidFill>
            </a:endParaRPr>
          </a:p>
        </p:txBody>
      </p:sp>
      <p:sp>
        <p:nvSpPr>
          <p:cNvPr id="3" name="Content Placeholder 2"/>
          <p:cNvSpPr>
            <a:spLocks noGrp="1"/>
          </p:cNvSpPr>
          <p:nvPr>
            <p:ph idx="1"/>
          </p:nvPr>
        </p:nvSpPr>
        <p:spPr/>
        <p:txBody>
          <a:bodyPr>
            <a:normAutofit/>
          </a:bodyPr>
          <a:lstStyle/>
          <a:p>
            <a:r>
              <a:rPr lang="en-US" sz="2400" dirty="0" smtClean="0"/>
              <a:t>Before consideration of replacement, client and landlord must make every effort to exterminate/remediate the infestation pursuant to CGS Sec. 47a-7 and provide written proof of extermination/remediation</a:t>
            </a:r>
          </a:p>
          <a:p>
            <a:r>
              <a:rPr lang="en-US" sz="2400" dirty="0" smtClean="0"/>
              <a:t>Upon proof of extermination/remediation the following items will be replaced: full-sized mattress and box spring, Upholstered furniture, Bedding and linens (e.g. sheets, comforter, towels, etc.</a:t>
            </a:r>
            <a:endParaRPr lang="en-US" sz="2400" dirty="0"/>
          </a:p>
        </p:txBody>
      </p:sp>
      <p:pic>
        <p:nvPicPr>
          <p:cNvPr id="8194" name="Picture 2" descr="C:\Users\aluongo.ABH\AppData\Local\Microsoft\Windows\Temporary Internet Files\Content.IE5\H02QV0QT\mathafix[1].png"/>
          <p:cNvPicPr>
            <a:picLocks noChangeAspect="1" noChangeArrowheads="1"/>
          </p:cNvPicPr>
          <p:nvPr/>
        </p:nvPicPr>
        <p:blipFill>
          <a:blip r:embed="rId2" cstate="print"/>
          <a:srcRect/>
          <a:stretch>
            <a:fillRect/>
          </a:stretch>
        </p:blipFill>
        <p:spPr bwMode="auto">
          <a:xfrm>
            <a:off x="4876800" y="4572000"/>
            <a:ext cx="1096105" cy="1752600"/>
          </a:xfrm>
          <a:prstGeom prst="rect">
            <a:avLst/>
          </a:prstGeom>
          <a:noFill/>
        </p:spPr>
      </p:pic>
    </p:spTree>
    <p:extLst>
      <p:ext uri="{BB962C8B-B14F-4D97-AF65-F5344CB8AC3E}">
        <p14:creationId xmlns:p14="http://schemas.microsoft.com/office/powerpoint/2010/main" xmlns="" val="3510513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0000"/>
                </a:solidFill>
              </a:rPr>
              <a:t>Questions/Concerns?</a:t>
            </a:r>
            <a:endParaRPr lang="en-US" sz="3600" dirty="0">
              <a:solidFill>
                <a:srgbClr val="FF0000"/>
              </a:solidFill>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xmlns="" val="2361228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t>
            </a:r>
            <a:endParaRPr lang="en-US" dirty="0"/>
          </a:p>
        </p:txBody>
      </p:sp>
      <p:sp>
        <p:nvSpPr>
          <p:cNvPr id="3" name="Content Placeholder 2"/>
          <p:cNvSpPr>
            <a:spLocks noGrp="1"/>
          </p:cNvSpPr>
          <p:nvPr>
            <p:ph idx="1"/>
          </p:nvPr>
        </p:nvSpPr>
        <p:spPr/>
        <p:txBody>
          <a:bodyPr/>
          <a:lstStyle/>
          <a:p>
            <a:r>
              <a:rPr lang="en-US" dirty="0" smtClean="0"/>
              <a:t>Eligibility requirements for program services</a:t>
            </a:r>
          </a:p>
          <a:p>
            <a:r>
              <a:rPr lang="en-US" dirty="0" smtClean="0"/>
              <a:t>Services Available</a:t>
            </a:r>
          </a:p>
          <a:p>
            <a:r>
              <a:rPr lang="en-US" dirty="0" smtClean="0"/>
              <a:t>DMHAS Subsidy vs. RAP</a:t>
            </a:r>
          </a:p>
          <a:p>
            <a:r>
              <a:rPr lang="en-US" dirty="0" smtClean="0"/>
              <a:t>Post transition/re-location roles and responsibilities</a:t>
            </a:r>
          </a:p>
          <a:p>
            <a:r>
              <a:rPr lang="en-US" dirty="0" smtClean="0"/>
              <a:t>Questions</a:t>
            </a:r>
            <a:endParaRPr lang="en-US" dirty="0"/>
          </a:p>
        </p:txBody>
      </p:sp>
    </p:spTree>
    <p:extLst>
      <p:ext uri="{BB962C8B-B14F-4D97-AF65-F5344CB8AC3E}">
        <p14:creationId xmlns:p14="http://schemas.microsoft.com/office/powerpoint/2010/main" xmlns="" val="631843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solidFill>
                  <a:srgbClr val="FF0000"/>
                </a:solidFill>
              </a:rPr>
              <a:t>Who is eligible for assistance from the DMHAS Waiver Housing and Living Supports Services Program</a:t>
            </a:r>
            <a:endParaRPr lang="en-US" sz="2800" dirty="0">
              <a:solidFill>
                <a:srgbClr val="FF0000"/>
              </a:solidFill>
            </a:endParaRPr>
          </a:p>
        </p:txBody>
      </p:sp>
      <p:sp>
        <p:nvSpPr>
          <p:cNvPr id="3" name="Content Placeholder 2"/>
          <p:cNvSpPr>
            <a:spLocks noGrp="1"/>
          </p:cNvSpPr>
          <p:nvPr>
            <p:ph idx="1"/>
          </p:nvPr>
        </p:nvSpPr>
        <p:spPr/>
        <p:txBody>
          <a:bodyPr>
            <a:normAutofit/>
          </a:bodyPr>
          <a:lstStyle/>
          <a:p>
            <a:r>
              <a:rPr lang="en-US" sz="2800" dirty="0" smtClean="0"/>
              <a:t>Client must be accepted and/or receiving on-going services through DMHAS ABI Services, the ABI Waiver or the Mental Health Waiver</a:t>
            </a:r>
          </a:p>
          <a:p>
            <a:r>
              <a:rPr lang="en-US" sz="2800" dirty="0" smtClean="0"/>
              <a:t>Eligibility is based on client assets as determined by DMHAS WHLSS staff; DMHAS WHLSS is a service of </a:t>
            </a:r>
            <a:r>
              <a:rPr lang="en-US" sz="2800" b="1" dirty="0" smtClean="0"/>
              <a:t>LAST RESORT- </a:t>
            </a:r>
            <a:r>
              <a:rPr lang="en-US" sz="2800" dirty="0" smtClean="0"/>
              <a:t>client assets must be exhausted prior to referral for assistance</a:t>
            </a:r>
          </a:p>
          <a:p>
            <a:r>
              <a:rPr lang="en-US" sz="2800" dirty="0" smtClean="0"/>
              <a:t>Clinical justification is required for access to any services provided by DMHAS WHLSS</a:t>
            </a:r>
            <a:endParaRPr lang="en-US" sz="2800" dirty="0"/>
          </a:p>
        </p:txBody>
      </p:sp>
    </p:spTree>
    <p:extLst>
      <p:ext uri="{BB962C8B-B14F-4D97-AF65-F5344CB8AC3E}">
        <p14:creationId xmlns:p14="http://schemas.microsoft.com/office/powerpoint/2010/main" xmlns="" val="1232408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0000"/>
                </a:solidFill>
              </a:rPr>
              <a:t>Services available from DMHAS WHLSS</a:t>
            </a:r>
            <a:endParaRPr lang="en-US" sz="3600" dirty="0">
              <a:solidFill>
                <a:srgbClr val="FF0000"/>
              </a:solidFill>
            </a:endParaRPr>
          </a:p>
        </p:txBody>
      </p:sp>
      <p:sp>
        <p:nvSpPr>
          <p:cNvPr id="3" name="Content Placeholder 2"/>
          <p:cNvSpPr>
            <a:spLocks noGrp="1"/>
          </p:cNvSpPr>
          <p:nvPr>
            <p:ph idx="1"/>
          </p:nvPr>
        </p:nvSpPr>
        <p:spPr/>
        <p:txBody>
          <a:bodyPr>
            <a:normAutofit/>
          </a:bodyPr>
          <a:lstStyle/>
          <a:p>
            <a:r>
              <a:rPr lang="en-US" sz="3600" dirty="0" smtClean="0"/>
              <a:t>Housing search</a:t>
            </a:r>
          </a:p>
          <a:p>
            <a:r>
              <a:rPr lang="en-US" sz="3600" dirty="0" smtClean="0"/>
              <a:t>On-going Monthly </a:t>
            </a:r>
            <a:r>
              <a:rPr lang="en-US" sz="3600" dirty="0"/>
              <a:t>S</a:t>
            </a:r>
            <a:r>
              <a:rPr lang="en-US" sz="3600" dirty="0" smtClean="0"/>
              <a:t>ubsidy for Community clients</a:t>
            </a:r>
          </a:p>
          <a:p>
            <a:r>
              <a:rPr lang="en-US" sz="3600" dirty="0" smtClean="0"/>
              <a:t>Services for a Starter Apartment</a:t>
            </a:r>
          </a:p>
          <a:p>
            <a:r>
              <a:rPr lang="en-US" sz="3600" dirty="0" smtClean="0"/>
              <a:t>Assistance with moving expenses</a:t>
            </a:r>
          </a:p>
          <a:p>
            <a:endParaRPr lang="en-US" sz="2800" dirty="0"/>
          </a:p>
        </p:txBody>
      </p:sp>
    </p:spTree>
    <p:extLst>
      <p:ext uri="{BB962C8B-B14F-4D97-AF65-F5344CB8AC3E}">
        <p14:creationId xmlns:p14="http://schemas.microsoft.com/office/powerpoint/2010/main" xmlns="" val="2274341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Housing Search</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sz="2800" dirty="0" smtClean="0"/>
              <a:t>Upon acceptance of referral, housing search commences</a:t>
            </a:r>
          </a:p>
          <a:p>
            <a:r>
              <a:rPr lang="en-US" sz="2800" dirty="0" smtClean="0"/>
              <a:t>DMHAS WHLSS identifies maximum of two (2) apartments for client to view/select</a:t>
            </a:r>
          </a:p>
          <a:p>
            <a:r>
              <a:rPr lang="en-US" sz="2800" dirty="0" smtClean="0"/>
              <a:t>On-line resources, realtors and referral networking resources are used</a:t>
            </a:r>
          </a:p>
          <a:p>
            <a:r>
              <a:rPr lang="en-US" sz="2800" dirty="0" smtClean="0"/>
              <a:t>TCM, CSP or RA will assist with transportation to apartment viewings</a:t>
            </a:r>
          </a:p>
          <a:p>
            <a:r>
              <a:rPr lang="en-US" sz="2800" dirty="0" smtClean="0"/>
              <a:t>Upon selection of apartment DMHAS WHLSS will assist with preparation/submission of housing application and required documentation (to be obtained by community staff) application and hold fees and negotiation with prospective landlord </a:t>
            </a:r>
          </a:p>
          <a:p>
            <a:endParaRPr lang="en-US" sz="2800" dirty="0"/>
          </a:p>
        </p:txBody>
      </p:sp>
      <p:pic>
        <p:nvPicPr>
          <p:cNvPr id="3074" name="Picture 2" descr="C:\Users\aluongo.ABH\AppData\Local\Microsoft\Windows\Temporary Internet Files\Content.IE5\6A2VC1OG\binoculars[1].png"/>
          <p:cNvPicPr>
            <a:picLocks noChangeAspect="1" noChangeArrowheads="1"/>
          </p:cNvPicPr>
          <p:nvPr/>
        </p:nvPicPr>
        <p:blipFill>
          <a:blip r:embed="rId2" cstate="print"/>
          <a:srcRect/>
          <a:stretch>
            <a:fillRect/>
          </a:stretch>
        </p:blipFill>
        <p:spPr bwMode="auto">
          <a:xfrm>
            <a:off x="6629400" y="152400"/>
            <a:ext cx="1600200" cy="1600200"/>
          </a:xfrm>
          <a:prstGeom prst="rect">
            <a:avLst/>
          </a:prstGeom>
          <a:noFill/>
        </p:spPr>
      </p:pic>
    </p:spTree>
    <p:extLst>
      <p:ext uri="{BB962C8B-B14F-4D97-AF65-F5344CB8AC3E}">
        <p14:creationId xmlns:p14="http://schemas.microsoft.com/office/powerpoint/2010/main" xmlns="" val="3999236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0000"/>
                </a:solidFill>
              </a:rPr>
              <a:t>Lease and Start-up</a:t>
            </a:r>
            <a:endParaRPr lang="en-US" sz="4000" dirty="0">
              <a:solidFill>
                <a:srgbClr val="FF0000"/>
              </a:solidFill>
            </a:endParaRPr>
          </a:p>
        </p:txBody>
      </p:sp>
      <p:sp>
        <p:nvSpPr>
          <p:cNvPr id="3" name="Content Placeholder 2"/>
          <p:cNvSpPr>
            <a:spLocks noGrp="1"/>
          </p:cNvSpPr>
          <p:nvPr>
            <p:ph idx="1"/>
          </p:nvPr>
        </p:nvSpPr>
        <p:spPr/>
        <p:txBody>
          <a:bodyPr>
            <a:noAutofit/>
          </a:bodyPr>
          <a:lstStyle/>
          <a:p>
            <a:r>
              <a:rPr lang="en-US" sz="2800" dirty="0" smtClean="0"/>
              <a:t>DMHAS WHLSS will negotiate and finalize lease with client and landlord</a:t>
            </a:r>
          </a:p>
          <a:p>
            <a:r>
              <a:rPr lang="en-US" sz="2800" dirty="0" smtClean="0"/>
              <a:t>Housing Coordinator will finalize any Housing Authority requirements in MFP/RAP cases</a:t>
            </a:r>
          </a:p>
          <a:p>
            <a:r>
              <a:rPr lang="en-US" sz="2800" dirty="0" smtClean="0"/>
              <a:t>Selection of furniture and shopping for household items at Wal-Mart (clients may participate in this process to the extent practical and clinically appropriate; TCM/CSP/RA expected to assist with transportation)</a:t>
            </a:r>
          </a:p>
          <a:p>
            <a:r>
              <a:rPr lang="en-US" sz="2800" dirty="0" smtClean="0"/>
              <a:t>Provide a Starter Apartment set-up for client</a:t>
            </a:r>
            <a:endParaRPr lang="en-US" sz="2800" dirty="0"/>
          </a:p>
        </p:txBody>
      </p:sp>
      <p:pic>
        <p:nvPicPr>
          <p:cNvPr id="2050" name="Picture 2" descr="C:\Users\aluongo.ABH\AppData\Local\Microsoft\Windows\Temporary Internet Files\Content.IE5\S3V1D5ZQ\richiestaass[1].gif"/>
          <p:cNvPicPr>
            <a:picLocks noChangeAspect="1" noChangeArrowheads="1"/>
          </p:cNvPicPr>
          <p:nvPr/>
        </p:nvPicPr>
        <p:blipFill>
          <a:blip r:embed="rId2" cstate="print"/>
          <a:srcRect/>
          <a:stretch>
            <a:fillRect/>
          </a:stretch>
        </p:blipFill>
        <p:spPr bwMode="auto">
          <a:xfrm>
            <a:off x="6934200" y="228600"/>
            <a:ext cx="1489506" cy="1447800"/>
          </a:xfrm>
          <a:prstGeom prst="rect">
            <a:avLst/>
          </a:prstGeom>
          <a:noFill/>
        </p:spPr>
      </p:pic>
    </p:spTree>
    <p:extLst>
      <p:ext uri="{BB962C8B-B14F-4D97-AF65-F5344CB8AC3E}">
        <p14:creationId xmlns:p14="http://schemas.microsoft.com/office/powerpoint/2010/main" xmlns="" val="2539685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What is a starter apartment?</a:t>
            </a:r>
            <a:endParaRPr lang="en-US" sz="3200"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sz="2400" dirty="0" smtClean="0"/>
              <a:t>Security Deposit- up to two (2) months</a:t>
            </a:r>
          </a:p>
          <a:p>
            <a:r>
              <a:rPr lang="en-US" sz="2400" dirty="0" smtClean="0"/>
              <a:t>1</a:t>
            </a:r>
            <a:r>
              <a:rPr lang="en-US" sz="2400" baseline="30000" dirty="0" smtClean="0"/>
              <a:t>st</a:t>
            </a:r>
            <a:r>
              <a:rPr lang="en-US" sz="2400" dirty="0" smtClean="0"/>
              <a:t> months’ rent</a:t>
            </a:r>
          </a:p>
          <a:p>
            <a:r>
              <a:rPr lang="en-US" sz="2400" dirty="0" smtClean="0"/>
              <a:t>Funds for furniture and household items (limited to pre-approved P-Card shopping list) as determined after assessment of client needs and resources</a:t>
            </a:r>
          </a:p>
          <a:p>
            <a:r>
              <a:rPr lang="en-US" sz="2400" dirty="0" smtClean="0"/>
              <a:t>First year’s annual premium for Renter’s Insurance (renewal Premium is client’s responsibility)</a:t>
            </a:r>
          </a:p>
          <a:p>
            <a:r>
              <a:rPr lang="en-US" sz="2400" dirty="0" smtClean="0"/>
              <a:t>Environmental modifications/assistive technology up to $10,000 maximum (request must include clinical/medical justification)</a:t>
            </a:r>
          </a:p>
          <a:p>
            <a:r>
              <a:rPr lang="en-US" sz="2400" dirty="0" smtClean="0"/>
              <a:t>Utility deposits for transfer of or set-up of service only</a:t>
            </a:r>
          </a:p>
          <a:p>
            <a:r>
              <a:rPr lang="en-US" sz="2400" dirty="0" smtClean="0"/>
              <a:t>Moving expenses up to a maximum of $600</a:t>
            </a:r>
          </a:p>
          <a:p>
            <a:endParaRPr lang="en-US" sz="2400" dirty="0"/>
          </a:p>
        </p:txBody>
      </p:sp>
      <p:pic>
        <p:nvPicPr>
          <p:cNvPr id="4098" name="Picture 2" descr="C:\Users\aluongo.ABH\AppData\Local\Microsoft\Windows\Temporary Internet Files\Content.IE5\6A2VC1OG\fireta[1].jpg"/>
          <p:cNvPicPr>
            <a:picLocks noChangeAspect="1" noChangeArrowheads="1"/>
          </p:cNvPicPr>
          <p:nvPr/>
        </p:nvPicPr>
        <p:blipFill>
          <a:blip r:embed="rId2" cstate="print"/>
          <a:srcRect/>
          <a:stretch>
            <a:fillRect/>
          </a:stretch>
        </p:blipFill>
        <p:spPr bwMode="auto">
          <a:xfrm>
            <a:off x="7162800" y="228600"/>
            <a:ext cx="1481965" cy="1309687"/>
          </a:xfrm>
          <a:prstGeom prst="rect">
            <a:avLst/>
          </a:prstGeom>
          <a:noFill/>
        </p:spPr>
      </p:pic>
    </p:spTree>
    <p:extLst>
      <p:ext uri="{BB962C8B-B14F-4D97-AF65-F5344CB8AC3E}">
        <p14:creationId xmlns:p14="http://schemas.microsoft.com/office/powerpoint/2010/main" xmlns="" val="3272291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0000"/>
                </a:solidFill>
              </a:rPr>
              <a:t>One-time Re-Location</a:t>
            </a:r>
            <a:endParaRPr lang="en-US" sz="4000" dirty="0">
              <a:solidFill>
                <a:srgbClr val="FF0000"/>
              </a:solidFill>
            </a:endParaRPr>
          </a:p>
        </p:txBody>
      </p:sp>
      <p:sp>
        <p:nvSpPr>
          <p:cNvPr id="3" name="Content Placeholder 2"/>
          <p:cNvSpPr>
            <a:spLocks noGrp="1"/>
          </p:cNvSpPr>
          <p:nvPr>
            <p:ph idx="1"/>
          </p:nvPr>
        </p:nvSpPr>
        <p:spPr/>
        <p:txBody>
          <a:bodyPr>
            <a:normAutofit fontScale="92500"/>
          </a:bodyPr>
          <a:lstStyle/>
          <a:p>
            <a:r>
              <a:rPr lang="en-US" sz="2400" dirty="0" smtClean="0"/>
              <a:t>With appropriate clinical/justification, DMHAS WHLSS will assist with one-time re-location after the initial move/re-location</a:t>
            </a:r>
          </a:p>
          <a:p>
            <a:r>
              <a:rPr lang="en-US" sz="2400" dirty="0" smtClean="0"/>
              <a:t>On-time re-location consists of application/hold fees for new apartment, security deposit up to two (2) months, 1</a:t>
            </a:r>
            <a:r>
              <a:rPr lang="en-US" sz="2400" baseline="30000" dirty="0" smtClean="0"/>
              <a:t>st</a:t>
            </a:r>
            <a:r>
              <a:rPr lang="en-US" sz="2400" dirty="0" smtClean="0"/>
              <a:t> month’s rent, moving expenses up to $600</a:t>
            </a:r>
          </a:p>
          <a:p>
            <a:r>
              <a:rPr lang="en-US" sz="2400" dirty="0" smtClean="0"/>
              <a:t>Requests for replacement furniture/household items on case-by-case basis as reasonable accommodation based on client need and clinical justification</a:t>
            </a:r>
          </a:p>
          <a:p>
            <a:r>
              <a:rPr lang="en-US" sz="2400" dirty="0" smtClean="0"/>
              <a:t>If re-location is to alternate housing setting or institutionalization, client is responsible for removal/storage of all  household furnishings, household items and/or personal belongings</a:t>
            </a:r>
            <a:endParaRPr lang="en-US" sz="2400" dirty="0"/>
          </a:p>
        </p:txBody>
      </p:sp>
      <p:pic>
        <p:nvPicPr>
          <p:cNvPr id="5122" name="Picture 2" descr="C:\Users\aluongo.ABH\AppData\Local\Microsoft\Windows\Temporary Internet Files\Content.IE5\S3V1D5ZQ\moving-out[1].jpg"/>
          <p:cNvPicPr>
            <a:picLocks noChangeAspect="1" noChangeArrowheads="1"/>
          </p:cNvPicPr>
          <p:nvPr/>
        </p:nvPicPr>
        <p:blipFill>
          <a:blip r:embed="rId2" cstate="print"/>
          <a:srcRect/>
          <a:stretch>
            <a:fillRect/>
          </a:stretch>
        </p:blipFill>
        <p:spPr bwMode="auto">
          <a:xfrm>
            <a:off x="7010400" y="381000"/>
            <a:ext cx="1493520" cy="1066800"/>
          </a:xfrm>
          <a:prstGeom prst="rect">
            <a:avLst/>
          </a:prstGeom>
          <a:noFill/>
        </p:spPr>
      </p:pic>
    </p:spTree>
    <p:extLst>
      <p:ext uri="{BB962C8B-B14F-4D97-AF65-F5344CB8AC3E}">
        <p14:creationId xmlns:p14="http://schemas.microsoft.com/office/powerpoint/2010/main" xmlns="" val="51472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0000"/>
                </a:solidFill>
              </a:rPr>
              <a:t>RAP vs. DMHAS WHLSS Subsidy</a:t>
            </a:r>
            <a:endParaRPr lang="en-US" sz="4000" dirty="0">
              <a:solidFill>
                <a:srgbClr val="FF0000"/>
              </a:solidFill>
            </a:endParaRPr>
          </a:p>
        </p:txBody>
      </p:sp>
      <p:sp>
        <p:nvSpPr>
          <p:cNvPr id="3" name="Content Placeholder 2"/>
          <p:cNvSpPr>
            <a:spLocks noGrp="1"/>
          </p:cNvSpPr>
          <p:nvPr>
            <p:ph idx="1"/>
          </p:nvPr>
        </p:nvSpPr>
        <p:spPr/>
        <p:txBody>
          <a:bodyPr>
            <a:normAutofit fontScale="92500"/>
          </a:bodyPr>
          <a:lstStyle/>
          <a:p>
            <a:r>
              <a:rPr lang="en-US" sz="2400" dirty="0" smtClean="0"/>
              <a:t>State of Connecticut Rental Assistance Program (RAP) administered and funded by HUD through State of Connecticut Dept. of Housing (DOH) and administered by J. D’Amelia &amp; Associates through 8 regional Housing Authorities</a:t>
            </a:r>
          </a:p>
          <a:p>
            <a:r>
              <a:rPr lang="en-US" sz="2400" dirty="0" smtClean="0"/>
              <a:t>Available only to ABI/Mental Health Waiver </a:t>
            </a:r>
            <a:r>
              <a:rPr lang="en-US" sz="2400" b="1" dirty="0" smtClean="0"/>
              <a:t>MFP</a:t>
            </a:r>
            <a:r>
              <a:rPr lang="en-US" sz="2400" dirty="0" smtClean="0"/>
              <a:t> participants</a:t>
            </a:r>
          </a:p>
          <a:p>
            <a:r>
              <a:rPr lang="en-US" sz="2400" dirty="0" smtClean="0"/>
              <a:t>Eligibility is determined by J. D’Amelia pursuant to HUD guidelines</a:t>
            </a:r>
          </a:p>
          <a:p>
            <a:r>
              <a:rPr lang="en-US" sz="2400" dirty="0" smtClean="0"/>
              <a:t>RAP Subsidy is permanent; if client refuses or “graduates” from Waiver Services, RAP subsidy remains in place</a:t>
            </a:r>
          </a:p>
          <a:p>
            <a:r>
              <a:rPr lang="en-US" sz="2400" dirty="0" smtClean="0"/>
              <a:t>Subsidy is based on household size and household income</a:t>
            </a:r>
          </a:p>
          <a:p>
            <a:r>
              <a:rPr lang="en-US" sz="2400" dirty="0" smtClean="0"/>
              <a:t>Subsidy is calculated at 30% of </a:t>
            </a:r>
            <a:r>
              <a:rPr lang="en-US" sz="2400" b="1" dirty="0" smtClean="0"/>
              <a:t>TOTAL</a:t>
            </a:r>
            <a:r>
              <a:rPr lang="en-US" sz="2400" dirty="0" smtClean="0"/>
              <a:t> household income plus/minus applicable utility allowances. This constitutes “tenant portion” rent.</a:t>
            </a:r>
          </a:p>
          <a:p>
            <a:endParaRPr lang="en-US" sz="2400" dirty="0"/>
          </a:p>
        </p:txBody>
      </p:sp>
    </p:spTree>
    <p:extLst>
      <p:ext uri="{BB962C8B-B14F-4D97-AF65-F5344CB8AC3E}">
        <p14:creationId xmlns:p14="http://schemas.microsoft.com/office/powerpoint/2010/main" xmlns="" val="36765857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730</TotalTime>
  <Words>1690</Words>
  <Application>Microsoft Office PowerPoint</Application>
  <PresentationFormat>On-screen Show (4:3)</PresentationFormat>
  <Paragraphs>114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DMHAS Waiver Housing and Living Supports Services </vt:lpstr>
      <vt:lpstr>Overview </vt:lpstr>
      <vt:lpstr>Who is eligible for assistance from the DMHAS Waiver Housing and Living Supports Services Program</vt:lpstr>
      <vt:lpstr>Services available from DMHAS WHLSS</vt:lpstr>
      <vt:lpstr>Housing Search</vt:lpstr>
      <vt:lpstr>Lease and Start-up</vt:lpstr>
      <vt:lpstr>What is a starter apartment?</vt:lpstr>
      <vt:lpstr>One-time Re-Location</vt:lpstr>
      <vt:lpstr>RAP vs. DMHAS WHLSS Subsidy</vt:lpstr>
      <vt:lpstr>DMHAS WHLSS Subsidy </vt:lpstr>
      <vt:lpstr>DMHAS WHLSS Subsidy Housing Guidelines</vt:lpstr>
      <vt:lpstr>Roles and Responsibilities- Statewide Housing Program Coordinator</vt:lpstr>
      <vt:lpstr>Continued….</vt:lpstr>
      <vt:lpstr>Staff Responsibilities- CIS/CSC/CSP</vt:lpstr>
      <vt:lpstr>DMHAS WHLSS Budget Process </vt:lpstr>
      <vt:lpstr>DMHAS WHLSS Annual Recertification  </vt:lpstr>
      <vt:lpstr>Termination of DMHAS WHLSS Subsidy</vt:lpstr>
      <vt:lpstr>Replacement of Household Items due to Bed Bug Infestation </vt:lpstr>
      <vt:lpstr>Questions/Concerns?</vt:lpstr>
    </vt:vector>
  </TitlesOfParts>
  <Company>DMHAS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DMHAS Waiver Housing and Living Supports Services</dc:title>
  <dc:creator>Giovannucci, John</dc:creator>
  <cp:lastModifiedBy>aluongo</cp:lastModifiedBy>
  <cp:revision>28</cp:revision>
  <dcterms:created xsi:type="dcterms:W3CDTF">2016-12-20T15:55:49Z</dcterms:created>
  <dcterms:modified xsi:type="dcterms:W3CDTF">2017-01-24T20:08:28Z</dcterms:modified>
</cp:coreProperties>
</file>