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0" r:id="rId3"/>
    <p:sldId id="261" r:id="rId4"/>
    <p:sldId id="262" r:id="rId5"/>
    <p:sldId id="263" r:id="rId6"/>
    <p:sldId id="274" r:id="rId7"/>
    <p:sldId id="269" r:id="rId8"/>
    <p:sldId id="257" r:id="rId9"/>
    <p:sldId id="270" r:id="rId10"/>
    <p:sldId id="271" r:id="rId11"/>
    <p:sldId id="264" r:id="rId12"/>
    <p:sldId id="266" r:id="rId13"/>
    <p:sldId id="267" r:id="rId14"/>
    <p:sldId id="265" r:id="rId15"/>
    <p:sldId id="273" r:id="rId16"/>
    <p:sldId id="258" r:id="rId17"/>
    <p:sldId id="259" r:id="rId18"/>
    <p:sldId id="272"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A698183-0C31-4070-B8DF-C6B76E8DEC94}" type="datetimeFigureOut">
              <a:rPr lang="en-US" smtClean="0"/>
              <a:t>11/7/2022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8086C7D0-BF01-48DE-A60A-0938A5E0799F}" type="slidenum">
              <a:rPr lang="en-US" smtClean="0"/>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389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698183-0C31-4070-B8DF-C6B76E8DEC9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96351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698183-0C31-4070-B8DF-C6B76E8DEC9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111592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698183-0C31-4070-B8DF-C6B76E8DEC9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183079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98183-0C31-4070-B8DF-C6B76E8DEC94}"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6C7D0-BF01-48DE-A60A-0938A5E0799F}" type="slidenum">
              <a:rPr lang="en-US" smtClean="0"/>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2675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698183-0C31-4070-B8DF-C6B76E8DEC94}"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295165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698183-0C31-4070-B8DF-C6B76E8DEC94}"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171093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698183-0C31-4070-B8DF-C6B76E8DEC94}"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405526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98183-0C31-4070-B8DF-C6B76E8DEC94}"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399356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98183-0C31-4070-B8DF-C6B76E8DEC94}"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181020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98183-0C31-4070-B8DF-C6B76E8DEC94}"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6C7D0-BF01-48DE-A60A-0938A5E0799F}" type="slidenum">
              <a:rPr lang="en-US" smtClean="0"/>
              <a:t>‹#›</a:t>
            </a:fld>
            <a:endParaRPr lang="en-US"/>
          </a:p>
        </p:txBody>
      </p:sp>
    </p:spTree>
    <p:extLst>
      <p:ext uri="{BB962C8B-B14F-4D97-AF65-F5344CB8AC3E}">
        <p14:creationId xmlns:p14="http://schemas.microsoft.com/office/powerpoint/2010/main" val="401798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FA698183-0C31-4070-B8DF-C6B76E8DEC94}" type="datetimeFigureOut">
              <a:rPr lang="en-US" smtClean="0"/>
              <a:t>11/7/2022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8086C7D0-BF01-48DE-A60A-0938A5E0799F}" type="slidenum">
              <a:rPr lang="en-US" smtClean="0"/>
              <a:t>‹#›</a:t>
            </a:fld>
            <a:endParaRPr lang="en-US"/>
          </a:p>
        </p:txBody>
      </p:sp>
    </p:spTree>
    <p:extLst>
      <p:ext uri="{BB962C8B-B14F-4D97-AF65-F5344CB8AC3E}">
        <p14:creationId xmlns:p14="http://schemas.microsoft.com/office/powerpoint/2010/main" val="2205938029"/>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AFCD-31BE-416E-A56D-0A3B4A2C7264}"/>
              </a:ext>
            </a:extLst>
          </p:cNvPr>
          <p:cNvSpPr>
            <a:spLocks noGrp="1"/>
          </p:cNvSpPr>
          <p:nvPr>
            <p:ph type="ctrTitle"/>
          </p:nvPr>
        </p:nvSpPr>
        <p:spPr>
          <a:xfrm>
            <a:off x="1261872" y="365760"/>
            <a:ext cx="9692640" cy="1325562"/>
          </a:xfrm>
        </p:spPr>
        <p:txBody>
          <a:bodyPr vert="horz" lIns="91440" tIns="45720" rIns="91440" bIns="45720" rtlCol="0" anchor="b">
            <a:normAutofit/>
          </a:bodyPr>
          <a:lstStyle/>
          <a:p>
            <a:pPr>
              <a:lnSpc>
                <a:spcPct val="90000"/>
              </a:lnSpc>
            </a:pPr>
            <a:r>
              <a:rPr lang="en-US" sz="4400" dirty="0"/>
              <a:t>Medicaid Requirements for MHW Applications &amp; Renewals</a:t>
            </a:r>
          </a:p>
        </p:txBody>
      </p:sp>
      <p:sp>
        <p:nvSpPr>
          <p:cNvPr id="3" name="Subtitle 2">
            <a:extLst>
              <a:ext uri="{FF2B5EF4-FFF2-40B4-BE49-F238E27FC236}">
                <a16:creationId xmlns:a16="http://schemas.microsoft.com/office/drawing/2014/main" id="{6495AAB4-A55F-4740-B1EF-23F67B8B07D5}"/>
              </a:ext>
            </a:extLst>
          </p:cNvPr>
          <p:cNvSpPr>
            <a:spLocks noGrp="1"/>
          </p:cNvSpPr>
          <p:nvPr>
            <p:ph type="subTitle" idx="1"/>
          </p:nvPr>
        </p:nvSpPr>
        <p:spPr>
          <a:xfrm>
            <a:off x="1261872" y="1828800"/>
            <a:ext cx="8595360" cy="4351337"/>
          </a:xfrm>
        </p:spPr>
        <p:txBody>
          <a:bodyPr vert="horz" lIns="91440" tIns="45720" rIns="91440" bIns="45720" rtlCol="0">
            <a:normAutofit/>
          </a:bodyPr>
          <a:lstStyle/>
          <a:p>
            <a:pPr indent="-182880"/>
            <a:r>
              <a:rPr lang="en-US" dirty="0"/>
              <a:t>Jason Bezzini</a:t>
            </a:r>
          </a:p>
          <a:p>
            <a:pPr indent="-182880"/>
            <a:r>
              <a:rPr lang="en-US"/>
              <a:t>DSS </a:t>
            </a:r>
            <a:r>
              <a:rPr lang="en-US" dirty="0"/>
              <a:t>MHW Liaison</a:t>
            </a:r>
          </a:p>
          <a:p>
            <a:pPr indent="-182880"/>
            <a:r>
              <a:rPr lang="en-US" dirty="0"/>
              <a:t>Jason.Bezzini@ct.gov</a:t>
            </a:r>
          </a:p>
          <a:p>
            <a:pPr indent="-182880"/>
            <a:r>
              <a:rPr lang="en-US" dirty="0"/>
              <a:t>(860) 424-5197</a:t>
            </a:r>
          </a:p>
        </p:txBody>
      </p:sp>
    </p:spTree>
    <p:extLst>
      <p:ext uri="{BB962C8B-B14F-4D97-AF65-F5344CB8AC3E}">
        <p14:creationId xmlns:p14="http://schemas.microsoft.com/office/powerpoint/2010/main" val="4014812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D51D-3018-49E1-BD56-123F5559AAE7}"/>
              </a:ext>
            </a:extLst>
          </p:cNvPr>
          <p:cNvSpPr>
            <a:spLocks noGrp="1"/>
          </p:cNvSpPr>
          <p:nvPr>
            <p:ph type="title"/>
          </p:nvPr>
        </p:nvSpPr>
        <p:spPr/>
        <p:txBody>
          <a:bodyPr>
            <a:normAutofit/>
          </a:bodyPr>
          <a:lstStyle/>
          <a:p>
            <a:r>
              <a:rPr lang="en-US" dirty="0"/>
              <a:t>New Applications (continued)</a:t>
            </a:r>
          </a:p>
        </p:txBody>
      </p:sp>
      <p:sp>
        <p:nvSpPr>
          <p:cNvPr id="3" name="Content Placeholder 2">
            <a:extLst>
              <a:ext uri="{FF2B5EF4-FFF2-40B4-BE49-F238E27FC236}">
                <a16:creationId xmlns:a16="http://schemas.microsoft.com/office/drawing/2014/main" id="{CE93A332-BD37-40B4-BD08-2E11C78BCB1D}"/>
              </a:ext>
            </a:extLst>
          </p:cNvPr>
          <p:cNvSpPr>
            <a:spLocks noGrp="1"/>
          </p:cNvSpPr>
          <p:nvPr>
            <p:ph idx="1"/>
          </p:nvPr>
        </p:nvSpPr>
        <p:spPr/>
        <p:txBody>
          <a:bodyPr>
            <a:normAutofit/>
          </a:bodyPr>
          <a:lstStyle/>
          <a:p>
            <a:r>
              <a:rPr lang="en-US" dirty="0"/>
              <a:t>Cases can (and do) pend more than 30 days if the applicant has not proven to be ineligible (over asset/income limits) and continues to provide verification by the due date on the request form.</a:t>
            </a:r>
          </a:p>
          <a:p>
            <a:r>
              <a:rPr lang="en-US" dirty="0"/>
              <a:t>Each time a new request form is sent, the applicant is given 11 days from the date the request is generated to provide at least one more of the additional items on the request.</a:t>
            </a:r>
          </a:p>
          <a:p>
            <a:r>
              <a:rPr lang="en-US" dirty="0"/>
              <a:t>If a case is denied and if the referral remains open, in most cases it can be reopened once the applicant provides DSS with at least one of the items requested on the most recent request form. This applies in situations where the applicant has at least some active medical assistance or the Medicare Savings Program.</a:t>
            </a:r>
          </a:p>
          <a:p>
            <a:r>
              <a:rPr lang="en-US" dirty="0"/>
              <a:t>Once reopened, the case will have a new application date and a fresh 30 days from that date to provide at least one piece of additional verification (if needed) to keep the case in a pending status.</a:t>
            </a:r>
          </a:p>
        </p:txBody>
      </p:sp>
    </p:spTree>
    <p:extLst>
      <p:ext uri="{BB962C8B-B14F-4D97-AF65-F5344CB8AC3E}">
        <p14:creationId xmlns:p14="http://schemas.microsoft.com/office/powerpoint/2010/main" val="3267184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7A2AC-3E55-43A0-9A84-2FE16A6DA596}"/>
              </a:ext>
            </a:extLst>
          </p:cNvPr>
          <p:cNvSpPr>
            <a:spLocks noGrp="1"/>
          </p:cNvSpPr>
          <p:nvPr>
            <p:ph type="title"/>
          </p:nvPr>
        </p:nvSpPr>
        <p:spPr/>
        <p:txBody>
          <a:bodyPr>
            <a:normAutofit/>
          </a:bodyPr>
          <a:lstStyle/>
          <a:p>
            <a:r>
              <a:rPr lang="en-US" dirty="0"/>
              <a:t>Making a New Referral? Applications Help!</a:t>
            </a:r>
          </a:p>
        </p:txBody>
      </p:sp>
      <p:sp>
        <p:nvSpPr>
          <p:cNvPr id="3" name="Content Placeholder 2">
            <a:extLst>
              <a:ext uri="{FF2B5EF4-FFF2-40B4-BE49-F238E27FC236}">
                <a16:creationId xmlns:a16="http://schemas.microsoft.com/office/drawing/2014/main" id="{9D5B4DA6-B753-4917-8FD6-C40206A07B60}"/>
              </a:ext>
            </a:extLst>
          </p:cNvPr>
          <p:cNvSpPr>
            <a:spLocks noGrp="1"/>
          </p:cNvSpPr>
          <p:nvPr>
            <p:ph idx="1"/>
          </p:nvPr>
        </p:nvSpPr>
        <p:spPr/>
        <p:txBody>
          <a:bodyPr>
            <a:normAutofit/>
          </a:bodyPr>
          <a:lstStyle/>
          <a:p>
            <a:r>
              <a:rPr lang="en-US" dirty="0"/>
              <a:t>When receiving new referrals, one of the most difficult components is determining the applicant’s financial situation. </a:t>
            </a:r>
          </a:p>
          <a:p>
            <a:r>
              <a:rPr lang="en-US" dirty="0"/>
              <a:t>Without a completed application (DSS Form W-1LTC), all that can be relied upon to create a request to an applicant is documents already on record with DSS and what may have been reported in the past. </a:t>
            </a:r>
          </a:p>
          <a:p>
            <a:r>
              <a:rPr lang="en-US" dirty="0"/>
              <a:t>Some new applicants have little to no prior program history or have never been on an asset tested medical program (Husky C), so many items will be requested of the applicant that may or may not be applicable to their financial situation.</a:t>
            </a:r>
          </a:p>
          <a:p>
            <a:r>
              <a:rPr lang="en-US" dirty="0"/>
              <a:t>Multiple documents that are included in the W-1LTC application are required to be completed as a condition of eligibility.</a:t>
            </a:r>
          </a:p>
        </p:txBody>
      </p:sp>
    </p:spTree>
    <p:extLst>
      <p:ext uri="{BB962C8B-B14F-4D97-AF65-F5344CB8AC3E}">
        <p14:creationId xmlns:p14="http://schemas.microsoft.com/office/powerpoint/2010/main" val="370667424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2E9DB-4985-4892-AF1D-890ED8B292D8}"/>
              </a:ext>
            </a:extLst>
          </p:cNvPr>
          <p:cNvSpPr>
            <a:spLocks noGrp="1"/>
          </p:cNvSpPr>
          <p:nvPr>
            <p:ph type="title"/>
          </p:nvPr>
        </p:nvSpPr>
        <p:spPr/>
        <p:txBody>
          <a:bodyPr>
            <a:normAutofit/>
          </a:bodyPr>
          <a:lstStyle/>
          <a:p>
            <a:r>
              <a:rPr lang="en-US" dirty="0"/>
              <a:t>Benefits of an Application</a:t>
            </a:r>
          </a:p>
        </p:txBody>
      </p:sp>
      <p:sp>
        <p:nvSpPr>
          <p:cNvPr id="3" name="Content Placeholder 2">
            <a:extLst>
              <a:ext uri="{FF2B5EF4-FFF2-40B4-BE49-F238E27FC236}">
                <a16:creationId xmlns:a16="http://schemas.microsoft.com/office/drawing/2014/main" id="{F04643F5-0489-4FE5-AD31-657226C9B699}"/>
              </a:ext>
            </a:extLst>
          </p:cNvPr>
          <p:cNvSpPr>
            <a:spLocks noGrp="1"/>
          </p:cNvSpPr>
          <p:nvPr>
            <p:ph idx="1"/>
          </p:nvPr>
        </p:nvSpPr>
        <p:spPr/>
        <p:txBody>
          <a:bodyPr>
            <a:normAutofit/>
          </a:bodyPr>
          <a:lstStyle/>
          <a:p>
            <a:r>
              <a:rPr lang="en-US" dirty="0"/>
              <a:t>If an application is completed prior to receiving a new referral, many questions that typically are on the initial request form will be answered.</a:t>
            </a:r>
          </a:p>
          <a:p>
            <a:r>
              <a:rPr lang="en-US" dirty="0"/>
              <a:t>The initial request form will be tailored specifically to the applicant, making the process and the request form more streamlined. This will result in less confusion on both the DSS and applicant side as to what is needed to determine eligibility.</a:t>
            </a:r>
          </a:p>
          <a:p>
            <a:r>
              <a:rPr lang="en-US" dirty="0"/>
              <a:t>If the applicant has a representative assisting them, there is a place on the application form (Section D on pages 4 &amp; 5) where they can provide authorization to disclose information, which can make for a smoother application process if the DSS worker knows who to contact from the beginning.</a:t>
            </a:r>
          </a:p>
          <a:p>
            <a:endParaRPr lang="en-US" dirty="0"/>
          </a:p>
          <a:p>
            <a:endParaRPr lang="en-US" dirty="0"/>
          </a:p>
        </p:txBody>
      </p:sp>
    </p:spTree>
    <p:extLst>
      <p:ext uri="{BB962C8B-B14F-4D97-AF65-F5344CB8AC3E}">
        <p14:creationId xmlns:p14="http://schemas.microsoft.com/office/powerpoint/2010/main" val="266233945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64A0D-8DD1-4E41-8748-83D7E53290B2}"/>
              </a:ext>
            </a:extLst>
          </p:cNvPr>
          <p:cNvSpPr>
            <a:spLocks noGrp="1"/>
          </p:cNvSpPr>
          <p:nvPr>
            <p:ph type="title"/>
          </p:nvPr>
        </p:nvSpPr>
        <p:spPr/>
        <p:txBody>
          <a:bodyPr>
            <a:normAutofit/>
          </a:bodyPr>
          <a:lstStyle/>
          <a:p>
            <a:r>
              <a:rPr lang="en-US" dirty="0"/>
              <a:t>Benefits of an Application (continued)</a:t>
            </a:r>
          </a:p>
        </p:txBody>
      </p:sp>
      <p:sp>
        <p:nvSpPr>
          <p:cNvPr id="3" name="Content Placeholder 2">
            <a:extLst>
              <a:ext uri="{FF2B5EF4-FFF2-40B4-BE49-F238E27FC236}">
                <a16:creationId xmlns:a16="http://schemas.microsoft.com/office/drawing/2014/main" id="{45B5B951-3C82-4B8D-8EC6-EA4D38E5ABDC}"/>
              </a:ext>
            </a:extLst>
          </p:cNvPr>
          <p:cNvSpPr>
            <a:spLocks noGrp="1"/>
          </p:cNvSpPr>
          <p:nvPr>
            <p:ph idx="1"/>
          </p:nvPr>
        </p:nvSpPr>
        <p:spPr/>
        <p:txBody>
          <a:bodyPr>
            <a:normAutofit/>
          </a:bodyPr>
          <a:lstStyle/>
          <a:p>
            <a:r>
              <a:rPr lang="en-US" dirty="0"/>
              <a:t>Less paperwork will have to be sent out to the applicant (pages 11 &amp; 12 of W-1LTC [asset transfer requirement], page 16 of W-1LTC/ W-1J [annuity requirement], W-1685 [private medical insurance requirement], W-298 [authorized representative form]). All these documents are typically included in initial mailings, which may overwhelm new applicants and make them less likely to follow through with the application process. These additional forms are all contained in the W-1LTC application itself.</a:t>
            </a:r>
          </a:p>
          <a:p>
            <a:r>
              <a:rPr lang="en-US" dirty="0"/>
              <a:t>Due to many of the questions being answered initially on the application, more focus can be put on what may be required/missing, which can lead to faster processing of the application and an earlier eligibility determination/start of service date.</a:t>
            </a:r>
          </a:p>
        </p:txBody>
      </p:sp>
    </p:spTree>
    <p:extLst>
      <p:ext uri="{BB962C8B-B14F-4D97-AF65-F5344CB8AC3E}">
        <p14:creationId xmlns:p14="http://schemas.microsoft.com/office/powerpoint/2010/main" val="365042457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BAA8A-08F8-45FE-BBF7-3075F20265DE}"/>
              </a:ext>
            </a:extLst>
          </p:cNvPr>
          <p:cNvSpPr>
            <a:spLocks noGrp="1"/>
          </p:cNvSpPr>
          <p:nvPr>
            <p:ph type="title"/>
          </p:nvPr>
        </p:nvSpPr>
        <p:spPr/>
        <p:txBody>
          <a:bodyPr>
            <a:normAutofit/>
          </a:bodyPr>
          <a:lstStyle/>
          <a:p>
            <a:r>
              <a:rPr lang="en-US" dirty="0"/>
              <a:t>Renewal Basics</a:t>
            </a:r>
          </a:p>
        </p:txBody>
      </p:sp>
      <p:sp>
        <p:nvSpPr>
          <p:cNvPr id="3" name="Content Placeholder 2">
            <a:extLst>
              <a:ext uri="{FF2B5EF4-FFF2-40B4-BE49-F238E27FC236}">
                <a16:creationId xmlns:a16="http://schemas.microsoft.com/office/drawing/2014/main" id="{9CC39856-B1DD-48C8-94BC-74994C7C5EED}"/>
              </a:ext>
            </a:extLst>
          </p:cNvPr>
          <p:cNvSpPr>
            <a:spLocks noGrp="1"/>
          </p:cNvSpPr>
          <p:nvPr>
            <p:ph idx="1"/>
          </p:nvPr>
        </p:nvSpPr>
        <p:spPr/>
        <p:txBody>
          <a:bodyPr>
            <a:normAutofit/>
          </a:bodyPr>
          <a:lstStyle/>
          <a:p>
            <a:r>
              <a:rPr lang="en-US" sz="1500" dirty="0"/>
              <a:t>Renewals for any type of medical assistance (MHW included) are required on a yearly basis.</a:t>
            </a:r>
          </a:p>
          <a:p>
            <a:r>
              <a:rPr lang="en-US" sz="1600" dirty="0"/>
              <a:t>Renewal forms are sent out approximately 6 weeks prior to their due date, so the applicant should receive the form mid-late month prior to due date.</a:t>
            </a:r>
            <a:endParaRPr lang="en-US" sz="1500" dirty="0"/>
          </a:p>
          <a:p>
            <a:r>
              <a:rPr lang="en-US" sz="1500" dirty="0"/>
              <a:t>The applicant will need to inform DSS of any changes in their situation- new address, phone numbers, employment income, closed accounts, newly opened accounts, etc.</a:t>
            </a:r>
          </a:p>
          <a:p>
            <a:r>
              <a:rPr lang="en-US" sz="1500" dirty="0"/>
              <a:t>In general, if there are no changes to report, a minimum of an updated bank statement is required. The asset limit for assistance is $1,600, so if the statements show the applicant has assets in excess of this figure, proof of spend down is needed. An exception exists for those who are working and have a disability- the asset limit for these individuals is $10,000.</a:t>
            </a:r>
          </a:p>
          <a:p>
            <a:r>
              <a:rPr lang="en-US" sz="1500" dirty="0"/>
              <a:t>When calculating asset eligibility, we deduct income in the month received from the total assets. For example, if an applicant has $2,400 showing as their balance as of 11/5/22, but just received their Social Security Disability of $1,000 on 11/1/22, we will determine their countable assets to be $1,400, and the applicant would be found eligible.</a:t>
            </a:r>
          </a:p>
          <a:p>
            <a:endParaRPr lang="en-US" sz="1500" dirty="0"/>
          </a:p>
        </p:txBody>
      </p:sp>
    </p:spTree>
    <p:extLst>
      <p:ext uri="{BB962C8B-B14F-4D97-AF65-F5344CB8AC3E}">
        <p14:creationId xmlns:p14="http://schemas.microsoft.com/office/powerpoint/2010/main" val="6413331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BAA8A-08F8-45FE-BBF7-3075F20265DE}"/>
              </a:ext>
            </a:extLst>
          </p:cNvPr>
          <p:cNvSpPr>
            <a:spLocks noGrp="1"/>
          </p:cNvSpPr>
          <p:nvPr>
            <p:ph type="title"/>
          </p:nvPr>
        </p:nvSpPr>
        <p:spPr/>
        <p:txBody>
          <a:bodyPr>
            <a:normAutofit/>
          </a:bodyPr>
          <a:lstStyle/>
          <a:p>
            <a:r>
              <a:rPr lang="en-US" dirty="0"/>
              <a:t>Renewal Basics (continued)</a:t>
            </a:r>
          </a:p>
        </p:txBody>
      </p:sp>
      <p:sp>
        <p:nvSpPr>
          <p:cNvPr id="3" name="Content Placeholder 2">
            <a:extLst>
              <a:ext uri="{FF2B5EF4-FFF2-40B4-BE49-F238E27FC236}">
                <a16:creationId xmlns:a16="http://schemas.microsoft.com/office/drawing/2014/main" id="{9CC39856-B1DD-48C8-94BC-74994C7C5EED}"/>
              </a:ext>
            </a:extLst>
          </p:cNvPr>
          <p:cNvSpPr>
            <a:spLocks noGrp="1"/>
          </p:cNvSpPr>
          <p:nvPr>
            <p:ph idx="1"/>
          </p:nvPr>
        </p:nvSpPr>
        <p:spPr/>
        <p:txBody>
          <a:bodyPr>
            <a:normAutofit lnSpcReduction="10000"/>
          </a:bodyPr>
          <a:lstStyle/>
          <a:p>
            <a:endParaRPr lang="en-US" sz="1500" dirty="0"/>
          </a:p>
          <a:p>
            <a:r>
              <a:rPr lang="en-US" sz="1500" dirty="0"/>
              <a:t>If the applicant’s income exceeds $2,523/month (current amount, calculated off of 3 times the basic SSI amount, changes each January), they require a pooled trust with Plan of CT and likely would have already had to establish one prior to being found eligible. Not many individuals fit this category, but those who do need to provide updated pooled trust documentation showing they are still contributing/how much they are contributing to the trust monthly.</a:t>
            </a:r>
          </a:p>
          <a:p>
            <a:r>
              <a:rPr lang="en-US" sz="1500" dirty="0"/>
              <a:t>DSS does have a relatively new Asset Verification System (AVS) which was launched back in late 2019, but this system can and does from time to time miss accounts. This sometimes happens due to something as simple as a middle initial being added when the applicant opened the account. This can cause AVS to not deliver results as it must be an exact match to what we have on file for the consumer’s name. </a:t>
            </a:r>
          </a:p>
          <a:p>
            <a:r>
              <a:rPr lang="en-US" sz="1500" dirty="0"/>
              <a:t>If the only income is Social Security, and the only reported accounts can be verified through AVS as being under the asset limit, the system may be able to passively renew the medical assistance without requiring the applicant to fill out renewal paperwork. This is a newer functionality in our system. This may cause some confusion as the applicant will not receive their renewal form if the system can complete the passive renewal. The applicant should however receive a notice of action advising that their program has been renewed.</a:t>
            </a:r>
          </a:p>
          <a:p>
            <a:endParaRPr lang="en-US" sz="1500" dirty="0"/>
          </a:p>
        </p:txBody>
      </p:sp>
    </p:spTree>
    <p:extLst>
      <p:ext uri="{BB962C8B-B14F-4D97-AF65-F5344CB8AC3E}">
        <p14:creationId xmlns:p14="http://schemas.microsoft.com/office/powerpoint/2010/main" val="317455780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0BE11-BBD8-43AC-B09A-1E15A15B6F21}"/>
              </a:ext>
            </a:extLst>
          </p:cNvPr>
          <p:cNvSpPr>
            <a:spLocks noGrp="1"/>
          </p:cNvSpPr>
          <p:nvPr>
            <p:ph type="title"/>
          </p:nvPr>
        </p:nvSpPr>
        <p:spPr/>
        <p:txBody>
          <a:bodyPr>
            <a:normAutofit/>
          </a:bodyPr>
          <a:lstStyle/>
          <a:p>
            <a:r>
              <a:rPr lang="en-US" dirty="0"/>
              <a:t>Common Renewal Issues</a:t>
            </a:r>
          </a:p>
        </p:txBody>
      </p:sp>
      <p:sp>
        <p:nvSpPr>
          <p:cNvPr id="3" name="Content Placeholder 2">
            <a:extLst>
              <a:ext uri="{FF2B5EF4-FFF2-40B4-BE49-F238E27FC236}">
                <a16:creationId xmlns:a16="http://schemas.microsoft.com/office/drawing/2014/main" id="{5ABF8CFD-DEA3-4629-9543-C94618EF513F}"/>
              </a:ext>
            </a:extLst>
          </p:cNvPr>
          <p:cNvSpPr>
            <a:spLocks noGrp="1"/>
          </p:cNvSpPr>
          <p:nvPr>
            <p:ph idx="1"/>
          </p:nvPr>
        </p:nvSpPr>
        <p:spPr/>
        <p:txBody>
          <a:bodyPr>
            <a:normAutofit/>
          </a:bodyPr>
          <a:lstStyle/>
          <a:p>
            <a:r>
              <a:rPr lang="en-US" dirty="0"/>
              <a:t>All cases are unique, but below are some of the most common items that hold up renewal completion:</a:t>
            </a:r>
          </a:p>
          <a:p>
            <a:r>
              <a:rPr lang="en-US" dirty="0"/>
              <a:t>No bank statements being provided with the renewal and AVS cannot locate the account. </a:t>
            </a:r>
          </a:p>
          <a:p>
            <a:r>
              <a:rPr lang="en-US" dirty="0"/>
              <a:t>The applicant closed an account within the past year but does not provide proof of account closure- very common in cases in which a new conservator takes over the applicant’s finances.</a:t>
            </a:r>
          </a:p>
          <a:p>
            <a:r>
              <a:rPr lang="en-US" dirty="0"/>
              <a:t>DSS records show an account for which no information is provided.</a:t>
            </a:r>
          </a:p>
          <a:p>
            <a:r>
              <a:rPr lang="en-US" dirty="0"/>
              <a:t>There is no proof provided as to where the applicant’s income is being deposited and records show no accounts.</a:t>
            </a:r>
          </a:p>
        </p:txBody>
      </p:sp>
    </p:spTree>
    <p:extLst>
      <p:ext uri="{BB962C8B-B14F-4D97-AF65-F5344CB8AC3E}">
        <p14:creationId xmlns:p14="http://schemas.microsoft.com/office/powerpoint/2010/main" val="175622826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5035-0364-4FA4-A77F-4650A37520F1}"/>
              </a:ext>
            </a:extLst>
          </p:cNvPr>
          <p:cNvSpPr>
            <a:spLocks noGrp="1"/>
          </p:cNvSpPr>
          <p:nvPr>
            <p:ph type="title"/>
          </p:nvPr>
        </p:nvSpPr>
        <p:spPr/>
        <p:txBody>
          <a:bodyPr>
            <a:normAutofit/>
          </a:bodyPr>
          <a:lstStyle/>
          <a:p>
            <a:r>
              <a:rPr lang="en-US" dirty="0"/>
              <a:t>Common Renewal Issues (continued)</a:t>
            </a:r>
          </a:p>
        </p:txBody>
      </p:sp>
      <p:sp>
        <p:nvSpPr>
          <p:cNvPr id="3" name="Content Placeholder 2">
            <a:extLst>
              <a:ext uri="{FF2B5EF4-FFF2-40B4-BE49-F238E27FC236}">
                <a16:creationId xmlns:a16="http://schemas.microsoft.com/office/drawing/2014/main" id="{0118FA5D-2CF0-44D5-B59A-664F933C1BBA}"/>
              </a:ext>
            </a:extLst>
          </p:cNvPr>
          <p:cNvSpPr>
            <a:spLocks noGrp="1"/>
          </p:cNvSpPr>
          <p:nvPr>
            <p:ph idx="1"/>
          </p:nvPr>
        </p:nvSpPr>
        <p:spPr/>
        <p:txBody>
          <a:bodyPr>
            <a:normAutofit/>
          </a:bodyPr>
          <a:lstStyle/>
          <a:p>
            <a:r>
              <a:rPr lang="en-US" dirty="0"/>
              <a:t>Transfers are noted to/from applicant’s account from another account that DSS does not have proof of ownership of.</a:t>
            </a:r>
          </a:p>
          <a:p>
            <a:r>
              <a:rPr lang="en-US" dirty="0"/>
              <a:t>Applicant has a bank account balance over the $1,600 program asset eligibility limit. AVS may find unreported accounts that may add to the total assets as well. Monthly deductions are allowed for income in month received.</a:t>
            </a:r>
          </a:p>
          <a:p>
            <a:r>
              <a:rPr lang="en-US" dirty="0"/>
              <a:t>Applicant has life insurance with a cash value component that places them over the program asset eligibility limit of $1,600 or has a policy but does not provide updated paperwork showing the current cash value.</a:t>
            </a:r>
          </a:p>
          <a:p>
            <a:r>
              <a:rPr lang="en-US" dirty="0"/>
              <a:t>Applicant has a source of income aside from Social Security (pension, employment, annuity, </a:t>
            </a:r>
            <a:r>
              <a:rPr lang="en-US" dirty="0" err="1"/>
              <a:t>etc</a:t>
            </a:r>
            <a:r>
              <a:rPr lang="en-US" dirty="0"/>
              <a:t>) and no proof of current amount is provided.</a:t>
            </a:r>
          </a:p>
          <a:p>
            <a:r>
              <a:rPr lang="en-US" dirty="0"/>
              <a:t>Renewal is not signed.</a:t>
            </a:r>
          </a:p>
          <a:p>
            <a:r>
              <a:rPr lang="en-US" dirty="0"/>
              <a:t>Renewal is not submitted.</a:t>
            </a:r>
          </a:p>
          <a:p>
            <a:endParaRPr lang="en-US" dirty="0"/>
          </a:p>
        </p:txBody>
      </p:sp>
    </p:spTree>
    <p:extLst>
      <p:ext uri="{BB962C8B-B14F-4D97-AF65-F5344CB8AC3E}">
        <p14:creationId xmlns:p14="http://schemas.microsoft.com/office/powerpoint/2010/main" val="163914566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7D42-2018-48F7-9641-DC672E8BAC2C}"/>
              </a:ext>
            </a:extLst>
          </p:cNvPr>
          <p:cNvSpPr>
            <a:spLocks noGrp="1"/>
          </p:cNvSpPr>
          <p:nvPr>
            <p:ph type="title"/>
          </p:nvPr>
        </p:nvSpPr>
        <p:spPr/>
        <p:txBody>
          <a:bodyPr>
            <a:normAutofit/>
          </a:bodyPr>
          <a:lstStyle/>
          <a:p>
            <a:r>
              <a:rPr lang="en-US" dirty="0"/>
              <a:t>Renewal Closures</a:t>
            </a:r>
          </a:p>
        </p:txBody>
      </p:sp>
      <p:sp>
        <p:nvSpPr>
          <p:cNvPr id="3" name="Content Placeholder 2">
            <a:extLst>
              <a:ext uri="{FF2B5EF4-FFF2-40B4-BE49-F238E27FC236}">
                <a16:creationId xmlns:a16="http://schemas.microsoft.com/office/drawing/2014/main" id="{EBBC341A-7053-4BA3-830A-407D9D047336}"/>
              </a:ext>
            </a:extLst>
          </p:cNvPr>
          <p:cNvSpPr>
            <a:spLocks noGrp="1"/>
          </p:cNvSpPr>
          <p:nvPr>
            <p:ph idx="1"/>
          </p:nvPr>
        </p:nvSpPr>
        <p:spPr/>
        <p:txBody>
          <a:bodyPr>
            <a:normAutofit lnSpcReduction="10000"/>
          </a:bodyPr>
          <a:lstStyle/>
          <a:p>
            <a:r>
              <a:rPr lang="en-US" dirty="0"/>
              <a:t>Renewals are always due by the end of a calendar month.</a:t>
            </a:r>
          </a:p>
          <a:p>
            <a:r>
              <a:rPr lang="en-US" dirty="0"/>
              <a:t>If the renewal is not received timely, the system will close the applicant for failure to submit the renewal form typically by the last business day of the month.</a:t>
            </a:r>
          </a:p>
          <a:p>
            <a:r>
              <a:rPr lang="en-US" dirty="0"/>
              <a:t>Unlike new applications, applicants are only sent one request form for missing information for renewals, and only have 10 days to return the information (30 days to spend down and provide proof if over the asset limit). If they only provide some (or none) of the requested information, the case will be closed out at the end of the month.</a:t>
            </a:r>
          </a:p>
          <a:p>
            <a:r>
              <a:rPr lang="en-US" dirty="0"/>
              <a:t>Reinstatements can typically take place up to 90 days from closure, so long as the individual continues to have an open referral.</a:t>
            </a:r>
          </a:p>
          <a:p>
            <a:r>
              <a:rPr lang="en-US" dirty="0"/>
              <a:t>To be fully reinstated, the applicant would need to provide the completed renewal form (if they have not already), along with proof of any changes, updated bank statements showing that they are still asset eligible, etc.</a:t>
            </a:r>
          </a:p>
        </p:txBody>
      </p:sp>
    </p:spTree>
    <p:extLst>
      <p:ext uri="{BB962C8B-B14F-4D97-AF65-F5344CB8AC3E}">
        <p14:creationId xmlns:p14="http://schemas.microsoft.com/office/powerpoint/2010/main" val="2672850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D1EA-E0F3-4CEE-ADEC-5290863C8A7F}"/>
              </a:ext>
            </a:extLst>
          </p:cNvPr>
          <p:cNvSpPr>
            <a:spLocks noGrp="1"/>
          </p:cNvSpPr>
          <p:nvPr>
            <p:ph type="title"/>
          </p:nvPr>
        </p:nvSpPr>
        <p:spPr/>
        <p:txBody>
          <a:bodyPr>
            <a:normAutofit/>
          </a:bodyPr>
          <a:lstStyle/>
          <a:p>
            <a:r>
              <a:rPr lang="en-US" dirty="0"/>
              <a:t>Any Questions?</a:t>
            </a:r>
          </a:p>
        </p:txBody>
      </p:sp>
      <p:sp>
        <p:nvSpPr>
          <p:cNvPr id="3" name="Content Placeholder 2">
            <a:extLst>
              <a:ext uri="{FF2B5EF4-FFF2-40B4-BE49-F238E27FC236}">
                <a16:creationId xmlns:a16="http://schemas.microsoft.com/office/drawing/2014/main" id="{AD8F3B84-8B5A-4285-B1CC-2D73CEE60384}"/>
              </a:ext>
            </a:extLst>
          </p:cNvPr>
          <p:cNvSpPr>
            <a:spLocks noGrp="1"/>
          </p:cNvSpPr>
          <p:nvPr>
            <p:ph idx="1"/>
          </p:nvPr>
        </p:nvSpPr>
        <p:spPr/>
        <p:txBody>
          <a:bodyPr>
            <a:normAutofit/>
          </a:bodyPr>
          <a:lstStyle/>
          <a:p>
            <a:r>
              <a:rPr lang="en-US" dirty="0"/>
              <a:t>Feel free to reach out with any questions that may not be addressed today or that you may need more clarity on.</a:t>
            </a:r>
          </a:p>
          <a:p>
            <a:r>
              <a:rPr lang="en-US" dirty="0"/>
              <a:t>If I do not happen to know the answer, I can find it for you and get back to you.</a:t>
            </a:r>
          </a:p>
          <a:p>
            <a:r>
              <a:rPr lang="en-US" dirty="0"/>
              <a:t>If anyone would like copies of any resources (W-1LTC application form, W-298 authorization form, or any other DSS document), please let me know. I can send these out to all staff if provided with a list, or individually upon request.</a:t>
            </a:r>
          </a:p>
        </p:txBody>
      </p:sp>
    </p:spTree>
    <p:extLst>
      <p:ext uri="{BB962C8B-B14F-4D97-AF65-F5344CB8AC3E}">
        <p14:creationId xmlns:p14="http://schemas.microsoft.com/office/powerpoint/2010/main" val="133555425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A5CDE-7EFA-4205-9CDD-FF674831C2E0}"/>
              </a:ext>
            </a:extLst>
          </p:cNvPr>
          <p:cNvSpPr>
            <a:spLocks noGrp="1"/>
          </p:cNvSpPr>
          <p:nvPr>
            <p:ph type="title"/>
          </p:nvPr>
        </p:nvSpPr>
        <p:spPr/>
        <p:txBody>
          <a:bodyPr>
            <a:normAutofit/>
          </a:bodyPr>
          <a:lstStyle/>
          <a:p>
            <a:r>
              <a:rPr lang="en-US"/>
              <a:t>Medicaid Eligibility Requirements- Limits</a:t>
            </a:r>
            <a:endParaRPr lang="en-US" dirty="0"/>
          </a:p>
        </p:txBody>
      </p:sp>
      <p:sp>
        <p:nvSpPr>
          <p:cNvPr id="3" name="Content Placeholder 2">
            <a:extLst>
              <a:ext uri="{FF2B5EF4-FFF2-40B4-BE49-F238E27FC236}">
                <a16:creationId xmlns:a16="http://schemas.microsoft.com/office/drawing/2014/main" id="{D961BC3D-2322-4E9D-AC32-21CA0DA7276B}"/>
              </a:ext>
            </a:extLst>
          </p:cNvPr>
          <p:cNvSpPr>
            <a:spLocks noGrp="1"/>
          </p:cNvSpPr>
          <p:nvPr>
            <p:ph idx="1"/>
          </p:nvPr>
        </p:nvSpPr>
        <p:spPr/>
        <p:txBody>
          <a:bodyPr>
            <a:normAutofit fontScale="92500" lnSpcReduction="10000"/>
          </a:bodyPr>
          <a:lstStyle/>
          <a:p>
            <a:r>
              <a:rPr lang="en-US" dirty="0"/>
              <a:t>All items discussed are in regard to Husky C applications. Husky C applies to individuals who are either aged, blind, or have a disability. All individuals applying for the Mental Health Waiver will have to meet Husky C requirements.</a:t>
            </a:r>
          </a:p>
          <a:p>
            <a:r>
              <a:rPr lang="en-US" dirty="0"/>
              <a:t>Asset limit of $1,600 under most circumstances. </a:t>
            </a:r>
          </a:p>
          <a:p>
            <a:r>
              <a:rPr lang="en-US" dirty="0"/>
              <a:t>If the applicant is working and not married, the asset limit can increase to $10,000 under eligibility rules for Medicaid for Employees with Disabilities but the applicant may owe a cost share based upon their income.</a:t>
            </a:r>
          </a:p>
          <a:p>
            <a:r>
              <a:rPr lang="en-US" dirty="0"/>
              <a:t>If the applicant is married, between the applicant and spouse they can have up to $139,000 ($1,600 for the applicant, $137,400 for the spouse) based upon a spousal assessment calculation. </a:t>
            </a:r>
          </a:p>
          <a:p>
            <a:r>
              <a:rPr lang="en-US" dirty="0"/>
              <a:t>Income limit of $2,523/month (increasing as of 1/23)- if income exceeds this, applicant may pursue a pooled trust.</a:t>
            </a:r>
          </a:p>
          <a:p>
            <a:r>
              <a:rPr lang="en-US" dirty="0"/>
              <a:t>Income limit can be raised to $75,000/year under eligibility rules for the Medicaid for Employees with Disabilities</a:t>
            </a:r>
          </a:p>
        </p:txBody>
      </p:sp>
    </p:spTree>
    <p:extLst>
      <p:ext uri="{BB962C8B-B14F-4D97-AF65-F5344CB8AC3E}">
        <p14:creationId xmlns:p14="http://schemas.microsoft.com/office/powerpoint/2010/main" val="417865178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1365-766B-4C61-888C-167A03D1DF31}"/>
              </a:ext>
            </a:extLst>
          </p:cNvPr>
          <p:cNvSpPr>
            <a:spLocks noGrp="1"/>
          </p:cNvSpPr>
          <p:nvPr>
            <p:ph type="title"/>
          </p:nvPr>
        </p:nvSpPr>
        <p:spPr/>
        <p:txBody>
          <a:bodyPr>
            <a:normAutofit/>
          </a:bodyPr>
          <a:lstStyle/>
          <a:p>
            <a:r>
              <a:rPr lang="en-US" dirty="0"/>
              <a:t>Medicaid Eligibility Requirements (continued)</a:t>
            </a:r>
          </a:p>
        </p:txBody>
      </p:sp>
      <p:sp>
        <p:nvSpPr>
          <p:cNvPr id="3" name="Content Placeholder 2">
            <a:extLst>
              <a:ext uri="{FF2B5EF4-FFF2-40B4-BE49-F238E27FC236}">
                <a16:creationId xmlns:a16="http://schemas.microsoft.com/office/drawing/2014/main" id="{1D1F2F7F-111B-46CB-B138-CE7A16EF1611}"/>
              </a:ext>
            </a:extLst>
          </p:cNvPr>
          <p:cNvSpPr>
            <a:spLocks noGrp="1"/>
          </p:cNvSpPr>
          <p:nvPr>
            <p:ph idx="1"/>
          </p:nvPr>
        </p:nvSpPr>
        <p:spPr/>
        <p:txBody>
          <a:bodyPr>
            <a:normAutofit/>
          </a:bodyPr>
          <a:lstStyle/>
          <a:p>
            <a:r>
              <a:rPr lang="en-US" dirty="0"/>
              <a:t>Must be a US Citizen or an eligible non-citizen (legal permanent resident or a refugee/asylee under certain circumstances).</a:t>
            </a:r>
          </a:p>
          <a:p>
            <a:r>
              <a:rPr lang="en-US" dirty="0"/>
              <a:t>If applicant is a non-citizen, they must reside in the US for at least 5 years before they are eligible for assistance. If a sponsor is involved, sponsor information will also be required.</a:t>
            </a:r>
          </a:p>
          <a:p>
            <a:r>
              <a:rPr lang="en-US" dirty="0"/>
              <a:t>The applicant must be a resident of Connecticut and if initially living out of state, must provide proof of residency within 30 days of application.  </a:t>
            </a:r>
          </a:p>
          <a:p>
            <a:r>
              <a:rPr lang="en-US" dirty="0"/>
              <a:t>The applicant must be receiving some form of Social Security (typically SSI) or have applied for and have proof that they have applied for it and were denied and have appealed/are appealing the decision.</a:t>
            </a:r>
          </a:p>
          <a:p>
            <a:endParaRPr lang="en-US" dirty="0"/>
          </a:p>
        </p:txBody>
      </p:sp>
    </p:spTree>
    <p:extLst>
      <p:ext uri="{BB962C8B-B14F-4D97-AF65-F5344CB8AC3E}">
        <p14:creationId xmlns:p14="http://schemas.microsoft.com/office/powerpoint/2010/main" val="24306853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AA7C-83B8-4539-BE8B-FE310D7EF7D9}"/>
              </a:ext>
            </a:extLst>
          </p:cNvPr>
          <p:cNvSpPr>
            <a:spLocks noGrp="1"/>
          </p:cNvSpPr>
          <p:nvPr>
            <p:ph type="title"/>
          </p:nvPr>
        </p:nvSpPr>
        <p:spPr/>
        <p:txBody>
          <a:bodyPr>
            <a:normAutofit/>
          </a:bodyPr>
          <a:lstStyle/>
          <a:p>
            <a:r>
              <a:rPr lang="en-US" dirty="0"/>
              <a:t>Medicaid Eligibility Requirements (continued)</a:t>
            </a:r>
          </a:p>
        </p:txBody>
      </p:sp>
      <p:sp>
        <p:nvSpPr>
          <p:cNvPr id="3" name="Content Placeholder 2">
            <a:extLst>
              <a:ext uri="{FF2B5EF4-FFF2-40B4-BE49-F238E27FC236}">
                <a16:creationId xmlns:a16="http://schemas.microsoft.com/office/drawing/2014/main" id="{2287FDBF-7348-4B29-921C-5748C1DCD5B9}"/>
              </a:ext>
            </a:extLst>
          </p:cNvPr>
          <p:cNvSpPr>
            <a:spLocks noGrp="1"/>
          </p:cNvSpPr>
          <p:nvPr>
            <p:ph idx="1"/>
          </p:nvPr>
        </p:nvSpPr>
        <p:spPr/>
        <p:txBody>
          <a:bodyPr>
            <a:normAutofit lnSpcReduction="10000"/>
          </a:bodyPr>
          <a:lstStyle/>
          <a:p>
            <a:r>
              <a:rPr lang="en-US" dirty="0"/>
              <a:t>The applicant must have a disability determination- most often this is done through Social Security. If the applicant is receiving SSI / SSDI, that would meet this requirement</a:t>
            </a:r>
          </a:p>
          <a:p>
            <a:r>
              <a:rPr lang="en-US" dirty="0"/>
              <a:t>If the applicant does not have a Social Security determined disability, a medical packet must be completed by the applicant &amp; a medical provider attesting to the disability status, and a yearly update is required at renewal.</a:t>
            </a:r>
          </a:p>
          <a:p>
            <a:r>
              <a:rPr lang="en-US" dirty="0"/>
              <a:t>All states have different Medicaid rules- if someone is active on Medicaid in another state, they still must be determined eligible in CT.</a:t>
            </a:r>
          </a:p>
          <a:p>
            <a:r>
              <a:rPr lang="en-US" sz="1800" dirty="0"/>
              <a:t>Five year financial review of any and all assets- bank accounts, IRA’s/investment accounts, stocks, bonds, trusts, life insurance policies, annuities, reverse mortgages, property, vehicles, funeral contracts. The five year review is typically the December statement only for the 3 outlying years (currently 2017, 2018, &amp; 2019) along with the most recent 2 years worth of statements (currently 11/2020-present).</a:t>
            </a:r>
          </a:p>
          <a:p>
            <a:endParaRPr lang="en-US" dirty="0"/>
          </a:p>
          <a:p>
            <a:endParaRPr lang="en-US" dirty="0"/>
          </a:p>
        </p:txBody>
      </p:sp>
    </p:spTree>
    <p:extLst>
      <p:ext uri="{BB962C8B-B14F-4D97-AF65-F5344CB8AC3E}">
        <p14:creationId xmlns:p14="http://schemas.microsoft.com/office/powerpoint/2010/main" val="181242128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74B24-FCC7-4050-8C12-803ACAB14B5E}"/>
              </a:ext>
            </a:extLst>
          </p:cNvPr>
          <p:cNvSpPr>
            <a:spLocks noGrp="1"/>
          </p:cNvSpPr>
          <p:nvPr>
            <p:ph type="title"/>
          </p:nvPr>
        </p:nvSpPr>
        <p:spPr/>
        <p:txBody>
          <a:bodyPr>
            <a:normAutofit/>
          </a:bodyPr>
          <a:lstStyle/>
          <a:p>
            <a:r>
              <a:rPr lang="en-US" dirty="0"/>
              <a:t>Medicaid Eligibility Requirements (continued)</a:t>
            </a:r>
          </a:p>
        </p:txBody>
      </p:sp>
      <p:sp>
        <p:nvSpPr>
          <p:cNvPr id="3" name="Content Placeholder 2">
            <a:extLst>
              <a:ext uri="{FF2B5EF4-FFF2-40B4-BE49-F238E27FC236}">
                <a16:creationId xmlns:a16="http://schemas.microsoft.com/office/drawing/2014/main" id="{5EBB12D1-ACBA-42DD-9C0D-EBE2BD23E35B}"/>
              </a:ext>
            </a:extLst>
          </p:cNvPr>
          <p:cNvSpPr>
            <a:spLocks noGrp="1"/>
          </p:cNvSpPr>
          <p:nvPr>
            <p:ph idx="1"/>
          </p:nvPr>
        </p:nvSpPr>
        <p:spPr/>
        <p:txBody>
          <a:bodyPr>
            <a:normAutofit/>
          </a:bodyPr>
          <a:lstStyle/>
          <a:p>
            <a:r>
              <a:rPr lang="en-US" sz="1700" dirty="0"/>
              <a:t>Proof of marital status- marriage certificate, divorce decree, death certificate of deceased spouse. We require hard proof verification of marital status- for example, if someone simply reports they were divorced 8 years ago, it is not sufficient.</a:t>
            </a:r>
          </a:p>
          <a:p>
            <a:r>
              <a:rPr lang="en-US" sz="1700" dirty="0"/>
              <a:t>Proof of the gross amount of any income above and beyond Social Security (pension, annuity, rental income, alimony, employment, dividends, </a:t>
            </a:r>
            <a:r>
              <a:rPr lang="en-US" sz="1700" dirty="0" err="1"/>
              <a:t>etc</a:t>
            </a:r>
            <a:r>
              <a:rPr lang="en-US" sz="1700" dirty="0"/>
              <a:t>). A direct deposit into an account is not sufficient only shows a net benefit, and we require the gross benefit amount prior to any deductions for insurance or taxes.</a:t>
            </a:r>
          </a:p>
          <a:p>
            <a:r>
              <a:rPr lang="en-US" sz="1700" dirty="0"/>
              <a:t>Veteran status, if any- applicant must pursue VA pension benefits if they are a veteran or the spouse of a deceased veteran. A final decision is not required, but hard proof (either copy of mailed response of receipt from the VA or screen shot/email confirmation of online application submission) is required.</a:t>
            </a:r>
          </a:p>
          <a:p>
            <a:endParaRPr lang="en-US" sz="1700" dirty="0"/>
          </a:p>
        </p:txBody>
      </p:sp>
    </p:spTree>
    <p:extLst>
      <p:ext uri="{BB962C8B-B14F-4D97-AF65-F5344CB8AC3E}">
        <p14:creationId xmlns:p14="http://schemas.microsoft.com/office/powerpoint/2010/main" val="207665230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74B24-FCC7-4050-8C12-803ACAB14B5E}"/>
              </a:ext>
            </a:extLst>
          </p:cNvPr>
          <p:cNvSpPr>
            <a:spLocks noGrp="1"/>
          </p:cNvSpPr>
          <p:nvPr>
            <p:ph type="title"/>
          </p:nvPr>
        </p:nvSpPr>
        <p:spPr/>
        <p:txBody>
          <a:bodyPr>
            <a:normAutofit/>
          </a:bodyPr>
          <a:lstStyle/>
          <a:p>
            <a:r>
              <a:rPr lang="en-US" dirty="0"/>
              <a:t>Medicaid Eligibility Requirements (continued)</a:t>
            </a:r>
          </a:p>
        </p:txBody>
      </p:sp>
      <p:sp>
        <p:nvSpPr>
          <p:cNvPr id="3" name="Content Placeholder 2">
            <a:extLst>
              <a:ext uri="{FF2B5EF4-FFF2-40B4-BE49-F238E27FC236}">
                <a16:creationId xmlns:a16="http://schemas.microsoft.com/office/drawing/2014/main" id="{5EBB12D1-ACBA-42DD-9C0D-EBE2BD23E35B}"/>
              </a:ext>
            </a:extLst>
          </p:cNvPr>
          <p:cNvSpPr>
            <a:spLocks noGrp="1"/>
          </p:cNvSpPr>
          <p:nvPr>
            <p:ph idx="1"/>
          </p:nvPr>
        </p:nvSpPr>
        <p:spPr/>
        <p:txBody>
          <a:bodyPr>
            <a:normAutofit/>
          </a:bodyPr>
          <a:lstStyle/>
          <a:p>
            <a:r>
              <a:rPr lang="en-US" sz="1700" dirty="0"/>
              <a:t>More complex assets may require additional paperwork (annuity contracts, trust creation documentation/Schedule A, </a:t>
            </a:r>
            <a:r>
              <a:rPr lang="en-US" sz="1700" dirty="0" err="1"/>
              <a:t>etc</a:t>
            </a:r>
            <a:r>
              <a:rPr lang="en-US" sz="1700" dirty="0"/>
              <a:t>).</a:t>
            </a:r>
          </a:p>
          <a:p>
            <a:r>
              <a:rPr lang="en-US" sz="1700" dirty="0"/>
              <a:t>If married, widowed, or divorced within the past 5 years, a financial review is required for the applicant’s spouse as well, up to and including the date of divorce or date of death.</a:t>
            </a:r>
          </a:p>
          <a:p>
            <a:r>
              <a:rPr lang="en-US" sz="1700" dirty="0"/>
              <a:t>If the applicant is widowed within the past 5 years, a copy of any probate documentation would be required showing how the spouse’s assets were disbursed after their passing. Applicants must at least elect a statutory 1/3</a:t>
            </a:r>
            <a:r>
              <a:rPr lang="en-US" sz="1700" baseline="30000" dirty="0"/>
              <a:t>rd</a:t>
            </a:r>
            <a:r>
              <a:rPr lang="en-US" sz="1700" dirty="0"/>
              <a:t> share of their deceased spouse’s estate or they may be subject to a penalty period.</a:t>
            </a:r>
          </a:p>
          <a:p>
            <a:r>
              <a:rPr lang="en-US" sz="1600" dirty="0"/>
              <a:t>If the applicant is separated from their spouse but not divorced, it can create additional complications as they are still legally liable for one another. The applicant may end up being denied if the separated spouse does not provide the requested information.</a:t>
            </a:r>
          </a:p>
          <a:p>
            <a:pPr marL="0" indent="0">
              <a:buNone/>
            </a:pPr>
            <a:endParaRPr lang="en-US" sz="1700" dirty="0"/>
          </a:p>
          <a:p>
            <a:endParaRPr lang="en-US" sz="1700" dirty="0"/>
          </a:p>
        </p:txBody>
      </p:sp>
    </p:spTree>
    <p:extLst>
      <p:ext uri="{BB962C8B-B14F-4D97-AF65-F5344CB8AC3E}">
        <p14:creationId xmlns:p14="http://schemas.microsoft.com/office/powerpoint/2010/main" val="173778873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1ACC-ACBE-4626-8AE4-EE49820190BD}"/>
              </a:ext>
            </a:extLst>
          </p:cNvPr>
          <p:cNvSpPr>
            <a:spLocks noGrp="1"/>
          </p:cNvSpPr>
          <p:nvPr>
            <p:ph type="title"/>
          </p:nvPr>
        </p:nvSpPr>
        <p:spPr/>
        <p:txBody>
          <a:bodyPr>
            <a:normAutofit/>
          </a:bodyPr>
          <a:lstStyle/>
          <a:p>
            <a:r>
              <a:rPr lang="en-US" dirty="0"/>
              <a:t>Medicaid Eligibility Requirements (continued)</a:t>
            </a:r>
          </a:p>
        </p:txBody>
      </p:sp>
      <p:sp>
        <p:nvSpPr>
          <p:cNvPr id="3" name="Content Placeholder 2">
            <a:extLst>
              <a:ext uri="{FF2B5EF4-FFF2-40B4-BE49-F238E27FC236}">
                <a16:creationId xmlns:a16="http://schemas.microsoft.com/office/drawing/2014/main" id="{CE50DB00-05DC-4281-8DE9-88A33DF3ED8A}"/>
              </a:ext>
            </a:extLst>
          </p:cNvPr>
          <p:cNvSpPr>
            <a:spLocks noGrp="1"/>
          </p:cNvSpPr>
          <p:nvPr>
            <p:ph idx="1"/>
          </p:nvPr>
        </p:nvSpPr>
        <p:spPr/>
        <p:txBody>
          <a:bodyPr>
            <a:normAutofit/>
          </a:bodyPr>
          <a:lstStyle/>
          <a:p>
            <a:r>
              <a:rPr lang="en-US" dirty="0"/>
              <a:t>Verification of any private medical insurance (Anthem, United Healthcare, </a:t>
            </a:r>
            <a:r>
              <a:rPr lang="en-US" dirty="0" err="1"/>
              <a:t>etc</a:t>
            </a:r>
            <a:r>
              <a:rPr lang="en-US" dirty="0"/>
              <a:t>), along with copy of the card &amp; completed medical insurance form W-1685.</a:t>
            </a:r>
          </a:p>
          <a:p>
            <a:r>
              <a:rPr lang="en-US" dirty="0"/>
              <a:t>Completed pages 11 &amp; 12 of application form W-1LTC regarding transfers of assets.</a:t>
            </a:r>
          </a:p>
          <a:p>
            <a:r>
              <a:rPr lang="en-US" dirty="0"/>
              <a:t>Completed page 16 of W1LTC or W1J form regarding annuities.</a:t>
            </a:r>
          </a:p>
          <a:p>
            <a:endParaRPr lang="en-US" dirty="0"/>
          </a:p>
          <a:p>
            <a:endParaRPr lang="en-US" dirty="0"/>
          </a:p>
        </p:txBody>
      </p:sp>
    </p:spTree>
    <p:extLst>
      <p:ext uri="{BB962C8B-B14F-4D97-AF65-F5344CB8AC3E}">
        <p14:creationId xmlns:p14="http://schemas.microsoft.com/office/powerpoint/2010/main" val="368039028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79EA6-6403-4CD5-B2B2-180A29A76E69}"/>
              </a:ext>
            </a:extLst>
          </p:cNvPr>
          <p:cNvSpPr>
            <a:spLocks noGrp="1"/>
          </p:cNvSpPr>
          <p:nvPr>
            <p:ph type="title"/>
          </p:nvPr>
        </p:nvSpPr>
        <p:spPr/>
        <p:txBody>
          <a:bodyPr>
            <a:normAutofit/>
          </a:bodyPr>
          <a:lstStyle/>
          <a:p>
            <a:r>
              <a:rPr lang="en-US" dirty="0"/>
              <a:t>Not All Applicants Require a Financial Review</a:t>
            </a:r>
          </a:p>
        </p:txBody>
      </p:sp>
      <p:sp>
        <p:nvSpPr>
          <p:cNvPr id="3" name="Content Placeholder 2">
            <a:extLst>
              <a:ext uri="{FF2B5EF4-FFF2-40B4-BE49-F238E27FC236}">
                <a16:creationId xmlns:a16="http://schemas.microsoft.com/office/drawing/2014/main" id="{56F05CD5-B167-47D5-A6EB-1A1625643D7C}"/>
              </a:ext>
            </a:extLst>
          </p:cNvPr>
          <p:cNvSpPr>
            <a:spLocks noGrp="1"/>
          </p:cNvSpPr>
          <p:nvPr>
            <p:ph idx="1"/>
          </p:nvPr>
        </p:nvSpPr>
        <p:spPr/>
        <p:txBody>
          <a:bodyPr>
            <a:normAutofit/>
          </a:bodyPr>
          <a:lstStyle/>
          <a:p>
            <a:r>
              <a:rPr lang="en-US" dirty="0"/>
              <a:t>Those who have been on SSI for 2 years or more do not require a review, as Social Security does an in-depth financial review for the 3 years prior to an SSI application, which is in line with Connecticut State Medicaid requirements.</a:t>
            </a:r>
          </a:p>
          <a:p>
            <a:r>
              <a:rPr lang="en-US" dirty="0"/>
              <a:t>Those who have been on an asset tested type of Medicaid in Connecticut (Husky C) for 5 consecutive years or longer do not require a review.</a:t>
            </a:r>
          </a:p>
          <a:p>
            <a:r>
              <a:rPr lang="en-US" dirty="0"/>
              <a:t>Marital status comes into play as well- if the applicant is married or happens to be divorced or widowed but has never provided hard proof of this status to DSS, they will require a review (sometimes partial, sometimes just the death certificate/divorce decree) even if the above criteria are met. Example- if the applicant was divorced two years before applying, we would require spousal assets up to and including the date of divorce.</a:t>
            </a:r>
          </a:p>
        </p:txBody>
      </p:sp>
    </p:spTree>
    <p:extLst>
      <p:ext uri="{BB962C8B-B14F-4D97-AF65-F5344CB8AC3E}">
        <p14:creationId xmlns:p14="http://schemas.microsoft.com/office/powerpoint/2010/main" val="203755244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51F2-AF07-4A8D-9208-1496844B8211}"/>
              </a:ext>
            </a:extLst>
          </p:cNvPr>
          <p:cNvSpPr>
            <a:spLocks noGrp="1"/>
          </p:cNvSpPr>
          <p:nvPr>
            <p:ph type="title"/>
          </p:nvPr>
        </p:nvSpPr>
        <p:spPr/>
        <p:txBody>
          <a:bodyPr>
            <a:normAutofit/>
          </a:bodyPr>
          <a:lstStyle/>
          <a:p>
            <a:r>
              <a:rPr lang="en-US" dirty="0"/>
              <a:t>New Applications</a:t>
            </a:r>
          </a:p>
        </p:txBody>
      </p:sp>
      <p:sp>
        <p:nvSpPr>
          <p:cNvPr id="7" name="Content Placeholder 2">
            <a:extLst>
              <a:ext uri="{FF2B5EF4-FFF2-40B4-BE49-F238E27FC236}">
                <a16:creationId xmlns:a16="http://schemas.microsoft.com/office/drawing/2014/main" id="{15D6439D-F054-499A-850C-B87BF60E6100}"/>
              </a:ext>
            </a:extLst>
          </p:cNvPr>
          <p:cNvSpPr>
            <a:spLocks noGrp="1"/>
          </p:cNvSpPr>
          <p:nvPr>
            <p:ph idx="1"/>
          </p:nvPr>
        </p:nvSpPr>
        <p:spPr/>
        <p:txBody>
          <a:bodyPr>
            <a:normAutofit/>
          </a:bodyPr>
          <a:lstStyle/>
          <a:p>
            <a:r>
              <a:rPr lang="en-US" sz="1700" dirty="0"/>
              <a:t>If an applicant requires a new application, we keep the application open for at least 30 days. After 30 days, if the applicant has not provided any information, the application is denied for failure to provide verification timely. Failure to provide verification denials are the most common form of denial for DSS programs.</a:t>
            </a:r>
          </a:p>
          <a:p>
            <a:r>
              <a:rPr lang="en-US" sz="1700" dirty="0"/>
              <a:t>An applicant needs to only provide DSS with one piece of verification by the 30</a:t>
            </a:r>
            <a:r>
              <a:rPr lang="en-US" sz="1700" baseline="30000" dirty="0"/>
              <a:t>th</a:t>
            </a:r>
            <a:r>
              <a:rPr lang="en-US" sz="1700" dirty="0"/>
              <a:t> day in order to keep the case in a pending status. Even a single bank statement from a requested account would be sufficient.</a:t>
            </a:r>
          </a:p>
          <a:p>
            <a:r>
              <a:rPr lang="en-US" sz="1700" dirty="0"/>
              <a:t>Once an item is provided, DSS has 10 days to review it and either determine eligibility (grant or deny the case) or submit an updated request form if additional items are still required.</a:t>
            </a:r>
          </a:p>
          <a:p>
            <a:r>
              <a:rPr lang="en-US" sz="1700" dirty="0"/>
              <a:t>If the applicant is over either the income limit ($2,523/month as of 1/22) or asset limit ($1,600 in most cases) after 30 days, the case can be denied for exceeding the limits.</a:t>
            </a:r>
          </a:p>
        </p:txBody>
      </p:sp>
    </p:spTree>
    <p:extLst>
      <p:ext uri="{BB962C8B-B14F-4D97-AF65-F5344CB8AC3E}">
        <p14:creationId xmlns:p14="http://schemas.microsoft.com/office/powerpoint/2010/main" val="3188282475"/>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emplate>View</Template>
  <TotalTime>552</TotalTime>
  <Words>2787</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Schoolbook</vt:lpstr>
      <vt:lpstr>Wingdings 2</vt:lpstr>
      <vt:lpstr>View</vt:lpstr>
      <vt:lpstr>Medicaid Requirements for MHW Applications &amp; Renewals</vt:lpstr>
      <vt:lpstr>Medicaid Eligibility Requirements- Limits</vt:lpstr>
      <vt:lpstr>Medicaid Eligibility Requirements (continued)</vt:lpstr>
      <vt:lpstr>Medicaid Eligibility Requirements (continued)</vt:lpstr>
      <vt:lpstr>Medicaid Eligibility Requirements (continued)</vt:lpstr>
      <vt:lpstr>Medicaid Eligibility Requirements (continued)</vt:lpstr>
      <vt:lpstr>Medicaid Eligibility Requirements (continued)</vt:lpstr>
      <vt:lpstr>Not All Applicants Require a Financial Review</vt:lpstr>
      <vt:lpstr>New Applications</vt:lpstr>
      <vt:lpstr>New Applications (continued)</vt:lpstr>
      <vt:lpstr>Making a New Referral? Applications Help!</vt:lpstr>
      <vt:lpstr>Benefits of an Application</vt:lpstr>
      <vt:lpstr>Benefits of an Application (continued)</vt:lpstr>
      <vt:lpstr>Renewal Basics</vt:lpstr>
      <vt:lpstr>Renewal Basics (continued)</vt:lpstr>
      <vt:lpstr>Common Renewal Issues</vt:lpstr>
      <vt:lpstr>Common Renewal Issues (continued)</vt:lpstr>
      <vt:lpstr>Renewal Closures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Bezzini, Jason A</dc:creator>
  <cp:lastModifiedBy>Ann M. Luongo</cp:lastModifiedBy>
  <cp:revision>97</cp:revision>
  <dcterms:created xsi:type="dcterms:W3CDTF">2021-11-12T12:46:40Z</dcterms:created>
  <dcterms:modified xsi:type="dcterms:W3CDTF">2022-11-07T13:47:08Z</dcterms:modified>
</cp:coreProperties>
</file>