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1"/>
  </p:notesMasterIdLst>
  <p:handoutMasterIdLst>
    <p:handoutMasterId r:id="rId22"/>
  </p:handoutMasterIdLst>
  <p:sldIdLst>
    <p:sldId id="256" r:id="rId2"/>
    <p:sldId id="261" r:id="rId3"/>
    <p:sldId id="267" r:id="rId4"/>
    <p:sldId id="351" r:id="rId5"/>
    <p:sldId id="360" r:id="rId6"/>
    <p:sldId id="357" r:id="rId7"/>
    <p:sldId id="342" r:id="rId8"/>
    <p:sldId id="361" r:id="rId9"/>
    <p:sldId id="362" r:id="rId10"/>
    <p:sldId id="353" r:id="rId11"/>
    <p:sldId id="347" r:id="rId12"/>
    <p:sldId id="363" r:id="rId13"/>
    <p:sldId id="364" r:id="rId14"/>
    <p:sldId id="337" r:id="rId15"/>
    <p:sldId id="355" r:id="rId16"/>
    <p:sldId id="356" r:id="rId17"/>
    <p:sldId id="354" r:id="rId18"/>
    <p:sldId id="270" r:id="rId19"/>
    <p:sldId id="268" r:id="rId20"/>
  </p:sldIdLst>
  <p:sldSz cx="9144000" cy="6858000" type="screen4x3"/>
  <p:notesSz cx="7010400" cy="92964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5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77" d="100"/>
          <a:sy n="77" d="100"/>
        </p:scale>
        <p:origin x="1410" y="90"/>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Average</a:t>
            </a:r>
            <a:r>
              <a:rPr lang="en-US" baseline="0"/>
              <a:t> Enrolled by Month</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2"/>
            <c:invertIfNegative val="0"/>
            <c:bubble3D val="0"/>
            <c:spPr>
              <a:solidFill>
                <a:schemeClr val="accent1">
                  <a:lumMod val="50000"/>
                </a:schemeClr>
              </a:solidFill>
              <a:ln>
                <a:noFill/>
              </a:ln>
              <a:effectLst/>
            </c:spPr>
            <c:extLst>
              <c:ext xmlns:c16="http://schemas.microsoft.com/office/drawing/2014/chart" uri="{C3380CC4-5D6E-409C-BE32-E72D297353CC}">
                <c16:uniqueId val="{00000001-1675-4EAC-9020-487045B9853B}"/>
              </c:ext>
            </c:extLst>
          </c:dPt>
          <c:dPt>
            <c:idx val="13"/>
            <c:invertIfNegative val="0"/>
            <c:bubble3D val="0"/>
            <c:spPr>
              <a:solidFill>
                <a:schemeClr val="accent1">
                  <a:lumMod val="50000"/>
                </a:schemeClr>
              </a:solidFill>
              <a:ln>
                <a:noFill/>
              </a:ln>
              <a:effectLst/>
            </c:spPr>
            <c:extLst>
              <c:ext xmlns:c16="http://schemas.microsoft.com/office/drawing/2014/chart" uri="{C3380CC4-5D6E-409C-BE32-E72D297353CC}">
                <c16:uniqueId val="{00000003-1675-4EAC-9020-487045B9853B}"/>
              </c:ext>
            </c:extLst>
          </c:dPt>
          <c:dPt>
            <c:idx val="14"/>
            <c:invertIfNegative val="0"/>
            <c:bubble3D val="0"/>
            <c:spPr>
              <a:solidFill>
                <a:schemeClr val="accent1">
                  <a:lumMod val="50000"/>
                </a:schemeClr>
              </a:solidFill>
              <a:ln>
                <a:noFill/>
              </a:ln>
              <a:effectLst/>
            </c:spPr>
            <c:extLst>
              <c:ext xmlns:c16="http://schemas.microsoft.com/office/drawing/2014/chart" uri="{C3380CC4-5D6E-409C-BE32-E72D297353CC}">
                <c16:uniqueId val="{00000005-1675-4EAC-9020-487045B9853B}"/>
              </c:ext>
            </c:extLst>
          </c:dPt>
          <c:dPt>
            <c:idx val="15"/>
            <c:invertIfNegative val="0"/>
            <c:bubble3D val="0"/>
            <c:spPr>
              <a:solidFill>
                <a:schemeClr val="accent1">
                  <a:lumMod val="50000"/>
                </a:schemeClr>
              </a:solidFill>
              <a:ln>
                <a:noFill/>
              </a:ln>
              <a:effectLst/>
            </c:spPr>
            <c:extLst>
              <c:ext xmlns:c16="http://schemas.microsoft.com/office/drawing/2014/chart" uri="{C3380CC4-5D6E-409C-BE32-E72D297353CC}">
                <c16:uniqueId val="{00000007-1675-4EAC-9020-487045B9853B}"/>
              </c:ext>
            </c:extLst>
          </c:dPt>
          <c:cat>
            <c:strRef>
              <c:f>Sheet2!$A$1:$A$16</c:f>
              <c:strCache>
                <c:ptCount val="16"/>
                <c:pt idx="0">
                  <c:v>WY 1</c:v>
                </c:pt>
                <c:pt idx="1">
                  <c:v>WY 2</c:v>
                </c:pt>
                <c:pt idx="2">
                  <c:v>WY 3</c:v>
                </c:pt>
                <c:pt idx="3">
                  <c:v>WY 4</c:v>
                </c:pt>
                <c:pt idx="4">
                  <c:v>WY 5</c:v>
                </c:pt>
                <c:pt idx="5">
                  <c:v>WY 6</c:v>
                </c:pt>
                <c:pt idx="6">
                  <c:v>WY 7</c:v>
                </c:pt>
                <c:pt idx="7">
                  <c:v>WY 8</c:v>
                </c:pt>
                <c:pt idx="8">
                  <c:v>WY 9</c:v>
                </c:pt>
                <c:pt idx="9">
                  <c:v>WY 10</c:v>
                </c:pt>
                <c:pt idx="10">
                  <c:v>WY 11</c:v>
                </c:pt>
                <c:pt idx="11">
                  <c:v>WY 12</c:v>
                </c:pt>
                <c:pt idx="12">
                  <c:v>Apr-21</c:v>
                </c:pt>
                <c:pt idx="13">
                  <c:v>May-21</c:v>
                </c:pt>
                <c:pt idx="14">
                  <c:v>Jun-21</c:v>
                </c:pt>
                <c:pt idx="15">
                  <c:v>Jul-21</c:v>
                </c:pt>
              </c:strCache>
            </c:strRef>
          </c:cat>
          <c:val>
            <c:numRef>
              <c:f>Sheet2!$B$1:$B$16</c:f>
              <c:numCache>
                <c:formatCode>General</c:formatCode>
                <c:ptCount val="16"/>
                <c:pt idx="0">
                  <c:v>2.75</c:v>
                </c:pt>
                <c:pt idx="1">
                  <c:v>4.333333333333333</c:v>
                </c:pt>
                <c:pt idx="2">
                  <c:v>3.75</c:v>
                </c:pt>
                <c:pt idx="3">
                  <c:v>8.5</c:v>
                </c:pt>
                <c:pt idx="4">
                  <c:v>15.083333333333334</c:v>
                </c:pt>
                <c:pt idx="5">
                  <c:v>13.416666666666666</c:v>
                </c:pt>
                <c:pt idx="6">
                  <c:v>14.833333333333334</c:v>
                </c:pt>
                <c:pt idx="7">
                  <c:v>21.5</c:v>
                </c:pt>
                <c:pt idx="8">
                  <c:v>9.75</c:v>
                </c:pt>
                <c:pt idx="9">
                  <c:v>7.25</c:v>
                </c:pt>
                <c:pt idx="10">
                  <c:v>10.583333333333334</c:v>
                </c:pt>
                <c:pt idx="11">
                  <c:v>5.416666666666667</c:v>
                </c:pt>
                <c:pt idx="12">
                  <c:v>2</c:v>
                </c:pt>
                <c:pt idx="13">
                  <c:v>4</c:v>
                </c:pt>
                <c:pt idx="14">
                  <c:v>6</c:v>
                </c:pt>
                <c:pt idx="15">
                  <c:v>3</c:v>
                </c:pt>
              </c:numCache>
            </c:numRef>
          </c:val>
          <c:extLst>
            <c:ext xmlns:c16="http://schemas.microsoft.com/office/drawing/2014/chart" uri="{C3380CC4-5D6E-409C-BE32-E72D297353CC}">
              <c16:uniqueId val="{00000008-1675-4EAC-9020-487045B9853B}"/>
            </c:ext>
          </c:extLst>
        </c:ser>
        <c:dLbls>
          <c:showLegendKey val="0"/>
          <c:showVal val="0"/>
          <c:showCatName val="0"/>
          <c:showSerName val="0"/>
          <c:showPercent val="0"/>
          <c:showBubbleSize val="0"/>
        </c:dLbls>
        <c:gapWidth val="219"/>
        <c:overlap val="-27"/>
        <c:axId val="640539568"/>
        <c:axId val="640541208"/>
      </c:barChart>
      <c:catAx>
        <c:axId val="640539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0541208"/>
        <c:crosses val="autoZero"/>
        <c:auto val="1"/>
        <c:lblAlgn val="ctr"/>
        <c:lblOffset val="100"/>
        <c:noMultiLvlLbl val="0"/>
      </c:catAx>
      <c:valAx>
        <c:axId val="640541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0539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D2F1ADF7-0E37-40D0-961A-E4060B9FCB7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BE1245-823B-40D7-9909-5CFEBCDEE0BF}" type="datetimeFigureOut">
              <a:rPr lang="en-US" smtClean="0"/>
              <a:pPr/>
              <a:t>7/19/2021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67744F-5D70-4937-A547-19B633522A2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85A3C5A-98EB-4635-941D-9452A06AE6C2}" type="datetimeFigureOut">
              <a:rPr lang="en-US" smtClean="0"/>
              <a:pPr/>
              <a:t>7/19/2021</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B261F408-9BCA-4CF6-BAD2-6E4499E4A88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7/19/2021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7/19/2021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7/19/2021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85A3C5A-98EB-4635-941D-9452A06AE6C2}" type="datetimeFigureOut">
              <a:rPr lang="en-US" smtClean="0"/>
              <a:pPr/>
              <a:t>7/19/2021</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B261F408-9BCA-4CF6-BAD2-6E4499E4A88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5A3C5A-98EB-4635-941D-9452A06AE6C2}" type="datetimeFigureOut">
              <a:rPr lang="en-US" smtClean="0"/>
              <a:pPr/>
              <a:t>7/19/2021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5A3C5A-98EB-4635-941D-9452A06AE6C2}" type="datetimeFigureOut">
              <a:rPr lang="en-US" smtClean="0"/>
              <a:pPr/>
              <a:t>7/19/2021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61F408-9BCA-4CF6-BAD2-6E4499E4A88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5A3C5A-98EB-4635-941D-9452A06AE6C2}" type="datetimeFigureOut">
              <a:rPr lang="en-US" smtClean="0"/>
              <a:pPr/>
              <a:t>7/19/2021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61F408-9BCA-4CF6-BAD2-6E4499E4A88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A3C5A-98EB-4635-941D-9452A06AE6C2}" type="datetimeFigureOut">
              <a:rPr lang="en-US" smtClean="0"/>
              <a:pPr/>
              <a:t>7/19/2021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61F408-9BCA-4CF6-BAD2-6E4499E4A88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7/19/2021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7/19/2021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85A3C5A-98EB-4635-941D-9452A06AE6C2}" type="datetimeFigureOut">
              <a:rPr lang="en-US" smtClean="0"/>
              <a:pPr/>
              <a:t>7/19/2021</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261F408-9BCA-4CF6-BAD2-6E4499E4A88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tcustomercare@sandata.com" TargetMode="External"/><Relationship Id="rId2" Type="http://schemas.openxmlformats.org/officeDocument/2006/relationships/hyperlink" Target="mailto:ctevv@dxc.com" TargetMode="External"/><Relationship Id="rId1" Type="http://schemas.openxmlformats.org/officeDocument/2006/relationships/slideLayout" Target="../slideLayouts/slideLayout2.xml"/><Relationship Id="rId4" Type="http://schemas.openxmlformats.org/officeDocument/2006/relationships/hyperlink" Target="mailto:aluongo@abhct.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Mental Health Waiver</a:t>
            </a:r>
            <a:r>
              <a:rPr lang="en-US" dirty="0" smtClean="0"/>
              <a:t/>
            </a:r>
            <a:br>
              <a:rPr lang="en-US" dirty="0" smtClean="0"/>
            </a:br>
            <a:r>
              <a:rPr lang="en-US" dirty="0" smtClean="0"/>
              <a:t>Provider Meeting</a:t>
            </a:r>
            <a:endParaRPr lang="en-US" dirty="0"/>
          </a:p>
        </p:txBody>
      </p:sp>
      <p:sp>
        <p:nvSpPr>
          <p:cNvPr id="3" name="Subtitle 2"/>
          <p:cNvSpPr>
            <a:spLocks noGrp="1"/>
          </p:cNvSpPr>
          <p:nvPr>
            <p:ph type="subTitle" idx="1"/>
          </p:nvPr>
        </p:nvSpPr>
        <p:spPr/>
        <p:txBody>
          <a:bodyPr/>
          <a:lstStyle/>
          <a:p>
            <a:r>
              <a:rPr lang="en-US" dirty="0" smtClean="0"/>
              <a:t>July 20, 2021</a:t>
            </a:r>
            <a:endParaRPr lang="en-US" dirty="0"/>
          </a:p>
        </p:txBody>
      </p:sp>
      <p:pic>
        <p:nvPicPr>
          <p:cNvPr id="4" name="Picture 3" descr="Aye, I'm tellin' ya: Happy &lt;strong&gt;summer&lt;/strong&gt; holidays! See you in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4958" y="685800"/>
            <a:ext cx="3706483" cy="245554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a:t>
            </a:r>
            <a:endParaRPr lang="en-US" dirty="0"/>
          </a:p>
        </p:txBody>
      </p:sp>
      <p:sp>
        <p:nvSpPr>
          <p:cNvPr id="3" name="Content Placeholder 2"/>
          <p:cNvSpPr>
            <a:spLocks noGrp="1"/>
          </p:cNvSpPr>
          <p:nvPr>
            <p:ph sz="quarter" idx="1"/>
          </p:nvPr>
        </p:nvSpPr>
        <p:spPr/>
        <p:txBody>
          <a:bodyPr/>
          <a:lstStyle/>
          <a:p>
            <a:r>
              <a:rPr lang="en-US" dirty="0" smtClean="0"/>
              <a:t>Service utilization numbers are low at this time.</a:t>
            </a:r>
          </a:p>
          <a:p>
            <a:r>
              <a:rPr lang="en-US" dirty="0" smtClean="0"/>
              <a:t>Please remember to make clinicians aware of your ability to provide service during the pandemic.</a:t>
            </a:r>
          </a:p>
          <a:p>
            <a:r>
              <a:rPr lang="en-US" dirty="0" smtClean="0"/>
              <a:t>If you are still utilizing telehealth to provide service, please ask for your authorization to be decreased accordingly.</a:t>
            </a:r>
            <a:endParaRPr lang="en-US" dirty="0"/>
          </a:p>
        </p:txBody>
      </p:sp>
    </p:spTree>
    <p:extLst>
      <p:ext uri="{BB962C8B-B14F-4D97-AF65-F5344CB8AC3E}">
        <p14:creationId xmlns:p14="http://schemas.microsoft.com/office/powerpoint/2010/main" val="1102313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Authorization Limits</a:t>
            </a:r>
            <a:endParaRPr lang="en-US" dirty="0"/>
          </a:p>
        </p:txBody>
      </p:sp>
      <p:sp>
        <p:nvSpPr>
          <p:cNvPr id="3" name="Content Placeholder 2"/>
          <p:cNvSpPr>
            <a:spLocks noGrp="1"/>
          </p:cNvSpPr>
          <p:nvPr>
            <p:ph sz="quarter" idx="1"/>
          </p:nvPr>
        </p:nvSpPr>
        <p:spPr/>
        <p:txBody>
          <a:bodyPr/>
          <a:lstStyle/>
          <a:p>
            <a:r>
              <a:rPr lang="en-US" dirty="0" smtClean="0"/>
              <a:t>Please remember to track your authorizations.</a:t>
            </a:r>
          </a:p>
          <a:p>
            <a:r>
              <a:rPr lang="en-US" dirty="0" smtClean="0"/>
              <a:t>Any increase in authorization must be pre-approved.</a:t>
            </a:r>
          </a:p>
          <a:p>
            <a:r>
              <a:rPr lang="en-US" dirty="0" smtClean="0"/>
              <a:t>Any retroactive request for increased units must now be requested through ABH. </a:t>
            </a:r>
          </a:p>
          <a:p>
            <a:r>
              <a:rPr lang="en-US" dirty="0" smtClean="0"/>
              <a:t> </a:t>
            </a:r>
            <a:endParaRPr lang="en-US" dirty="0"/>
          </a:p>
        </p:txBody>
      </p:sp>
      <p:pic>
        <p:nvPicPr>
          <p:cNvPr id="4" name="Picture 3"/>
          <p:cNvPicPr>
            <a:picLocks noChangeAspect="1"/>
          </p:cNvPicPr>
          <p:nvPr/>
        </p:nvPicPr>
        <p:blipFill>
          <a:blip r:embed="rId2"/>
          <a:stretch>
            <a:fillRect/>
          </a:stretch>
        </p:blipFill>
        <p:spPr>
          <a:xfrm>
            <a:off x="3086100" y="3048000"/>
            <a:ext cx="2971800" cy="2986458"/>
          </a:xfrm>
          <a:prstGeom prst="rect">
            <a:avLst/>
          </a:prstGeom>
        </p:spPr>
      </p:pic>
    </p:spTree>
    <p:extLst>
      <p:ext uri="{BB962C8B-B14F-4D97-AF65-F5344CB8AC3E}">
        <p14:creationId xmlns:p14="http://schemas.microsoft.com/office/powerpoint/2010/main" val="593506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Incident Reports/Connie</a:t>
            </a:r>
            <a:endParaRPr lang="en-US" dirty="0"/>
          </a:p>
        </p:txBody>
      </p:sp>
      <p:sp>
        <p:nvSpPr>
          <p:cNvPr id="3" name="Content Placeholder 2"/>
          <p:cNvSpPr>
            <a:spLocks noGrp="1"/>
          </p:cNvSpPr>
          <p:nvPr>
            <p:ph sz="quarter" idx="1"/>
          </p:nvPr>
        </p:nvSpPr>
        <p:spPr/>
        <p:txBody>
          <a:bodyPr/>
          <a:lstStyle/>
          <a:p>
            <a:r>
              <a:rPr lang="en-US" dirty="0" smtClean="0"/>
              <a:t>Please remember to submit Critical Incident Reports to ABH as needed.  The form and training power point can be found on the ABH website.</a:t>
            </a:r>
          </a:p>
          <a:p>
            <a:r>
              <a:rPr lang="en-US" dirty="0" smtClean="0"/>
              <a:t>CSP agencies will receive an email when one of their MHW clients enters the Emergency room or is admitted to the hospital.  Please have your CSP staff follow up and provide a CI report for any ED visits or </a:t>
            </a:r>
            <a:r>
              <a:rPr lang="en-US" i="1" dirty="0" smtClean="0"/>
              <a:t>unplanned</a:t>
            </a:r>
            <a:r>
              <a:rPr lang="en-US" dirty="0" smtClean="0"/>
              <a:t> hospitalizations.  </a:t>
            </a:r>
            <a:endParaRPr lang="en-US" dirty="0"/>
          </a:p>
        </p:txBody>
      </p:sp>
    </p:spTree>
    <p:extLst>
      <p:ext uri="{BB962C8B-B14F-4D97-AF65-F5344CB8AC3E}">
        <p14:creationId xmlns:p14="http://schemas.microsoft.com/office/powerpoint/2010/main" val="3068934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Medicaid Redeterminations/dis-enrollment</a:t>
            </a:r>
            <a:endParaRPr lang="en-US" dirty="0"/>
          </a:p>
        </p:txBody>
      </p:sp>
      <p:sp>
        <p:nvSpPr>
          <p:cNvPr id="3" name="Content Placeholder 2"/>
          <p:cNvSpPr>
            <a:spLocks noGrp="1"/>
          </p:cNvSpPr>
          <p:nvPr>
            <p:ph sz="quarter" idx="1"/>
          </p:nvPr>
        </p:nvSpPr>
        <p:spPr/>
        <p:txBody>
          <a:bodyPr/>
          <a:lstStyle/>
          <a:p>
            <a:r>
              <a:rPr lang="en-US" dirty="0" smtClean="0"/>
              <a:t>As DSS is beginning to clarify federal direction on how to dis-enroll clients during the Pandemic, please make sure staff are continuing to assist their participants in completing their redeterminations.</a:t>
            </a:r>
          </a:p>
          <a:p>
            <a:r>
              <a:rPr lang="en-US" dirty="0" smtClean="0"/>
              <a:t>A number of individuals are expected to receive a Notice of Action stating their benefits are being discontinued effective 7/31/21.  Please contact the MHW clinician immediately if one of your participants receives one of these notices.  </a:t>
            </a:r>
            <a:endParaRPr lang="en-US" dirty="0"/>
          </a:p>
        </p:txBody>
      </p:sp>
    </p:spTree>
    <p:extLst>
      <p:ext uri="{BB962C8B-B14F-4D97-AF65-F5344CB8AC3E}">
        <p14:creationId xmlns:p14="http://schemas.microsoft.com/office/powerpoint/2010/main" val="2675312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Visit Verification</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endParaRPr lang="en-US" dirty="0" smtClean="0"/>
          </a:p>
          <a:p>
            <a:r>
              <a:rPr lang="en-US" dirty="0" smtClean="0"/>
              <a:t>Use of EVV is now mandatory for visits on or after 7/1/21</a:t>
            </a:r>
          </a:p>
          <a:p>
            <a:r>
              <a:rPr lang="en-US" dirty="0" smtClean="0"/>
              <a:t>Power points for the EVV trainings can be found on the ABH website.  </a:t>
            </a:r>
          </a:p>
          <a:p>
            <a:r>
              <a:rPr lang="en-US" dirty="0" smtClean="0"/>
              <a:t>If you are having issues with EVV, please send an email with the issue to the following addresses: </a:t>
            </a:r>
            <a:r>
              <a:rPr lang="en-US" dirty="0" smtClean="0">
                <a:hlinkClick r:id="rId2"/>
              </a:rPr>
              <a:t>ctevv@dxc.com</a:t>
            </a:r>
            <a:r>
              <a:rPr lang="en-US" dirty="0" smtClean="0"/>
              <a:t>,  </a:t>
            </a:r>
            <a:r>
              <a:rPr lang="en-US" dirty="0" smtClean="0">
                <a:hlinkClick r:id="rId3"/>
              </a:rPr>
              <a:t>ctcustomercare@sandata.com</a:t>
            </a:r>
            <a:r>
              <a:rPr lang="en-US" dirty="0" smtClean="0"/>
              <a:t>, and </a:t>
            </a:r>
            <a:r>
              <a:rPr lang="en-US" dirty="0" smtClean="0">
                <a:hlinkClick r:id="rId4"/>
              </a:rPr>
              <a:t>aluongo@abhct.com</a:t>
            </a:r>
            <a:r>
              <a:rPr lang="en-US" dirty="0" smtClean="0"/>
              <a:t>. </a:t>
            </a:r>
          </a:p>
          <a:p>
            <a:r>
              <a:rPr lang="en-US" dirty="0" smtClean="0"/>
              <a:t>RA Encounter notes will no longer be required once an Agency begins utilizing EVV</a:t>
            </a:r>
            <a:r>
              <a:rPr lang="en-US" dirty="0"/>
              <a:t> </a:t>
            </a:r>
            <a:r>
              <a:rPr lang="en-US" dirty="0" smtClean="0"/>
              <a:t>and can demonstrate meeting RA Monthly note requirements.  ABH will notify agencies when they can discontinue RA Encounter notes.  </a:t>
            </a:r>
            <a:endParaRPr lang="en-US" dirty="0"/>
          </a:p>
        </p:txBody>
      </p:sp>
    </p:spTree>
    <p:extLst>
      <p:ext uri="{BB962C8B-B14F-4D97-AF65-F5344CB8AC3E}">
        <p14:creationId xmlns:p14="http://schemas.microsoft.com/office/powerpoint/2010/main" val="2390674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Monthly Notes</a:t>
            </a:r>
            <a:endParaRPr lang="en-US" dirty="0"/>
          </a:p>
        </p:txBody>
      </p:sp>
      <p:sp>
        <p:nvSpPr>
          <p:cNvPr id="3" name="Content Placeholder 2"/>
          <p:cNvSpPr>
            <a:spLocks noGrp="1"/>
          </p:cNvSpPr>
          <p:nvPr>
            <p:ph sz="quarter" idx="1"/>
          </p:nvPr>
        </p:nvSpPr>
        <p:spPr/>
        <p:txBody>
          <a:bodyPr/>
          <a:lstStyle/>
          <a:p>
            <a:r>
              <a:rPr lang="en-US" dirty="0" smtClean="0"/>
              <a:t>As EVV will be collecting some of the visit details, we are looking to eliminate the need to require RA Encounter notes.  </a:t>
            </a:r>
          </a:p>
          <a:p>
            <a:r>
              <a:rPr lang="en-US" dirty="0" smtClean="0"/>
              <a:t>As the EVV system does not collect all the data required, it will be very important that RA Monthly notes are completed fully and in a timely manner.  Once an agency can demonstrate they are able to do this, ABH will no longer require the RA Encounter notes.  This can be as early as 7/1/21 if all Monthly note requirements are met.  </a:t>
            </a:r>
          </a:p>
          <a:p>
            <a:r>
              <a:rPr lang="en-US" dirty="0" smtClean="0"/>
              <a:t>ABH will be providing further documents and guidance to Agencies on expectations of Monthly notes.  </a:t>
            </a:r>
            <a:endParaRPr lang="en-US" dirty="0"/>
          </a:p>
        </p:txBody>
      </p:sp>
    </p:spTree>
    <p:extLst>
      <p:ext uri="{BB962C8B-B14F-4D97-AF65-F5344CB8AC3E}">
        <p14:creationId xmlns:p14="http://schemas.microsoft.com/office/powerpoint/2010/main" val="2517823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requirements with EVV</a:t>
            </a:r>
            <a:endParaRPr lang="en-US" dirty="0"/>
          </a:p>
        </p:txBody>
      </p:sp>
      <p:sp>
        <p:nvSpPr>
          <p:cNvPr id="3" name="Content Placeholder 2"/>
          <p:cNvSpPr>
            <a:spLocks noGrp="1"/>
          </p:cNvSpPr>
          <p:nvPr>
            <p:ph sz="quarter" idx="1"/>
          </p:nvPr>
        </p:nvSpPr>
        <p:spPr/>
        <p:txBody>
          <a:bodyPr/>
          <a:lstStyle/>
          <a:p>
            <a:r>
              <a:rPr lang="en-US" dirty="0" smtClean="0"/>
              <a:t>In order for ABH to collect utilization data, agencies will now be required to submit the last 5 digits of active staff social security numbers to ABH.  </a:t>
            </a:r>
          </a:p>
          <a:p>
            <a:r>
              <a:rPr lang="en-US" dirty="0" smtClean="0"/>
              <a:t>RA agencies will continue to complete criminal background checks on new staff and at least every 2 years thereafter.</a:t>
            </a:r>
          </a:p>
          <a:p>
            <a:r>
              <a:rPr lang="en-US" dirty="0" smtClean="0"/>
              <a:t>CSP, Peer and SE agencies will now be required to complete criminal background checks on new staff and at least every 2 years thereafter.</a:t>
            </a:r>
          </a:p>
          <a:p>
            <a:r>
              <a:rPr lang="en-US" dirty="0" smtClean="0"/>
              <a:t>ABH will be distributing current staffing rosters to agencies for verification.  </a:t>
            </a:r>
            <a:endParaRPr lang="en-US" dirty="0"/>
          </a:p>
        </p:txBody>
      </p:sp>
    </p:spTree>
    <p:extLst>
      <p:ext uri="{BB962C8B-B14F-4D97-AF65-F5344CB8AC3E}">
        <p14:creationId xmlns:p14="http://schemas.microsoft.com/office/powerpoint/2010/main" val="962076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MHW renewal 4/1/2022</a:t>
            </a:r>
            <a:endParaRPr lang="en-US" dirty="0"/>
          </a:p>
        </p:txBody>
      </p:sp>
      <p:sp>
        <p:nvSpPr>
          <p:cNvPr id="3" name="Content Placeholder 2"/>
          <p:cNvSpPr>
            <a:spLocks noGrp="1"/>
          </p:cNvSpPr>
          <p:nvPr>
            <p:ph sz="quarter" idx="1"/>
          </p:nvPr>
        </p:nvSpPr>
        <p:spPr/>
        <p:txBody>
          <a:bodyPr/>
          <a:lstStyle/>
          <a:p>
            <a:r>
              <a:rPr lang="en-US" dirty="0" smtClean="0"/>
              <a:t>The Mental Health Waiver is due for renewal 4/1/2022. </a:t>
            </a:r>
          </a:p>
          <a:p>
            <a:r>
              <a:rPr lang="en-US" dirty="0" smtClean="0"/>
              <a:t>DMHAS is in the final stages of completing their revision of the Mental Health Waiver. </a:t>
            </a:r>
          </a:p>
          <a:p>
            <a:r>
              <a:rPr lang="en-US" dirty="0" smtClean="0"/>
              <a:t>The following services are being requested as additions to the MHW:</a:t>
            </a:r>
          </a:p>
          <a:p>
            <a:pPr lvl="1"/>
            <a:r>
              <a:rPr lang="en-US" dirty="0" smtClean="0"/>
              <a:t>Mental Health Counseling</a:t>
            </a:r>
          </a:p>
          <a:p>
            <a:pPr lvl="1"/>
            <a:r>
              <a:rPr lang="en-US" dirty="0" smtClean="0"/>
              <a:t>Interpreter Services</a:t>
            </a:r>
          </a:p>
          <a:p>
            <a:pPr lvl="1"/>
            <a:endParaRPr lang="en-US" dirty="0"/>
          </a:p>
          <a:p>
            <a:pPr marL="274320" lvl="1" indent="0">
              <a:buNone/>
            </a:pPr>
            <a:endParaRPr lang="en-US" dirty="0" smtClean="0"/>
          </a:p>
          <a:p>
            <a:pPr marL="274320" lvl="1" indent="0">
              <a:buNone/>
            </a:pPr>
            <a:endParaRPr lang="en-US" dirty="0"/>
          </a:p>
        </p:txBody>
      </p:sp>
    </p:spTree>
    <p:extLst>
      <p:ext uri="{BB962C8B-B14F-4D97-AF65-F5344CB8AC3E}">
        <p14:creationId xmlns:p14="http://schemas.microsoft.com/office/powerpoint/2010/main" val="3294967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MHW Advisory Council</a:t>
            </a:r>
          </a:p>
        </p:txBody>
      </p:sp>
      <p:sp>
        <p:nvSpPr>
          <p:cNvPr id="3" name="Content Placeholder 2"/>
          <p:cNvSpPr>
            <a:spLocks noGrp="1"/>
          </p:cNvSpPr>
          <p:nvPr>
            <p:ph sz="quarter" idx="1"/>
          </p:nvPr>
        </p:nvSpPr>
        <p:spPr/>
        <p:txBody>
          <a:bodyPr/>
          <a:lstStyle/>
          <a:p>
            <a:r>
              <a:rPr lang="en-US" dirty="0" smtClean="0"/>
              <a:t>Meets twice a year in April and October</a:t>
            </a:r>
          </a:p>
          <a:p>
            <a:r>
              <a:rPr lang="en-US" dirty="0" smtClean="0"/>
              <a:t>Open to any MHW provider to send a representative</a:t>
            </a:r>
          </a:p>
          <a:p>
            <a:r>
              <a:rPr lang="en-US" dirty="0" smtClean="0"/>
              <a:t>We encourage staff to identify MHW participants who might be interested in participating. Staff can bill for time spent with participant at meeting.</a:t>
            </a:r>
          </a:p>
          <a:p>
            <a:pPr>
              <a:buNone/>
            </a:pPr>
            <a:endParaRPr lang="en-US" dirty="0" smtClean="0"/>
          </a:p>
          <a:p>
            <a:pPr>
              <a:buNone/>
            </a:pPr>
            <a:endParaRPr lang="en-US" dirty="0"/>
          </a:p>
        </p:txBody>
      </p:sp>
      <p:pic>
        <p:nvPicPr>
          <p:cNvPr id="4098" name="Picture 2" descr="C:\Users\aluongo.ABH\AppData\Local\Microsoft\Windows\Temporary Internet Files\Content.IE5\S3V1D5ZQ\meeting[1].jpg"/>
          <p:cNvPicPr>
            <a:picLocks noChangeAspect="1" noChangeArrowheads="1"/>
          </p:cNvPicPr>
          <p:nvPr/>
        </p:nvPicPr>
        <p:blipFill>
          <a:blip r:embed="rId2" cstate="print"/>
          <a:srcRect/>
          <a:stretch>
            <a:fillRect/>
          </a:stretch>
        </p:blipFill>
        <p:spPr bwMode="auto">
          <a:xfrm>
            <a:off x="3505200" y="3810000"/>
            <a:ext cx="2362200" cy="182987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ABH Contact Information</a:t>
            </a:r>
            <a:endParaRPr lang="en-US" dirty="0"/>
          </a:p>
        </p:txBody>
      </p:sp>
      <p:sp>
        <p:nvSpPr>
          <p:cNvPr id="4" name="Content Placeholder 2"/>
          <p:cNvSpPr>
            <a:spLocks noGrp="1"/>
          </p:cNvSpPr>
          <p:nvPr>
            <p:ph sz="quarter" idx="1"/>
          </p:nvPr>
        </p:nvSpPr>
        <p:spPr/>
        <p:txBody>
          <a:bodyPr>
            <a:normAutofit lnSpcReduction="10000"/>
          </a:bodyPr>
          <a:lstStyle/>
          <a:p>
            <a:r>
              <a:rPr lang="en-US" dirty="0" smtClean="0"/>
              <a:t>Ann Marie Luongo, Program Manager</a:t>
            </a:r>
          </a:p>
          <a:p>
            <a:pPr lvl="1"/>
            <a:r>
              <a:rPr lang="en-US" dirty="0" smtClean="0"/>
              <a:t>(860) 704-6211  aluongo@abhct.com</a:t>
            </a:r>
          </a:p>
          <a:p>
            <a:r>
              <a:rPr lang="en-US" dirty="0" smtClean="0"/>
              <a:t>Lori-Lynn French, Quality Assurance Supervisor</a:t>
            </a:r>
          </a:p>
          <a:p>
            <a:pPr lvl="1"/>
            <a:r>
              <a:rPr lang="en-US" dirty="0" smtClean="0"/>
              <a:t>(860) 704-6177  lfrench@abhct.com</a:t>
            </a:r>
          </a:p>
          <a:p>
            <a:r>
              <a:rPr lang="en-US" dirty="0" smtClean="0"/>
              <a:t>Chastity Holloway, Program Specialist</a:t>
            </a:r>
            <a:endParaRPr lang="en-US" dirty="0" smtClean="0">
              <a:solidFill>
                <a:srgbClr val="FF0000"/>
              </a:solidFill>
            </a:endParaRPr>
          </a:p>
          <a:p>
            <a:pPr lvl="1"/>
            <a:r>
              <a:rPr lang="en-US" dirty="0" smtClean="0"/>
              <a:t>(860) 638-5341  cholloway@abhct.com</a:t>
            </a:r>
          </a:p>
          <a:p>
            <a:r>
              <a:rPr lang="en-US" dirty="0" smtClean="0"/>
              <a:t> </a:t>
            </a:r>
            <a:r>
              <a:rPr lang="en-US" dirty="0" err="1" smtClean="0"/>
              <a:t>Njaia</a:t>
            </a:r>
            <a:r>
              <a:rPr lang="en-US" dirty="0" smtClean="0"/>
              <a:t> Bryant, Claims Coordinator</a:t>
            </a:r>
          </a:p>
          <a:p>
            <a:pPr lvl="1"/>
            <a:r>
              <a:rPr lang="en-US" dirty="0" smtClean="0"/>
              <a:t>(860) 704-6207  nbryant@abhct.com </a:t>
            </a:r>
          </a:p>
          <a:p>
            <a:r>
              <a:rPr lang="en-US" dirty="0" smtClean="0"/>
              <a:t>Chasaree Dow, Utilization Review Support</a:t>
            </a:r>
          </a:p>
          <a:p>
            <a:pPr lvl="1"/>
            <a:r>
              <a:rPr lang="en-US" dirty="0" smtClean="0"/>
              <a:t>(860) 704-6186   cdow@abht.com</a:t>
            </a:r>
          </a:p>
          <a:p>
            <a:pPr lvl="1"/>
            <a:endParaRPr lang="en-US" dirty="0" smtClean="0"/>
          </a:p>
          <a:p>
            <a:pPr lvl="2"/>
            <a:r>
              <a:rPr lang="en-US" i="1" dirty="0" smtClean="0"/>
              <a:t>NEW FAX NUMBER </a:t>
            </a:r>
            <a:r>
              <a:rPr lang="en-US" i="1" dirty="0" smtClean="0">
                <a:solidFill>
                  <a:srgbClr val="FF0000"/>
                </a:solidFill>
              </a:rPr>
              <a:t>860-920-4456</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11" end="11"/>
                                            </p:txEl>
                                          </p:spTgt>
                                        </p:tgtEl>
                                        <p:attrNameLst>
                                          <p:attrName>ppt_x</p:attrName>
                                          <p:attrName>ppt_y</p:attrName>
                                        </p:attrNameLst>
                                      </p:cBhvr>
                                    </p:animMotion>
                                    <p:animRot by="1500000">
                                      <p:cBhvr>
                                        <p:cTn id="7" dur="125" fill="hold">
                                          <p:stCondLst>
                                            <p:cond delay="0"/>
                                          </p:stCondLst>
                                        </p:cTn>
                                        <p:tgtEl>
                                          <p:spTgt spid="4">
                                            <p:txEl>
                                              <p:pRg st="11" end="11"/>
                                            </p:txEl>
                                          </p:spTgt>
                                        </p:tgtEl>
                                        <p:attrNameLst>
                                          <p:attrName>r</p:attrName>
                                        </p:attrNameLst>
                                      </p:cBhvr>
                                    </p:animRot>
                                    <p:animRot by="-1500000">
                                      <p:cBhvr>
                                        <p:cTn id="8" dur="125" fill="hold">
                                          <p:stCondLst>
                                            <p:cond delay="125"/>
                                          </p:stCondLst>
                                        </p:cTn>
                                        <p:tgtEl>
                                          <p:spTgt spid="4">
                                            <p:txEl>
                                              <p:pRg st="11" end="11"/>
                                            </p:txEl>
                                          </p:spTgt>
                                        </p:tgtEl>
                                        <p:attrNameLst>
                                          <p:attrName>r</p:attrName>
                                        </p:attrNameLst>
                                      </p:cBhvr>
                                    </p:animRot>
                                    <p:animRot by="-1500000">
                                      <p:cBhvr>
                                        <p:cTn id="9" dur="125" fill="hold">
                                          <p:stCondLst>
                                            <p:cond delay="250"/>
                                          </p:stCondLst>
                                        </p:cTn>
                                        <p:tgtEl>
                                          <p:spTgt spid="4">
                                            <p:txEl>
                                              <p:pRg st="11" end="11"/>
                                            </p:txEl>
                                          </p:spTgt>
                                        </p:tgtEl>
                                        <p:attrNameLst>
                                          <p:attrName>r</p:attrName>
                                        </p:attrNameLst>
                                      </p:cBhvr>
                                    </p:animRot>
                                    <p:animRot by="1500000">
                                      <p:cBhvr>
                                        <p:cTn id="10" dur="125" fill="hold">
                                          <p:stCondLst>
                                            <p:cond delay="375"/>
                                          </p:stCondLst>
                                        </p:cTn>
                                        <p:tgtEl>
                                          <p:spTgt spid="4">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fontScale="70000" lnSpcReduction="20000"/>
          </a:bodyPr>
          <a:lstStyle/>
          <a:p>
            <a:pPr marL="0" indent="0">
              <a:buNone/>
            </a:pPr>
            <a:endParaRPr lang="en-US" dirty="0"/>
          </a:p>
          <a:p>
            <a:pPr marL="0" indent="0">
              <a:buNone/>
            </a:pPr>
            <a:endParaRPr lang="en-US" dirty="0" smtClean="0"/>
          </a:p>
          <a:p>
            <a:r>
              <a:rPr lang="en-US" dirty="0" smtClean="0"/>
              <a:t>Waiver Update</a:t>
            </a:r>
          </a:p>
          <a:p>
            <a:r>
              <a:rPr lang="en-US" dirty="0" smtClean="0"/>
              <a:t>Average Enrolled by Month</a:t>
            </a:r>
          </a:p>
          <a:p>
            <a:r>
              <a:rPr lang="en-US" dirty="0" smtClean="0"/>
              <a:t>Waiver Staffing changes</a:t>
            </a:r>
          </a:p>
          <a:p>
            <a:r>
              <a:rPr lang="en-US" dirty="0" smtClean="0"/>
              <a:t>HCBS Rate Methodology Survey</a:t>
            </a:r>
          </a:p>
          <a:p>
            <a:r>
              <a:rPr lang="en-US" dirty="0" smtClean="0"/>
              <a:t>Staffing Availability</a:t>
            </a:r>
          </a:p>
          <a:p>
            <a:r>
              <a:rPr lang="en-US" dirty="0" smtClean="0"/>
              <a:t>RA Training Process</a:t>
            </a:r>
          </a:p>
          <a:p>
            <a:r>
              <a:rPr lang="en-US" dirty="0"/>
              <a:t>Phone visits</a:t>
            </a:r>
          </a:p>
          <a:p>
            <a:r>
              <a:rPr lang="en-US" dirty="0"/>
              <a:t>Utilization</a:t>
            </a:r>
          </a:p>
          <a:p>
            <a:r>
              <a:rPr lang="en-US" dirty="0"/>
              <a:t>Authorization Limits</a:t>
            </a:r>
          </a:p>
          <a:p>
            <a:r>
              <a:rPr lang="en-US" dirty="0" smtClean="0"/>
              <a:t>Critical Incident reports/Connie notifications</a:t>
            </a:r>
          </a:p>
          <a:p>
            <a:r>
              <a:rPr lang="en-US" dirty="0" smtClean="0"/>
              <a:t>Medicaid redeterminations/potential dis-enrollment</a:t>
            </a:r>
          </a:p>
          <a:p>
            <a:r>
              <a:rPr lang="en-US" dirty="0" smtClean="0"/>
              <a:t>EVV</a:t>
            </a:r>
          </a:p>
          <a:p>
            <a:r>
              <a:rPr lang="en-US" dirty="0" smtClean="0"/>
              <a:t>MHW Renewal</a:t>
            </a:r>
          </a:p>
          <a:p>
            <a:r>
              <a:rPr lang="en-US" dirty="0" smtClean="0"/>
              <a:t>MHW Advisory Council</a:t>
            </a:r>
          </a:p>
          <a:p>
            <a:pPr marL="0" indent="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Update  (as of 7/19/2021)</a:t>
            </a:r>
            <a:endParaRPr lang="en-US" dirty="0"/>
          </a:p>
        </p:txBody>
      </p:sp>
      <p:sp>
        <p:nvSpPr>
          <p:cNvPr id="3" name="Content Placeholder 2"/>
          <p:cNvSpPr>
            <a:spLocks noGrp="1"/>
          </p:cNvSpPr>
          <p:nvPr>
            <p:ph sz="quarter" idx="1"/>
          </p:nvPr>
        </p:nvSpPr>
        <p:spPr>
          <a:xfrm>
            <a:off x="457200" y="1371600"/>
            <a:ext cx="8229600" cy="4785360"/>
          </a:xfrm>
        </p:spPr>
        <p:txBody>
          <a:bodyPr>
            <a:normAutofit fontScale="92500" lnSpcReduction="20000"/>
          </a:bodyPr>
          <a:lstStyle/>
          <a:p>
            <a:r>
              <a:rPr lang="en-US" dirty="0" smtClean="0"/>
              <a:t>   Active participants on the waiver: </a:t>
            </a:r>
            <a:r>
              <a:rPr lang="en-US" b="1" dirty="0" smtClean="0"/>
              <a:t>592</a:t>
            </a:r>
          </a:p>
          <a:p>
            <a:r>
              <a:rPr lang="en-US" dirty="0" smtClean="0"/>
              <a:t>   Actively planning for admission to waiver (MHW &amp; MFP): </a:t>
            </a:r>
            <a:r>
              <a:rPr lang="en-US" b="1" dirty="0" smtClean="0"/>
              <a:t>35</a:t>
            </a:r>
          </a:p>
          <a:p>
            <a:pPr>
              <a:buNone/>
            </a:pPr>
            <a:endParaRPr lang="en-US" dirty="0" smtClean="0"/>
          </a:p>
          <a:p>
            <a:r>
              <a:rPr lang="en-US" dirty="0" smtClean="0"/>
              <a:t>   Referrals pending disposition (MHW &amp; MFP): </a:t>
            </a:r>
            <a:r>
              <a:rPr lang="en-US" b="1" dirty="0" smtClean="0"/>
              <a:t>42</a:t>
            </a:r>
          </a:p>
          <a:p>
            <a:endParaRPr lang="en-US" dirty="0" smtClean="0"/>
          </a:p>
          <a:p>
            <a:r>
              <a:rPr lang="en-US" dirty="0" smtClean="0"/>
              <a:t>   Waitlisted referrals for MHW community: </a:t>
            </a:r>
            <a:r>
              <a:rPr lang="en-US" b="1" dirty="0" smtClean="0"/>
              <a:t>30</a:t>
            </a:r>
          </a:p>
          <a:p>
            <a:pPr>
              <a:buNone/>
            </a:pPr>
            <a:endParaRPr lang="en-US" dirty="0" smtClean="0"/>
          </a:p>
          <a:p>
            <a:r>
              <a:rPr lang="en-US" dirty="0" smtClean="0"/>
              <a:t>   Community Census for Waiver Year 12: </a:t>
            </a:r>
            <a:r>
              <a:rPr lang="en-US" b="1" dirty="0" smtClean="0"/>
              <a:t>615</a:t>
            </a:r>
          </a:p>
          <a:p>
            <a:endParaRPr lang="en-US" dirty="0" smtClean="0"/>
          </a:p>
          <a:p>
            <a:r>
              <a:rPr lang="en-US" dirty="0" smtClean="0"/>
              <a:t>   Additional Slots for MFP participants Waiver Year 12: </a:t>
            </a:r>
            <a:r>
              <a:rPr lang="en-US" b="1" dirty="0" smtClean="0"/>
              <a:t>60</a:t>
            </a:r>
          </a:p>
          <a:p>
            <a:r>
              <a:rPr lang="en-US" b="1" dirty="0" smtClean="0"/>
              <a:t>If you are making a referral to the MHW please remember to send in any psychosocial and functional assessments to assist with eligibility determination.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754393660"/>
              </p:ext>
            </p:extLst>
          </p:nvPr>
        </p:nvGraphicFramePr>
        <p:xfrm>
          <a:off x="533400" y="457200"/>
          <a:ext cx="8001000" cy="586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947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Staffing Changes/Updates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Tamika Brock (DMHAS):  out on leave.  All of her cases have been reassigned back to previous clinicians</a:t>
            </a:r>
          </a:p>
          <a:p>
            <a:r>
              <a:rPr lang="en-US" dirty="0" smtClean="0"/>
              <a:t>Melissa Stewart (ABH): last day was 7/14/21.  Ann Marie will be conducting reviews with current clients and can be contacted for changes needed to plans and emergencies.</a:t>
            </a:r>
          </a:p>
          <a:p>
            <a:r>
              <a:rPr lang="en-US" dirty="0" smtClean="0"/>
              <a:t>Amanda Smith (ABH):  out on leave until 8/16/21.  Please reach out to Katie Daly in the interim.</a:t>
            </a:r>
          </a:p>
          <a:p>
            <a:r>
              <a:rPr lang="en-US" dirty="0" smtClean="0"/>
              <a:t>Nicole </a:t>
            </a:r>
            <a:r>
              <a:rPr lang="en-US" dirty="0" err="1" smtClean="0"/>
              <a:t>Kavalan</a:t>
            </a:r>
            <a:r>
              <a:rPr lang="en-US" dirty="0" smtClean="0"/>
              <a:t> (ABH): out on leave until 9/24/21.  Please reach out to Katie Daly in the interim.</a:t>
            </a:r>
          </a:p>
          <a:p>
            <a:r>
              <a:rPr lang="en-US" dirty="0" smtClean="0"/>
              <a:t>New DMHAS </a:t>
            </a:r>
            <a:r>
              <a:rPr lang="en-US" dirty="0" smtClean="0"/>
              <a:t>clinician (Jessica </a:t>
            </a:r>
            <a:r>
              <a:rPr lang="en-US" dirty="0" err="1" smtClean="0"/>
              <a:t>Branfield</a:t>
            </a:r>
            <a:r>
              <a:rPr lang="en-US" dirty="0" smtClean="0"/>
              <a:t>) </a:t>
            </a:r>
            <a:r>
              <a:rPr lang="en-US" dirty="0" smtClean="0"/>
              <a:t>to begin sometime in August.</a:t>
            </a:r>
          </a:p>
          <a:p>
            <a:r>
              <a:rPr lang="en-US" dirty="0" err="1" smtClean="0"/>
              <a:t>Njaia</a:t>
            </a:r>
            <a:r>
              <a:rPr lang="en-US" dirty="0" smtClean="0"/>
              <a:t> Bryant (ABH) started as Claims Coordinator. </a:t>
            </a:r>
            <a:endParaRPr lang="en-US" dirty="0"/>
          </a:p>
        </p:txBody>
      </p:sp>
    </p:spTree>
    <p:extLst>
      <p:ext uri="{BB962C8B-B14F-4D97-AF65-F5344CB8AC3E}">
        <p14:creationId xmlns:p14="http://schemas.microsoft.com/office/powerpoint/2010/main" val="3533552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HCBS Rate Methodology Study</a:t>
            </a:r>
            <a:endParaRPr lang="en-US" dirty="0"/>
          </a:p>
        </p:txBody>
      </p:sp>
      <p:sp>
        <p:nvSpPr>
          <p:cNvPr id="3" name="Content Placeholder 2"/>
          <p:cNvSpPr>
            <a:spLocks noGrp="1"/>
          </p:cNvSpPr>
          <p:nvPr>
            <p:ph sz="quarter" idx="1"/>
          </p:nvPr>
        </p:nvSpPr>
        <p:spPr/>
        <p:txBody>
          <a:bodyPr/>
          <a:lstStyle/>
          <a:p>
            <a:r>
              <a:rPr lang="en-US" dirty="0" smtClean="0"/>
              <a:t>Data from the surveys has been collected and is being used to create a methodology for consistent rate reviews.</a:t>
            </a:r>
          </a:p>
          <a:p>
            <a:r>
              <a:rPr lang="en-US" dirty="0" smtClean="0"/>
              <a:t>DSS is holding weekly meetings with the contractor.  There is no timeline for the new rates at this time. </a:t>
            </a:r>
            <a:endParaRPr lang="en-US" dirty="0"/>
          </a:p>
        </p:txBody>
      </p:sp>
    </p:spTree>
    <p:extLst>
      <p:ext uri="{BB962C8B-B14F-4D97-AF65-F5344CB8AC3E}">
        <p14:creationId xmlns:p14="http://schemas.microsoft.com/office/powerpoint/2010/main" val="115134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availability</a:t>
            </a:r>
            <a:endParaRPr lang="en-US" dirty="0"/>
          </a:p>
        </p:txBody>
      </p:sp>
      <p:sp>
        <p:nvSpPr>
          <p:cNvPr id="3" name="Content Placeholder 2"/>
          <p:cNvSpPr>
            <a:spLocks noGrp="1"/>
          </p:cNvSpPr>
          <p:nvPr>
            <p:ph sz="quarter" idx="1"/>
          </p:nvPr>
        </p:nvSpPr>
        <p:spPr/>
        <p:txBody>
          <a:bodyPr/>
          <a:lstStyle/>
          <a:p>
            <a:r>
              <a:rPr lang="en-US" dirty="0" smtClean="0"/>
              <a:t>MFP and MHW clinicians are continuing to assess and enroll participants onto the Mental Health Waiver.  </a:t>
            </a:r>
          </a:p>
          <a:p>
            <a:r>
              <a:rPr lang="en-US" dirty="0" smtClean="0"/>
              <a:t>Please keep ABH updated as to your ability to accept new referrals for CSP and RA services. </a:t>
            </a:r>
          </a:p>
          <a:p>
            <a:r>
              <a:rPr lang="en-US" dirty="0" smtClean="0"/>
              <a:t>Please be honest about your ability to provide the services that are being requested.  </a:t>
            </a:r>
          </a:p>
          <a:p>
            <a:r>
              <a:rPr lang="en-US" dirty="0" smtClean="0"/>
              <a:t>Please alert us if one of your staff has tested positive for COVID-19 and which participants they may have had contact.</a:t>
            </a:r>
          </a:p>
          <a:p>
            <a:r>
              <a:rPr lang="en-US" dirty="0" smtClean="0"/>
              <a:t>Please keep ABH updated of any contact/supervisor changes.</a:t>
            </a:r>
            <a:endParaRPr lang="en-US" dirty="0"/>
          </a:p>
        </p:txBody>
      </p:sp>
    </p:spTree>
    <p:extLst>
      <p:ext uri="{BB962C8B-B14F-4D97-AF65-F5344CB8AC3E}">
        <p14:creationId xmlns:p14="http://schemas.microsoft.com/office/powerpoint/2010/main" val="3076664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Training process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For Agency trainings:</a:t>
            </a:r>
          </a:p>
          <a:p>
            <a:pPr lvl="1"/>
            <a:r>
              <a:rPr lang="en-US" dirty="0" smtClean="0"/>
              <a:t>Submit CBC and have potential staff take online pre-test before submitting training day roster to ABH for approval</a:t>
            </a:r>
          </a:p>
          <a:p>
            <a:pPr lvl="1"/>
            <a:r>
              <a:rPr lang="en-US" dirty="0" smtClean="0"/>
              <a:t>Notify ABH when training has been completed and submit attendance roster.</a:t>
            </a:r>
          </a:p>
          <a:p>
            <a:pPr lvl="1"/>
            <a:r>
              <a:rPr lang="en-US" dirty="0" smtClean="0"/>
              <a:t>ABH will notify agency when staff pass post-test.</a:t>
            </a:r>
          </a:p>
          <a:p>
            <a:r>
              <a:rPr lang="en-US" dirty="0" smtClean="0"/>
              <a:t>For ABH trainings:</a:t>
            </a:r>
          </a:p>
          <a:p>
            <a:pPr lvl="1"/>
            <a:r>
              <a:rPr lang="en-US" dirty="0" smtClean="0"/>
              <a:t>Submit CBC and have potential staff take online pre-test before requesting to register staff for upcoming trainings. </a:t>
            </a:r>
          </a:p>
          <a:p>
            <a:pPr lvl="1"/>
            <a:r>
              <a:rPr lang="en-US" dirty="0" smtClean="0"/>
              <a:t>ABH will send an email to all registrants the afternoon before the training day with sign in information.  ABH will alert agencies once staff have completed training and passed post-test.</a:t>
            </a:r>
          </a:p>
          <a:p>
            <a:pPr marL="274320" lvl="1" indent="0">
              <a:buNone/>
            </a:pPr>
            <a:endParaRPr lang="en-US" dirty="0" smtClean="0"/>
          </a:p>
        </p:txBody>
      </p:sp>
    </p:spTree>
    <p:extLst>
      <p:ext uri="{BB962C8B-B14F-4D97-AF65-F5344CB8AC3E}">
        <p14:creationId xmlns:p14="http://schemas.microsoft.com/office/powerpoint/2010/main" val="1627592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Phone Visits</a:t>
            </a:r>
            <a:endParaRPr lang="en-US" dirty="0"/>
          </a:p>
        </p:txBody>
      </p:sp>
      <p:sp>
        <p:nvSpPr>
          <p:cNvPr id="3" name="Content Placeholder 2"/>
          <p:cNvSpPr>
            <a:spLocks noGrp="1"/>
          </p:cNvSpPr>
          <p:nvPr>
            <p:ph sz="quarter" idx="1"/>
          </p:nvPr>
        </p:nvSpPr>
        <p:spPr/>
        <p:txBody>
          <a:bodyPr/>
          <a:lstStyle/>
          <a:p>
            <a:r>
              <a:rPr lang="en-US" dirty="0" smtClean="0"/>
              <a:t>During the PHE, virtual visits are still allowed although in person visits are strongly encouraged except for cases of potential health hazards and client requests.</a:t>
            </a:r>
          </a:p>
          <a:p>
            <a:r>
              <a:rPr lang="en-US" dirty="0" smtClean="0"/>
              <a:t>Virtual visits have been included in the new Mental Health Waiver which goes into effect April 1, 2022.  They are meant to be used in times of a pandemic or severe weather conditions. Unscheduled virtual visits that occur due to weather or other natural disasters are acceptable,  but any planned or ongoing virtual visits deemed necessary by client and/or staff need to be discussed and approved by clinicians.  </a:t>
            </a:r>
          </a:p>
          <a:p>
            <a:endParaRPr lang="en-US" dirty="0"/>
          </a:p>
        </p:txBody>
      </p:sp>
    </p:spTree>
    <p:extLst>
      <p:ext uri="{BB962C8B-B14F-4D97-AF65-F5344CB8AC3E}">
        <p14:creationId xmlns:p14="http://schemas.microsoft.com/office/powerpoint/2010/main" val="27843065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4036</TotalTime>
  <Words>1256</Words>
  <Application>Microsoft Office PowerPoint</Application>
  <PresentationFormat>On-screen Show (4:3)</PresentationFormat>
  <Paragraphs>113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Bookman Old Style</vt:lpstr>
      <vt:lpstr>Calibri</vt:lpstr>
      <vt:lpstr>Gill Sans MT</vt:lpstr>
      <vt:lpstr>Wingdings</vt:lpstr>
      <vt:lpstr>Wingdings 3</vt:lpstr>
      <vt:lpstr>Origin</vt:lpstr>
      <vt:lpstr>Mental Health Waiver Provider Meeting</vt:lpstr>
      <vt:lpstr>Agenda</vt:lpstr>
      <vt:lpstr>Waiver Update  (as of 7/19/2021)</vt:lpstr>
      <vt:lpstr>PowerPoint Presentation</vt:lpstr>
      <vt:lpstr>Waiver Staffing Changes/Updates</vt:lpstr>
      <vt:lpstr>HCBS Rate Methodology Study</vt:lpstr>
      <vt:lpstr>Staffing availability</vt:lpstr>
      <vt:lpstr>RA Training process</vt:lpstr>
      <vt:lpstr>Phone Visits</vt:lpstr>
      <vt:lpstr>Utilization</vt:lpstr>
      <vt:lpstr>Authorization Limits</vt:lpstr>
      <vt:lpstr>Critical Incident Reports/Connie</vt:lpstr>
      <vt:lpstr>Medicaid Redeterminations/dis-enrollment</vt:lpstr>
      <vt:lpstr>Electronic Visit Verification</vt:lpstr>
      <vt:lpstr>RA Monthly Notes</vt:lpstr>
      <vt:lpstr>Staffing requirements with EVV</vt:lpstr>
      <vt:lpstr>MHW renewal 4/1/2022</vt:lpstr>
      <vt:lpstr>MHW Advisory Council</vt:lpstr>
      <vt:lpstr>ABH Contact Information</vt:lpstr>
    </vt:vector>
  </TitlesOfParts>
  <Company>Advanced Behavioral Health,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dgerwien</dc:creator>
  <cp:lastModifiedBy>Ann M. Luongo</cp:lastModifiedBy>
  <cp:revision>496</cp:revision>
  <cp:lastPrinted>2020-01-07T12:46:07Z</cp:lastPrinted>
  <dcterms:created xsi:type="dcterms:W3CDTF">2015-03-31T15:24:13Z</dcterms:created>
  <dcterms:modified xsi:type="dcterms:W3CDTF">2021-07-19T20:19:55Z</dcterms:modified>
</cp:coreProperties>
</file>