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76" r:id="rId1"/>
  </p:sldMasterIdLst>
  <p:notesMasterIdLst>
    <p:notesMasterId r:id="rId23"/>
  </p:notesMasterIdLst>
  <p:handoutMasterIdLst>
    <p:handoutMasterId r:id="rId24"/>
  </p:handoutMasterIdLst>
  <p:sldIdLst>
    <p:sldId id="256" r:id="rId2"/>
    <p:sldId id="261" r:id="rId3"/>
    <p:sldId id="267" r:id="rId4"/>
    <p:sldId id="282" r:id="rId5"/>
    <p:sldId id="318" r:id="rId6"/>
    <p:sldId id="307" r:id="rId7"/>
    <p:sldId id="293" r:id="rId8"/>
    <p:sldId id="319" r:id="rId9"/>
    <p:sldId id="316" r:id="rId10"/>
    <p:sldId id="289" r:id="rId11"/>
    <p:sldId id="284" r:id="rId12"/>
    <p:sldId id="317" r:id="rId13"/>
    <p:sldId id="265" r:id="rId14"/>
    <p:sldId id="301" r:id="rId15"/>
    <p:sldId id="313" r:id="rId16"/>
    <p:sldId id="314" r:id="rId17"/>
    <p:sldId id="288" r:id="rId18"/>
    <p:sldId id="302" r:id="rId19"/>
    <p:sldId id="258" r:id="rId20"/>
    <p:sldId id="270" r:id="rId21"/>
    <p:sldId id="268" r:id="rId22"/>
  </p:sldIdLst>
  <p:sldSz cx="9144000" cy="6858000" type="screen4x3"/>
  <p:notesSz cx="7010400" cy="9296400"/>
  <p:custDataLst>
    <p:tags r:id="rId25"/>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E5ECE"/>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0" d="100"/>
          <a:sy n="110" d="100"/>
        </p:scale>
        <p:origin x="-1644" y="-90"/>
      </p:cViewPr>
      <p:guideLst>
        <p:guide orient="horz" pos="2160"/>
        <p:guide pos="2880"/>
      </p:guideLst>
    </p:cSldViewPr>
  </p:slideViewPr>
  <p:notesTextViewPr>
    <p:cViewPr>
      <p:scale>
        <a:sx n="100" d="100"/>
        <a:sy n="100" d="100"/>
      </p:scale>
      <p:origin x="0" y="0"/>
    </p:cViewPr>
  </p:notesTextViewPr>
  <p:notesViewPr>
    <p:cSldViewPr>
      <p:cViewPr varScale="1">
        <p:scale>
          <a:sx n="86" d="100"/>
          <a:sy n="86" d="100"/>
        </p:scale>
        <p:origin x="-3852" y="-96"/>
      </p:cViewPr>
      <p:guideLst>
        <p:guide orient="horz" pos="2928"/>
        <p:guide pos="2208"/>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oleObject" Target="Book3"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style val="30"/>
  <c:chart>
    <c:autoTitleDeleted val="1"/>
    <c:plotArea>
      <c:layout>
        <c:manualLayout>
          <c:layoutTarget val="inner"/>
          <c:xMode val="edge"/>
          <c:yMode val="edge"/>
          <c:x val="7.966210465211554E-2"/>
          <c:y val="6.0401665677737394E-2"/>
          <c:w val="0.88713845144357151"/>
          <c:h val="0.78636218334215102"/>
        </c:manualLayout>
      </c:layout>
      <c:barChart>
        <c:barDir val="col"/>
        <c:grouping val="clustered"/>
        <c:ser>
          <c:idx val="0"/>
          <c:order val="0"/>
          <c:tx>
            <c:strRef>
              <c:f>'Avg By Month- MHW Yr 9'!$B$1</c:f>
              <c:strCache>
                <c:ptCount val="1"/>
                <c:pt idx="0">
                  <c:v>Enrolled</c:v>
                </c:pt>
              </c:strCache>
            </c:strRef>
          </c:tx>
          <c:spPr>
            <a:gradFill rotWithShape="1">
              <a:gsLst>
                <a:gs pos="100000">
                  <a:srgbClr val="8064A2">
                    <a:tint val="50000"/>
                    <a:satMod val="300000"/>
                  </a:srgbClr>
                </a:gs>
                <a:gs pos="35000">
                  <a:srgbClr val="8064A2">
                    <a:tint val="37000"/>
                    <a:satMod val="300000"/>
                  </a:srgbClr>
                </a:gs>
                <a:gs pos="100000">
                  <a:srgbClr val="8064A2">
                    <a:tint val="15000"/>
                    <a:satMod val="350000"/>
                  </a:srgbClr>
                </a:gs>
              </a:gsLst>
              <a:lin ang="16200000" scaled="1"/>
            </a:gradFill>
            <a:ln w="9525" cap="flat" cmpd="sng" algn="ctr">
              <a:solidFill>
                <a:schemeClr val="accent4">
                  <a:shade val="95000"/>
                  <a:satMod val="105000"/>
                </a:schemeClr>
              </a:solidFill>
              <a:prstDash val="solid"/>
            </a:ln>
            <a:effectLst>
              <a:outerShdw blurRad="40000" dist="20000" dir="5400000" rotWithShape="0">
                <a:srgbClr val="000000">
                  <a:alpha val="38000"/>
                </a:srgbClr>
              </a:outerShdw>
            </a:effectLst>
          </c:spPr>
          <c:dLbls>
            <c:dLbl>
              <c:idx val="6"/>
              <c:layout/>
              <c:tx>
                <c:rich>
                  <a:bodyPr/>
                  <a:lstStyle/>
                  <a:p>
                    <a:r>
                      <a:rPr lang="en-US" smtClean="0"/>
                      <a:t>14.8</a:t>
                    </a:r>
                    <a:endParaRPr lang="en-US"/>
                  </a:p>
                </c:rich>
              </c:tx>
              <c:showVal val="1"/>
            </c:dLbl>
            <c:dLbl>
              <c:idx val="8"/>
              <c:layout/>
              <c:tx>
                <c:rich>
                  <a:bodyPr/>
                  <a:lstStyle/>
                  <a:p>
                    <a:r>
                      <a:rPr lang="en-US" smtClean="0"/>
                      <a:t>9.8</a:t>
                    </a:r>
                    <a:endParaRPr lang="en-US" dirty="0"/>
                  </a:p>
                </c:rich>
              </c:tx>
              <c:showVal val="1"/>
            </c:dLbl>
            <c:txPr>
              <a:bodyPr/>
              <a:lstStyle/>
              <a:p>
                <a:pPr>
                  <a:defRPr sz="1800"/>
                </a:pPr>
                <a:endParaRPr lang="en-US"/>
              </a:p>
            </c:txPr>
            <c:showVal val="1"/>
          </c:dLbls>
          <c:cat>
            <c:strRef>
              <c:f>'Avg By Month- MHW Yr 9'!$A$2:$A$10</c:f>
              <c:strCache>
                <c:ptCount val="9"/>
                <c:pt idx="0">
                  <c:v>WY1</c:v>
                </c:pt>
                <c:pt idx="1">
                  <c:v>WY2</c:v>
                </c:pt>
                <c:pt idx="2">
                  <c:v>WY3</c:v>
                </c:pt>
                <c:pt idx="3">
                  <c:v>WY4</c:v>
                </c:pt>
                <c:pt idx="4">
                  <c:v>WY5</c:v>
                </c:pt>
                <c:pt idx="5">
                  <c:v>WY6</c:v>
                </c:pt>
                <c:pt idx="6">
                  <c:v>WY7</c:v>
                </c:pt>
                <c:pt idx="7">
                  <c:v>WY8</c:v>
                </c:pt>
                <c:pt idx="8">
                  <c:v>WY9</c:v>
                </c:pt>
              </c:strCache>
            </c:strRef>
          </c:cat>
          <c:val>
            <c:numRef>
              <c:f>'Avg By Month- MHW Yr 9'!$B$2:$B$10</c:f>
              <c:numCache>
                <c:formatCode>0.0</c:formatCode>
                <c:ptCount val="9"/>
                <c:pt idx="0">
                  <c:v>2.75</c:v>
                </c:pt>
                <c:pt idx="1">
                  <c:v>4.33</c:v>
                </c:pt>
                <c:pt idx="2">
                  <c:v>3.66</c:v>
                </c:pt>
                <c:pt idx="3" formatCode="General">
                  <c:v>8.5</c:v>
                </c:pt>
                <c:pt idx="4" formatCode="General">
                  <c:v>15.1</c:v>
                </c:pt>
                <c:pt idx="5" formatCode="General">
                  <c:v>12.9</c:v>
                </c:pt>
                <c:pt idx="6" formatCode="General">
                  <c:v>14.83</c:v>
                </c:pt>
                <c:pt idx="7" formatCode="General">
                  <c:v>21.5</c:v>
                </c:pt>
                <c:pt idx="8" formatCode="General">
                  <c:v>9</c:v>
                </c:pt>
              </c:numCache>
            </c:numRef>
          </c:val>
        </c:ser>
        <c:gapWidth val="30"/>
        <c:axId val="69279744"/>
        <c:axId val="69281280"/>
      </c:barChart>
      <c:catAx>
        <c:axId val="69279744"/>
        <c:scaling>
          <c:orientation val="minMax"/>
        </c:scaling>
        <c:axPos val="b"/>
        <c:numFmt formatCode="General" sourceLinked="1"/>
        <c:tickLblPos val="nextTo"/>
        <c:txPr>
          <a:bodyPr rot="0" vert="horz"/>
          <a:lstStyle/>
          <a:p>
            <a:pPr>
              <a:defRPr sz="1800" b="0"/>
            </a:pPr>
            <a:endParaRPr lang="en-US"/>
          </a:p>
        </c:txPr>
        <c:crossAx val="69281280"/>
        <c:crosses val="autoZero"/>
        <c:auto val="1"/>
        <c:lblAlgn val="ctr"/>
        <c:lblOffset val="100"/>
      </c:catAx>
      <c:valAx>
        <c:axId val="69281280"/>
        <c:scaling>
          <c:orientation val="minMax"/>
        </c:scaling>
        <c:axPos val="l"/>
        <c:numFmt formatCode="0.0" sourceLinked="1"/>
        <c:tickLblPos val="nextTo"/>
        <c:txPr>
          <a:bodyPr rot="0" vert="horz"/>
          <a:lstStyle/>
          <a:p>
            <a:pPr>
              <a:defRPr sz="1400" b="0"/>
            </a:pPr>
            <a:endParaRPr lang="en-US"/>
          </a:p>
        </c:txPr>
        <c:crossAx val="69279744"/>
        <c:crosses val="autoZero"/>
        <c:crossBetween val="between"/>
      </c:valAx>
    </c:plotArea>
    <c:plotVisOnly val="1"/>
    <c:dispBlanksAs val="gap"/>
  </c:chart>
  <c:externalData r:id="rId1"/>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8475" cy="465138"/>
          </a:xfrm>
          <a:prstGeom prst="rect">
            <a:avLst/>
          </a:prstGeom>
        </p:spPr>
        <p:txBody>
          <a:bodyPr vert="horz" lIns="91440" tIns="45720" rIns="91440" bIns="45720" rtlCol="0"/>
          <a:lstStyle>
            <a:lvl1pPr algn="l">
              <a:defRPr sz="1200"/>
            </a:lvl1pPr>
          </a:lstStyle>
          <a:p>
            <a:endParaRPr lang="en-US"/>
          </a:p>
        </p:txBody>
      </p:sp>
      <p:sp>
        <p:nvSpPr>
          <p:cNvPr id="4" name="Footer Placeholder 3"/>
          <p:cNvSpPr>
            <a:spLocks noGrp="1"/>
          </p:cNvSpPr>
          <p:nvPr>
            <p:ph type="ftr" sz="quarter" idx="2"/>
          </p:nvPr>
        </p:nvSpPr>
        <p:spPr>
          <a:xfrm>
            <a:off x="1"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D2F1ADF7-0E37-40D0-961A-E4060B9FCB7B}"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36BE1245-823B-40D7-9909-5CFEBCDEE0BF}" type="datetimeFigureOut">
              <a:rPr lang="en-US" smtClean="0"/>
              <a:pPr/>
              <a:t>4/20/2018</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6F67744F-5D70-4937-A547-19B633522A28}"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Heidi late plan example</a:t>
            </a:r>
            <a:endParaRPr lang="en-US" dirty="0"/>
          </a:p>
        </p:txBody>
      </p:sp>
      <p:sp>
        <p:nvSpPr>
          <p:cNvPr id="4" name="Slide Number Placeholder 3"/>
          <p:cNvSpPr>
            <a:spLocks noGrp="1"/>
          </p:cNvSpPr>
          <p:nvPr>
            <p:ph type="sldNum" sz="quarter" idx="10"/>
          </p:nvPr>
        </p:nvSpPr>
        <p:spPr/>
        <p:txBody>
          <a:bodyPr/>
          <a:lstStyle/>
          <a:p>
            <a:fld id="{6F67744F-5D70-4937-A547-19B633522A28}" type="slidenum">
              <a:rPr lang="en-US" smtClean="0"/>
              <a:pPr/>
              <a:t>19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400800" y="6355080"/>
            <a:ext cx="2286000" cy="365760"/>
          </a:xfrm>
        </p:spPr>
        <p:txBody>
          <a:bodyPr/>
          <a:lstStyle>
            <a:lvl1pPr>
              <a:defRPr sz="1400"/>
            </a:lvl1pPr>
          </a:lstStyle>
          <a:p>
            <a:fld id="{F85A3C5A-98EB-4635-941D-9452A06AE6C2}" type="datetimeFigureOut">
              <a:rPr lang="en-US" smtClean="0"/>
              <a:pPr/>
              <a:t>4/20/2018</a:t>
            </a:fld>
            <a:endParaRPr lang="en-US"/>
          </a:p>
        </p:txBody>
      </p:sp>
      <p:sp>
        <p:nvSpPr>
          <p:cNvPr id="17" name="Footer Placeholder 16"/>
          <p:cNvSpPr>
            <a:spLocks noGrp="1"/>
          </p:cNvSpPr>
          <p:nvPr>
            <p:ph type="ftr" sz="quarter" idx="11"/>
          </p:nvPr>
        </p:nvSpPr>
        <p:spPr>
          <a:xfrm>
            <a:off x="2898648" y="6355080"/>
            <a:ext cx="3474720" cy="365760"/>
          </a:xfrm>
        </p:spPr>
        <p:txBody>
          <a:bodyPr/>
          <a:lstStyle/>
          <a:p>
            <a:endParaRPr lang="en-US"/>
          </a:p>
        </p:txBody>
      </p:sp>
      <p:sp>
        <p:nvSpPr>
          <p:cNvPr id="29" name="Slide Number Placeholder 28"/>
          <p:cNvSpPr>
            <a:spLocks noGrp="1"/>
          </p:cNvSpPr>
          <p:nvPr>
            <p:ph type="sldNum" sz="quarter" idx="12"/>
          </p:nvPr>
        </p:nvSpPr>
        <p:spPr>
          <a:xfrm>
            <a:off x="1216152" y="6355080"/>
            <a:ext cx="1219200" cy="365760"/>
          </a:xfrm>
        </p:spPr>
        <p:txBody>
          <a:bodyPr/>
          <a:lstStyle/>
          <a:p>
            <a:fld id="{B261F408-9BCA-4CF6-BAD2-6E4499E4A88B}" type="slidenum">
              <a:rPr lang="en-US" smtClean="0"/>
              <a:pPr/>
              <a:t>‹#›</a:t>
            </a:fld>
            <a:endParaRPr lang="en-US"/>
          </a:p>
        </p:txBody>
      </p:sp>
      <p:sp>
        <p:nvSpPr>
          <p:cNvPr id="21" name="Rectangle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Rectangle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Rectangle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85A3C5A-98EB-4635-941D-9452A06AE6C2}" type="datetimeFigureOut">
              <a:rPr lang="en-US" smtClean="0"/>
              <a:pPr/>
              <a:t>4/20/2018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61F408-9BCA-4CF6-BAD2-6E4499E4A88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85A3C5A-98EB-4635-941D-9452A06AE6C2}" type="datetimeFigureOut">
              <a:rPr lang="en-US" smtClean="0"/>
              <a:pPr/>
              <a:t>4/20/2018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61F408-9BCA-4CF6-BAD2-6E4499E4A88B}" type="slidenum">
              <a:rPr lang="en-US" smtClean="0"/>
              <a:pPr/>
              <a:t>‹#›</a:t>
            </a:fld>
            <a:endParaRPr lang="en-US"/>
          </a:p>
        </p:txBody>
      </p:sp>
      <p:sp>
        <p:nvSpPr>
          <p:cNvPr id="7" name="Straight Connector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Isosceles Triangle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traight Connector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F85A3C5A-98EB-4635-941D-9452A06AE6C2}" type="datetimeFigureOut">
              <a:rPr lang="en-US" smtClean="0"/>
              <a:pPr/>
              <a:t>4/20/2018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61F408-9BCA-4CF6-BAD2-6E4499E4A88B}" type="slidenum">
              <a:rPr lang="en-US" smtClean="0"/>
              <a:pPr/>
              <a:t>‹#›</a:t>
            </a:fld>
            <a:endParaRPr lang="en-US"/>
          </a:p>
        </p:txBody>
      </p:sp>
      <p:sp>
        <p:nvSpPr>
          <p:cNvPr id="8" name="Content Placeholder 7"/>
          <p:cNvSpPr>
            <a:spLocks noGrp="1"/>
          </p:cNvSpPr>
          <p:nvPr>
            <p:ph sz="quarter" idx="1"/>
          </p:nvPr>
        </p:nvSpPr>
        <p:spPr>
          <a:xfrm>
            <a:off x="457200" y="1219200"/>
            <a:ext cx="8229600"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6400800" y="6355080"/>
            <a:ext cx="2286000" cy="365760"/>
          </a:xfrm>
        </p:spPr>
        <p:txBody>
          <a:bodyPr/>
          <a:lstStyle/>
          <a:p>
            <a:fld id="{F85A3C5A-98EB-4635-941D-9452A06AE6C2}" type="datetimeFigureOut">
              <a:rPr lang="en-US" smtClean="0"/>
              <a:pPr/>
              <a:t>4/20/2018</a:t>
            </a:fld>
            <a:endParaRPr lang="en-US"/>
          </a:p>
        </p:txBody>
      </p:sp>
      <p:sp>
        <p:nvSpPr>
          <p:cNvPr id="5" name="Footer Placeholder 4"/>
          <p:cNvSpPr>
            <a:spLocks noGrp="1"/>
          </p:cNvSpPr>
          <p:nvPr>
            <p:ph type="ftr" sz="quarter" idx="11"/>
          </p:nvPr>
        </p:nvSpPr>
        <p:spPr>
          <a:xfrm>
            <a:off x="2898648" y="6355080"/>
            <a:ext cx="3474720" cy="365760"/>
          </a:xfrm>
        </p:spPr>
        <p:txBody>
          <a:bodyPr/>
          <a:lstStyle/>
          <a:p>
            <a:endParaRPr lang="en-US"/>
          </a:p>
        </p:txBody>
      </p:sp>
      <p:sp>
        <p:nvSpPr>
          <p:cNvPr id="6" name="Slide Number Placeholder 5"/>
          <p:cNvSpPr>
            <a:spLocks noGrp="1"/>
          </p:cNvSpPr>
          <p:nvPr>
            <p:ph type="sldNum" sz="quarter" idx="12"/>
          </p:nvPr>
        </p:nvSpPr>
        <p:spPr>
          <a:xfrm>
            <a:off x="1069848" y="6355080"/>
            <a:ext cx="1520952" cy="365760"/>
          </a:xfrm>
        </p:spPr>
        <p:txBody>
          <a:bodyPr/>
          <a:lstStyle/>
          <a:p>
            <a:fld id="{B261F408-9BCA-4CF6-BAD2-6E4499E4A88B}" type="slidenum">
              <a:rPr lang="en-US" smtClean="0"/>
              <a:pPr/>
              <a:t>‹#›</a:t>
            </a:fld>
            <a:endParaRPr lang="en-US"/>
          </a:p>
        </p:txBody>
      </p:sp>
      <p:sp>
        <p:nvSpPr>
          <p:cNvPr id="7" name="Rectangle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F85A3C5A-98EB-4635-941D-9452A06AE6C2}" type="datetimeFigureOut">
              <a:rPr lang="en-US" smtClean="0"/>
              <a:pPr/>
              <a:t>4/20/2018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61F408-9BCA-4CF6-BAD2-6E4499E4A88B}" type="slidenum">
              <a:rPr lang="en-US" smtClean="0"/>
              <a:pPr/>
              <a:t>‹#›</a:t>
            </a:fld>
            <a:endParaRPr lang="en-US"/>
          </a:p>
        </p:txBody>
      </p:sp>
      <p:sp>
        <p:nvSpPr>
          <p:cNvPr id="9" name="Content Placeholder 8"/>
          <p:cNvSpPr>
            <a:spLocks noGrp="1"/>
          </p:cNvSpPr>
          <p:nvPr>
            <p:ph sz="quarter" idx="1"/>
          </p:nvPr>
        </p:nvSpPr>
        <p:spPr>
          <a:xfrm>
            <a:off x="457200" y="1219200"/>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632198" y="1216152"/>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F85A3C5A-98EB-4635-941D-9452A06AE6C2}" type="datetimeFigureOut">
              <a:rPr lang="en-US" smtClean="0"/>
              <a:pPr/>
              <a:t>4/20/2018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261F408-9BCA-4CF6-BAD2-6E4499E4A88B}" type="slidenum">
              <a:rPr lang="en-US" smtClean="0"/>
              <a:pPr/>
              <a:t>‹#›</a:t>
            </a:fld>
            <a:endParaRPr lang="en-US"/>
          </a:p>
        </p:txBody>
      </p:sp>
      <p:sp>
        <p:nvSpPr>
          <p:cNvPr id="11" name="Content Placeholder 10"/>
          <p:cNvSpPr>
            <a:spLocks noGrp="1"/>
          </p:cNvSpPr>
          <p:nvPr>
            <p:ph sz="quarter" idx="2"/>
          </p:nvPr>
        </p:nvSpPr>
        <p:spPr>
          <a:xfrm>
            <a:off x="457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648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F85A3C5A-98EB-4635-941D-9452A06AE6C2}" type="datetimeFigureOut">
              <a:rPr lang="en-US" smtClean="0"/>
              <a:pPr/>
              <a:t>4/20/2018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261F408-9BCA-4CF6-BAD2-6E4499E4A88B}" type="slidenum">
              <a:rPr lang="en-US" smtClean="0"/>
              <a:pPr/>
              <a:t>‹#›</a:t>
            </a:fld>
            <a:endParaRPr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85A3C5A-98EB-4635-941D-9452A06AE6C2}" type="datetimeFigureOut">
              <a:rPr lang="en-US" smtClean="0"/>
              <a:pPr/>
              <a:t>4/20/2018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261F408-9BCA-4CF6-BAD2-6E4499E4A88B}" type="slidenum">
              <a:rPr lang="en-US" smtClean="0"/>
              <a:pPr/>
              <a:t>‹#›</a:t>
            </a:fld>
            <a:endParaRPr lang="en-US"/>
          </a:p>
        </p:txBody>
      </p:sp>
      <p:sp>
        <p:nvSpPr>
          <p:cNvPr id="5" name="Straight Connector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F85A3C5A-98EB-4635-941D-9452A06AE6C2}" type="datetimeFigureOut">
              <a:rPr lang="en-US" smtClean="0"/>
              <a:pPr/>
              <a:t>4/20/2018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61F408-9BCA-4CF6-BAD2-6E4499E4A88B}" type="slidenum">
              <a:rPr lang="en-US" smtClean="0"/>
              <a:pPr/>
              <a:t>‹#›</a:t>
            </a:fld>
            <a:endParaRPr lang="en-US"/>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Straight Connector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Content Placeholder 11"/>
          <p:cNvSpPr>
            <a:spLocks noGrp="1"/>
          </p:cNvSpPr>
          <p:nvPr>
            <p:ph sz="quarter" idx="1"/>
          </p:nvPr>
        </p:nvSpPr>
        <p:spPr>
          <a:xfrm>
            <a:off x="304800" y="304800"/>
            <a:ext cx="57150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F85A3C5A-98EB-4635-941D-9452A06AE6C2}" type="datetimeFigureOut">
              <a:rPr lang="en-US" smtClean="0"/>
              <a:pPr/>
              <a:t>4/20/2018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61F408-9BCA-4CF6-BAD2-6E4499E4A88B}" type="slidenum">
              <a:rPr lang="en-US" smtClean="0"/>
              <a:pPr/>
              <a:t>‹#›</a:t>
            </a:fld>
            <a:endParaRPr lang="en-US"/>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152400"/>
            <a:ext cx="8229600" cy="990600"/>
          </a:xfrm>
          <a:prstGeom prst="rect">
            <a:avLst/>
          </a:prstGeom>
        </p:spPr>
        <p:txBody>
          <a:bodyPr vert="horz"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F85A3C5A-98EB-4635-941D-9452A06AE6C2}" type="datetimeFigureOut">
              <a:rPr lang="en-US" smtClean="0"/>
              <a:pPr/>
              <a:t>4/20/2018</a:t>
            </a:fld>
            <a:endParaRPr lang="en-US"/>
          </a:p>
        </p:txBody>
      </p:sp>
      <p:sp>
        <p:nvSpPr>
          <p:cNvPr id="3" name="Footer Placeholder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B261F408-9BCA-4CF6-BAD2-6E4499E4A88B}" type="slidenum">
              <a:rPr lang="en-US" smtClean="0"/>
              <a:pPr/>
              <a:t>‹#›</a:t>
            </a:fld>
            <a:endParaRPr lang="en-US"/>
          </a:p>
        </p:txBody>
      </p:sp>
      <p:sp>
        <p:nvSpPr>
          <p:cNvPr id="28" name="Straight Connector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Straight Connector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Isosceles Triangle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877" r:id="rId1"/>
    <p:sldLayoutId id="2147483878" r:id="rId2"/>
    <p:sldLayoutId id="2147483879" r:id="rId3"/>
    <p:sldLayoutId id="2147483880" r:id="rId4"/>
    <p:sldLayoutId id="2147483881" r:id="rId5"/>
    <p:sldLayoutId id="2147483882" r:id="rId6"/>
    <p:sldLayoutId id="2147483883" r:id="rId7"/>
    <p:sldLayoutId id="2147483884" r:id="rId8"/>
    <p:sldLayoutId id="2147483885" r:id="rId9"/>
    <p:sldLayoutId id="2147483886" r:id="rId10"/>
    <p:sldLayoutId id="2147483887" r:id="rId11"/>
  </p:sldLayoutIdLst>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www.connect.ct.gov/"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 Id="rId4" Type="http://schemas.openxmlformats.org/officeDocument/2006/relationships/hyperlink" Target="http://www.abhct.com/Customer-Content/WWW/CMS/files/Mental_Health_Waiver/ABH_WISE_Online_System_Manual-_PROVIDERS.pdf"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i="1" dirty="0" smtClean="0"/>
              <a:t>Mental Health Waiver</a:t>
            </a:r>
            <a:r>
              <a:rPr lang="en-US" dirty="0" smtClean="0"/>
              <a:t/>
            </a:r>
            <a:br>
              <a:rPr lang="en-US" dirty="0" smtClean="0"/>
            </a:br>
            <a:r>
              <a:rPr lang="en-US" dirty="0" smtClean="0"/>
              <a:t>Provider Meeting</a:t>
            </a:r>
            <a:endParaRPr lang="en-US" dirty="0"/>
          </a:p>
        </p:txBody>
      </p:sp>
      <p:sp>
        <p:nvSpPr>
          <p:cNvPr id="3" name="Subtitle 2"/>
          <p:cNvSpPr>
            <a:spLocks noGrp="1"/>
          </p:cNvSpPr>
          <p:nvPr>
            <p:ph type="subTitle" idx="1"/>
          </p:nvPr>
        </p:nvSpPr>
        <p:spPr/>
        <p:txBody>
          <a:bodyPr/>
          <a:lstStyle/>
          <a:p>
            <a:r>
              <a:rPr lang="en-US" dirty="0" smtClean="0"/>
              <a:t>April 24, 2018</a:t>
            </a:r>
            <a:endParaRPr lang="en-US" dirty="0"/>
          </a:p>
        </p:txBody>
      </p:sp>
      <p:pic>
        <p:nvPicPr>
          <p:cNvPr id="1027" name="Picture 3" descr="C:\Users\aluongo.ABH\AppData\Local\Microsoft\Windows\Temporary Internet Files\Content.IE5\48JPEKG7\boy-in-spring-rain[1].png"/>
          <p:cNvPicPr>
            <a:picLocks noChangeAspect="1" noChangeArrowheads="1"/>
          </p:cNvPicPr>
          <p:nvPr/>
        </p:nvPicPr>
        <p:blipFill>
          <a:blip r:embed="rId2" cstate="print"/>
          <a:srcRect/>
          <a:stretch>
            <a:fillRect/>
          </a:stretch>
        </p:blipFill>
        <p:spPr bwMode="auto">
          <a:xfrm>
            <a:off x="2971800" y="381000"/>
            <a:ext cx="3556398" cy="2895600"/>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8" name="Picture 2" descr="C:\Users\dgerwien\AppData\Local\Microsoft\Windows\Temporary Internet Files\Content.IE5\QN4DSE0E\report[1].jpg"/>
          <p:cNvPicPr>
            <a:picLocks noChangeAspect="1" noChangeArrowheads="1"/>
          </p:cNvPicPr>
          <p:nvPr/>
        </p:nvPicPr>
        <p:blipFill>
          <a:blip r:embed="rId2" cstate="print">
            <a:duotone>
              <a:schemeClr val="bg2">
                <a:shade val="45000"/>
                <a:satMod val="135000"/>
              </a:schemeClr>
              <a:prstClr val="white"/>
            </a:duotone>
          </a:blip>
          <a:srcRect/>
          <a:stretch>
            <a:fillRect/>
          </a:stretch>
        </p:blipFill>
        <p:spPr bwMode="auto">
          <a:xfrm>
            <a:off x="6629400" y="228600"/>
            <a:ext cx="2274073" cy="1828800"/>
          </a:xfrm>
          <a:prstGeom prst="rect">
            <a:avLst/>
          </a:prstGeom>
          <a:noFill/>
        </p:spPr>
      </p:pic>
      <p:sp>
        <p:nvSpPr>
          <p:cNvPr id="2" name="Title 1"/>
          <p:cNvSpPr>
            <a:spLocks noGrp="1"/>
          </p:cNvSpPr>
          <p:nvPr>
            <p:ph type="title"/>
          </p:nvPr>
        </p:nvSpPr>
        <p:spPr/>
        <p:txBody>
          <a:bodyPr/>
          <a:lstStyle/>
          <a:p>
            <a:r>
              <a:rPr lang="en-US" dirty="0" smtClean="0"/>
              <a:t>Critical Incidents (CI)</a:t>
            </a:r>
            <a:endParaRPr lang="en-US" dirty="0"/>
          </a:p>
        </p:txBody>
      </p:sp>
      <p:sp>
        <p:nvSpPr>
          <p:cNvPr id="3" name="Content Placeholder 2"/>
          <p:cNvSpPr>
            <a:spLocks noGrp="1"/>
          </p:cNvSpPr>
          <p:nvPr>
            <p:ph sz="quarter" idx="1"/>
          </p:nvPr>
        </p:nvSpPr>
        <p:spPr/>
        <p:txBody>
          <a:bodyPr>
            <a:noAutofit/>
          </a:bodyPr>
          <a:lstStyle/>
          <a:p>
            <a:r>
              <a:rPr lang="en-US" sz="2000" dirty="0" smtClean="0"/>
              <a:t>A Critical Incident (CI) is defined as an incident that may have a real or potential serious impact on Waiver participants, staff, facilities, funded agencies, or the public or may bring about adverse publicity. </a:t>
            </a:r>
          </a:p>
          <a:p>
            <a:endParaRPr lang="en-US" sz="2000" dirty="0" smtClean="0"/>
          </a:p>
          <a:p>
            <a:r>
              <a:rPr lang="en-US" sz="2000" dirty="0" smtClean="0"/>
              <a:t>Examples of CI include but is not limited to: death; suicide attempt; threat; abuse/neglect/exploitation of client; missing persons; involvement of emergency services; criminal activity.</a:t>
            </a:r>
          </a:p>
          <a:p>
            <a:pPr lvl="1"/>
            <a:r>
              <a:rPr lang="en-US" sz="2000" dirty="0" smtClean="0">
                <a:solidFill>
                  <a:schemeClr val="accent2">
                    <a:lumMod val="75000"/>
                  </a:schemeClr>
                </a:solidFill>
              </a:rPr>
              <a:t>When in doubt? Submit one anyway!</a:t>
            </a:r>
          </a:p>
          <a:p>
            <a:endParaRPr lang="en-US" sz="2000" dirty="0" smtClean="0"/>
          </a:p>
          <a:p>
            <a:r>
              <a:rPr lang="en-US" sz="2000" dirty="0" smtClean="0"/>
              <a:t>Please submit written report to ABH </a:t>
            </a:r>
            <a:r>
              <a:rPr lang="en-US" sz="2000" b="1" i="1" u="sng" dirty="0" smtClean="0">
                <a:solidFill>
                  <a:schemeClr val="accent2">
                    <a:lumMod val="75000"/>
                  </a:schemeClr>
                </a:solidFill>
              </a:rPr>
              <a:t>within one business day </a:t>
            </a:r>
            <a:r>
              <a:rPr lang="en-US" sz="2000" dirty="0" smtClean="0"/>
              <a:t>of becoming aware of incident occurring</a:t>
            </a:r>
          </a:p>
          <a:p>
            <a:pPr lvl="1"/>
            <a:r>
              <a:rPr lang="en-US" sz="1800" dirty="0" smtClean="0"/>
              <a:t>Fax to 860-920-4456 attn: Ann Marie Luongo</a:t>
            </a:r>
          </a:p>
          <a:p>
            <a:pPr lvl="1"/>
            <a:endParaRPr lang="en-US" sz="1800"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Medicaid Coverage issues</a:t>
            </a:r>
            <a:endParaRPr lang="en-US" dirty="0"/>
          </a:p>
        </p:txBody>
      </p:sp>
      <p:sp>
        <p:nvSpPr>
          <p:cNvPr id="3" name="Content Placeholder 2"/>
          <p:cNvSpPr>
            <a:spLocks noGrp="1"/>
          </p:cNvSpPr>
          <p:nvPr>
            <p:ph sz="quarter" idx="1"/>
          </p:nvPr>
        </p:nvSpPr>
        <p:spPr/>
        <p:txBody>
          <a:bodyPr/>
          <a:lstStyle/>
          <a:p>
            <a:r>
              <a:rPr lang="en-US" dirty="0" smtClean="0"/>
              <a:t>CSP must play active role in assisting client to maintain Husky C coverage</a:t>
            </a:r>
          </a:p>
          <a:p>
            <a:r>
              <a:rPr lang="en-US" dirty="0" smtClean="0"/>
              <a:t>Per DSS, redetermination paperwork is now mailed </a:t>
            </a:r>
            <a:r>
              <a:rPr lang="en-US" u="sng" dirty="0" smtClean="0"/>
              <a:t>40</a:t>
            </a:r>
            <a:r>
              <a:rPr lang="en-US" dirty="0" smtClean="0"/>
              <a:t> </a:t>
            </a:r>
            <a:r>
              <a:rPr lang="en-US" u="sng" dirty="0" smtClean="0"/>
              <a:t>days</a:t>
            </a:r>
            <a:r>
              <a:rPr lang="en-US" dirty="0" smtClean="0"/>
              <a:t> in advance of expiration.  Paperwork mailed in before system letter is generated will not be accepted.  Recommendation is that paperwork be mailed within one week of receipt of letter to insure continued coverage.</a:t>
            </a:r>
          </a:p>
          <a:p>
            <a:r>
              <a:rPr lang="en-US" dirty="0" smtClean="0"/>
              <a:t>DSS will only grant retroactive coverage up to 90 days from when the person loses coverage but only if he/she is still determined eligible</a:t>
            </a:r>
            <a:endParaRPr lang="en-US" dirty="0"/>
          </a:p>
        </p:txBody>
      </p:sp>
      <p:pic>
        <p:nvPicPr>
          <p:cNvPr id="3074" name="Picture 2" descr="C:\Users\dgerwien\AppData\Local\Microsoft\Windows\Temporary Internet Files\Content.IE5\QN4DSE0E\observar con lupa[1].png"/>
          <p:cNvPicPr>
            <a:picLocks noChangeAspect="1" noChangeArrowheads="1"/>
          </p:cNvPicPr>
          <p:nvPr/>
        </p:nvPicPr>
        <p:blipFill>
          <a:blip r:embed="rId2" cstate="print"/>
          <a:srcRect/>
          <a:stretch>
            <a:fillRect/>
          </a:stretch>
        </p:blipFill>
        <p:spPr bwMode="auto">
          <a:xfrm>
            <a:off x="5867400" y="5029200"/>
            <a:ext cx="1905000" cy="1676400"/>
          </a:xfrm>
          <a:prstGeom prst="rect">
            <a:avLst/>
          </a:prstGeo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Sending in Redetermination Paperwork</a:t>
            </a:r>
            <a:endParaRPr lang="en-US" dirty="0"/>
          </a:p>
        </p:txBody>
      </p:sp>
      <p:sp>
        <p:nvSpPr>
          <p:cNvPr id="3" name="Content Placeholder 2"/>
          <p:cNvSpPr>
            <a:spLocks noGrp="1"/>
          </p:cNvSpPr>
          <p:nvPr>
            <p:ph sz="quarter" idx="1"/>
          </p:nvPr>
        </p:nvSpPr>
        <p:spPr/>
        <p:txBody>
          <a:bodyPr/>
          <a:lstStyle/>
          <a:p>
            <a:r>
              <a:rPr lang="en-US" dirty="0" smtClean="0"/>
              <a:t>Please make sure clients are submitting their DSS redetermination paperwork to the Scanning </a:t>
            </a:r>
            <a:r>
              <a:rPr lang="en-US" dirty="0" smtClean="0"/>
              <a:t>Center</a:t>
            </a:r>
          </a:p>
          <a:p>
            <a:pPr lvl="1"/>
            <a:r>
              <a:rPr lang="en-US" dirty="0" smtClean="0"/>
              <a:t>DSS </a:t>
            </a:r>
            <a:r>
              <a:rPr lang="en-US" dirty="0" err="1" smtClean="0"/>
              <a:t>ConneCT</a:t>
            </a:r>
            <a:r>
              <a:rPr lang="en-US" dirty="0" smtClean="0"/>
              <a:t> Scanning Center</a:t>
            </a:r>
          </a:p>
          <a:p>
            <a:pPr lvl="1">
              <a:buNone/>
            </a:pPr>
            <a:r>
              <a:rPr lang="en-US" dirty="0" smtClean="0"/>
              <a:t> </a:t>
            </a:r>
            <a:r>
              <a:rPr lang="en-US" dirty="0" smtClean="0"/>
              <a:t>   P. O Box 1320</a:t>
            </a:r>
          </a:p>
          <a:p>
            <a:pPr lvl="1">
              <a:buNone/>
            </a:pPr>
            <a:r>
              <a:rPr lang="en-US" dirty="0" smtClean="0"/>
              <a:t> </a:t>
            </a:r>
            <a:r>
              <a:rPr lang="en-US" dirty="0" smtClean="0"/>
              <a:t>   Manchester, CT 06045-1320</a:t>
            </a:r>
          </a:p>
          <a:p>
            <a:pPr lvl="1">
              <a:buNone/>
            </a:pPr>
            <a:r>
              <a:rPr lang="en-US" dirty="0" smtClean="0"/>
              <a:t>	</a:t>
            </a:r>
            <a:r>
              <a:rPr lang="en-US" dirty="0" smtClean="0"/>
              <a:t> Fax: 860-812-0022</a:t>
            </a:r>
          </a:p>
          <a:p>
            <a:endParaRPr lang="en-US" dirty="0" smtClean="0"/>
          </a:p>
          <a:p>
            <a:r>
              <a:rPr lang="en-US" dirty="0" smtClean="0">
                <a:hlinkClick r:id="rId2"/>
              </a:rPr>
              <a:t>www.connect.ct.gov</a:t>
            </a:r>
            <a:r>
              <a:rPr lang="en-US" dirty="0" smtClean="0"/>
              <a:t> </a:t>
            </a:r>
          </a:p>
          <a:p>
            <a:pPr lvl="1"/>
            <a:r>
              <a:rPr lang="en-US" dirty="0" smtClean="0"/>
              <a:t>Clients can create online account, print new cover sheet, get forms, etc.</a:t>
            </a:r>
          </a:p>
          <a:p>
            <a:pPr>
              <a:buNone/>
            </a:pP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Monthly Progress Notes</a:t>
            </a:r>
            <a:endParaRPr lang="en-US" dirty="0"/>
          </a:p>
        </p:txBody>
      </p:sp>
      <p:sp>
        <p:nvSpPr>
          <p:cNvPr id="3" name="Content Placeholder 2"/>
          <p:cNvSpPr>
            <a:spLocks noGrp="1"/>
          </p:cNvSpPr>
          <p:nvPr>
            <p:ph sz="quarter" idx="1"/>
          </p:nvPr>
        </p:nvSpPr>
        <p:spPr/>
        <p:txBody>
          <a:bodyPr/>
          <a:lstStyle/>
          <a:p>
            <a:r>
              <a:rPr lang="en-US" dirty="0" smtClean="0"/>
              <a:t>Due by the </a:t>
            </a:r>
            <a:r>
              <a:rPr lang="en-US" sz="3200" b="1" i="1" dirty="0" smtClean="0">
                <a:solidFill>
                  <a:srgbClr val="FF0000"/>
                </a:solidFill>
              </a:rPr>
              <a:t>10</a:t>
            </a:r>
            <a:r>
              <a:rPr lang="en-US" sz="3200" b="1" i="1" baseline="30000" dirty="0" smtClean="0">
                <a:solidFill>
                  <a:srgbClr val="FF0000"/>
                </a:solidFill>
              </a:rPr>
              <a:t>th</a:t>
            </a:r>
            <a:r>
              <a:rPr lang="en-US" sz="3200" b="1" i="1" dirty="0" smtClean="0">
                <a:solidFill>
                  <a:srgbClr val="FF0000"/>
                </a:solidFill>
              </a:rPr>
              <a:t> day </a:t>
            </a:r>
            <a:r>
              <a:rPr lang="en-US" dirty="0" smtClean="0"/>
              <a:t>of the following month</a:t>
            </a:r>
          </a:p>
          <a:p>
            <a:pPr lvl="1"/>
            <a:r>
              <a:rPr lang="en-US" dirty="0" smtClean="0"/>
              <a:t>e.g., April notes due by May 10</a:t>
            </a:r>
            <a:r>
              <a:rPr lang="en-US" baseline="30000" dirty="0" smtClean="0"/>
              <a:t>th</a:t>
            </a:r>
          </a:p>
          <a:p>
            <a:pPr lvl="1"/>
            <a:r>
              <a:rPr lang="en-US" dirty="0" smtClean="0"/>
              <a:t>This means </a:t>
            </a:r>
            <a:r>
              <a:rPr lang="en-US" u="sng" dirty="0" smtClean="0"/>
              <a:t>by the 10</a:t>
            </a:r>
            <a:r>
              <a:rPr lang="en-US" u="sng" baseline="30000" dirty="0" smtClean="0"/>
              <a:t>th</a:t>
            </a:r>
            <a:r>
              <a:rPr lang="en-US" dirty="0" smtClean="0"/>
              <a:t>, not the Monday following the 10</a:t>
            </a:r>
            <a:r>
              <a:rPr lang="en-US" baseline="30000" dirty="0" smtClean="0"/>
              <a:t>th</a:t>
            </a:r>
            <a:r>
              <a:rPr lang="en-US" dirty="0" smtClean="0"/>
              <a:t>…</a:t>
            </a:r>
          </a:p>
          <a:p>
            <a:pPr marL="342900" lvl="2" indent="-342900"/>
            <a:r>
              <a:rPr lang="en-US" sz="3200" dirty="0" smtClean="0"/>
              <a:t>CSP notes include two sections, both required</a:t>
            </a:r>
          </a:p>
          <a:p>
            <a:pPr marL="800100" lvl="3" indent="-342900"/>
            <a:r>
              <a:rPr lang="en-US" sz="2800" dirty="0" smtClean="0"/>
              <a:t>Individual interventions</a:t>
            </a:r>
          </a:p>
          <a:p>
            <a:pPr marL="800100" lvl="3" indent="-342900"/>
            <a:r>
              <a:rPr lang="en-US" sz="2800" dirty="0" smtClean="0"/>
              <a:t>General summary</a:t>
            </a:r>
          </a:p>
          <a:p>
            <a:pPr marL="342900" lvl="2" indent="-342900"/>
            <a:r>
              <a:rPr lang="en-US" sz="3200" dirty="0" smtClean="0"/>
              <a:t>Monthly Note is required for </a:t>
            </a:r>
            <a:r>
              <a:rPr lang="en-US" sz="2800" dirty="0" smtClean="0"/>
              <a:t>any month where there is an open authorization</a:t>
            </a:r>
          </a:p>
        </p:txBody>
      </p:sp>
      <p:pic>
        <p:nvPicPr>
          <p:cNvPr id="25616" name="Picture 16" descr="C:\Users\dgerwien\AppData\Local\Microsoft\Windows\Temporary Internet Files\Content.IE5\B9MX3V6B\calendar_icon[1].png"/>
          <p:cNvPicPr>
            <a:picLocks noChangeAspect="1" noChangeArrowheads="1"/>
          </p:cNvPicPr>
          <p:nvPr/>
        </p:nvPicPr>
        <p:blipFill>
          <a:blip r:embed="rId2" cstate="print"/>
          <a:srcRect/>
          <a:stretch>
            <a:fillRect/>
          </a:stretch>
        </p:blipFill>
        <p:spPr bwMode="auto">
          <a:xfrm>
            <a:off x="6019800" y="4394518"/>
            <a:ext cx="2463482" cy="2463482"/>
          </a:xfrm>
          <a:prstGeom prst="rect">
            <a:avLst/>
          </a:prstGeom>
          <a:noFill/>
        </p:spPr>
      </p:pic>
      <p:sp>
        <p:nvSpPr>
          <p:cNvPr id="20" name="Down Arrow 19"/>
          <p:cNvSpPr/>
          <p:nvPr/>
        </p:nvSpPr>
        <p:spPr>
          <a:xfrm rot="12997837">
            <a:off x="7440015" y="5588744"/>
            <a:ext cx="723682" cy="1168780"/>
          </a:xfrm>
          <a:prstGeom prst="downArrow">
            <a:avLst/>
          </a:prstGeom>
          <a:solidFill>
            <a:srgbClr val="00B05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533400"/>
          </a:xfrm>
        </p:spPr>
        <p:txBody>
          <a:bodyPr>
            <a:normAutofit fontScale="90000"/>
          </a:bodyPr>
          <a:lstStyle/>
          <a:p>
            <a:r>
              <a:rPr lang="en-US" dirty="0" smtClean="0"/>
              <a:t>CSP Monthly Note</a:t>
            </a:r>
            <a:endParaRPr lang="en-US" dirty="0"/>
          </a:p>
        </p:txBody>
      </p:sp>
      <p:pic>
        <p:nvPicPr>
          <p:cNvPr id="4" name="Picture 3" descr="cid:image003.jpg@01D1A53A.BAF32C40"/>
          <p:cNvPicPr/>
          <p:nvPr/>
        </p:nvPicPr>
        <p:blipFill>
          <a:blip r:embed="rId2" cstate="print"/>
          <a:srcRect/>
          <a:stretch>
            <a:fillRect/>
          </a:stretch>
        </p:blipFill>
        <p:spPr bwMode="auto">
          <a:xfrm>
            <a:off x="457200" y="762000"/>
            <a:ext cx="4953000" cy="2895600"/>
          </a:xfrm>
          <a:prstGeom prst="rect">
            <a:avLst/>
          </a:prstGeom>
          <a:noFill/>
          <a:ln w="9525">
            <a:noFill/>
            <a:miter lim="800000"/>
            <a:headEnd/>
            <a:tailEnd/>
          </a:ln>
        </p:spPr>
      </p:pic>
      <p:sp>
        <p:nvSpPr>
          <p:cNvPr id="6" name="TextBox 5"/>
          <p:cNvSpPr txBox="1"/>
          <p:nvPr/>
        </p:nvSpPr>
        <p:spPr>
          <a:xfrm>
            <a:off x="6248400" y="1143000"/>
            <a:ext cx="2743200" cy="923330"/>
          </a:xfrm>
          <a:prstGeom prst="rect">
            <a:avLst/>
          </a:prstGeom>
          <a:noFill/>
        </p:spPr>
        <p:txBody>
          <a:bodyPr wrap="square" rtlCol="0">
            <a:spAutoFit/>
          </a:bodyPr>
          <a:lstStyle/>
          <a:p>
            <a:r>
              <a:rPr lang="en-US" b="1" dirty="0" smtClean="0">
                <a:solidFill>
                  <a:srgbClr val="FF0000"/>
                </a:solidFill>
              </a:rPr>
              <a:t>Step 1</a:t>
            </a:r>
          </a:p>
          <a:p>
            <a:r>
              <a:rPr lang="en-US" dirty="0" smtClean="0"/>
              <a:t>Respond to each individual intervention</a:t>
            </a:r>
            <a:endParaRPr lang="en-US" dirty="0"/>
          </a:p>
        </p:txBody>
      </p:sp>
      <p:sp>
        <p:nvSpPr>
          <p:cNvPr id="7" name="TextBox 6"/>
          <p:cNvSpPr txBox="1"/>
          <p:nvPr/>
        </p:nvSpPr>
        <p:spPr>
          <a:xfrm>
            <a:off x="6553200" y="3505200"/>
            <a:ext cx="2590800" cy="923330"/>
          </a:xfrm>
          <a:prstGeom prst="rect">
            <a:avLst/>
          </a:prstGeom>
          <a:noFill/>
        </p:spPr>
        <p:txBody>
          <a:bodyPr wrap="square" rtlCol="0">
            <a:spAutoFit/>
          </a:bodyPr>
          <a:lstStyle/>
          <a:p>
            <a:r>
              <a:rPr lang="en-US" b="1" dirty="0" smtClean="0">
                <a:solidFill>
                  <a:srgbClr val="FF0000"/>
                </a:solidFill>
              </a:rPr>
              <a:t>Step 2</a:t>
            </a:r>
          </a:p>
          <a:p>
            <a:r>
              <a:rPr lang="en-US" dirty="0" smtClean="0"/>
              <a:t>Complete a general Monthly Notes Summary </a:t>
            </a:r>
            <a:endParaRPr lang="en-US" dirty="0"/>
          </a:p>
        </p:txBody>
      </p:sp>
      <p:pic>
        <p:nvPicPr>
          <p:cNvPr id="13" name="Picture 12" descr="cid:image003.jpg@01D1A53A.BAF32C40"/>
          <p:cNvPicPr/>
          <p:nvPr/>
        </p:nvPicPr>
        <p:blipFill>
          <a:blip r:embed="rId2" cstate="print"/>
          <a:srcRect/>
          <a:stretch>
            <a:fillRect/>
          </a:stretch>
        </p:blipFill>
        <p:spPr bwMode="auto">
          <a:xfrm>
            <a:off x="609600" y="914400"/>
            <a:ext cx="4953000" cy="2895600"/>
          </a:xfrm>
          <a:prstGeom prst="rect">
            <a:avLst/>
          </a:prstGeom>
          <a:noFill/>
          <a:ln w="9525">
            <a:noFill/>
            <a:miter lim="800000"/>
            <a:headEnd/>
            <a:tailEnd/>
          </a:ln>
        </p:spPr>
      </p:pic>
      <p:pic>
        <p:nvPicPr>
          <p:cNvPr id="14" name="Picture 13" descr="cid:image003.jpg@01D1A53A.BAF32C40"/>
          <p:cNvPicPr/>
          <p:nvPr/>
        </p:nvPicPr>
        <p:blipFill>
          <a:blip r:embed="rId2" cstate="print"/>
          <a:srcRect/>
          <a:stretch>
            <a:fillRect/>
          </a:stretch>
        </p:blipFill>
        <p:spPr bwMode="auto">
          <a:xfrm>
            <a:off x="762000" y="1066800"/>
            <a:ext cx="4953000" cy="2895600"/>
          </a:xfrm>
          <a:prstGeom prst="rect">
            <a:avLst/>
          </a:prstGeom>
          <a:noFill/>
          <a:ln w="9525">
            <a:noFill/>
            <a:miter lim="800000"/>
            <a:headEnd/>
            <a:tailEnd/>
          </a:ln>
        </p:spPr>
      </p:pic>
      <p:pic>
        <p:nvPicPr>
          <p:cNvPr id="5" name="Picture 4" descr="cid:image009.jpg@01D1A53A.BAF32C40"/>
          <p:cNvPicPr/>
          <p:nvPr/>
        </p:nvPicPr>
        <p:blipFill>
          <a:blip r:embed="rId3" cstate="print"/>
          <a:srcRect/>
          <a:stretch>
            <a:fillRect/>
          </a:stretch>
        </p:blipFill>
        <p:spPr bwMode="auto">
          <a:xfrm>
            <a:off x="1600200" y="2590800"/>
            <a:ext cx="4552950" cy="3162300"/>
          </a:xfrm>
          <a:prstGeom prst="rect">
            <a:avLst/>
          </a:prstGeom>
          <a:noFill/>
          <a:ln w="9525">
            <a:noFill/>
            <a:miter lim="800000"/>
            <a:headEnd/>
            <a:tailEnd/>
          </a:ln>
        </p:spPr>
      </p:pic>
      <p:sp>
        <p:nvSpPr>
          <p:cNvPr id="9" name="Left Arrow 8"/>
          <p:cNvSpPr/>
          <p:nvPr/>
        </p:nvSpPr>
        <p:spPr>
          <a:xfrm>
            <a:off x="5334000" y="3733800"/>
            <a:ext cx="1066800" cy="381000"/>
          </a:xfrm>
          <a:prstGeom prst="leftArrow">
            <a:avLst/>
          </a:prstGeom>
        </p:spPr>
        <p:style>
          <a:lnRef idx="3">
            <a:schemeClr val="lt1"/>
          </a:lnRef>
          <a:fillRef idx="1">
            <a:schemeClr val="accent5"/>
          </a:fillRef>
          <a:effectRef idx="1">
            <a:schemeClr val="accent5"/>
          </a:effectRef>
          <a:fontRef idx="minor">
            <a:schemeClr val="lt1"/>
          </a:fontRef>
        </p:style>
        <p:txBody>
          <a:bodyPr rtlCol="0" anchor="ctr"/>
          <a:lstStyle/>
          <a:p>
            <a:pPr algn="ctr"/>
            <a:endParaRPr lang="en-US"/>
          </a:p>
        </p:txBody>
      </p:sp>
      <p:sp>
        <p:nvSpPr>
          <p:cNvPr id="8" name="Left Arrow 7"/>
          <p:cNvSpPr/>
          <p:nvPr/>
        </p:nvSpPr>
        <p:spPr>
          <a:xfrm>
            <a:off x="5181600" y="1447800"/>
            <a:ext cx="1066800" cy="381000"/>
          </a:xfrm>
          <a:prstGeom prst="leftArrow">
            <a:avLst/>
          </a:prstGeom>
        </p:spPr>
        <p:style>
          <a:lnRef idx="3">
            <a:schemeClr val="lt1"/>
          </a:lnRef>
          <a:fillRef idx="1">
            <a:schemeClr val="accent5"/>
          </a:fillRef>
          <a:effectRef idx="1">
            <a:schemeClr val="accent5"/>
          </a:effectRef>
          <a:fontRef idx="minor">
            <a:schemeClr val="lt1"/>
          </a:fontRef>
        </p:style>
        <p:txBody>
          <a:bodyPr rtlCol="0" anchor="ctr"/>
          <a:lstStyle/>
          <a:p>
            <a:pPr algn="ctr"/>
            <a:endParaRPr lang="en-US"/>
          </a:p>
        </p:txBody>
      </p:sp>
      <p:sp>
        <p:nvSpPr>
          <p:cNvPr id="10" name="TextBox 9"/>
          <p:cNvSpPr txBox="1"/>
          <p:nvPr/>
        </p:nvSpPr>
        <p:spPr>
          <a:xfrm>
            <a:off x="4572000" y="5029200"/>
            <a:ext cx="3733800" cy="1361911"/>
          </a:xfrm>
          <a:prstGeom prst="rect">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r>
              <a:rPr lang="en-US" dirty="0" smtClean="0"/>
              <a:t>For additional instruction, refer to WOS user guide on ABH website:</a:t>
            </a:r>
          </a:p>
          <a:p>
            <a:r>
              <a:rPr lang="en-US" sz="1200" dirty="0" smtClean="0">
                <a:hlinkClick r:id="rId4"/>
              </a:rPr>
              <a:t>http://www.abhct.com/Customer-Content/WWW/CMS/files/Mental_Health_Waiver/ABH_WISE_Online_System_Manual-_PROVIDERS.pdf</a:t>
            </a:r>
            <a:endParaRPr lang="en-US" sz="1200" dirty="0" smtClean="0"/>
          </a:p>
          <a:p>
            <a:endParaRPr lang="en-US" sz="105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Encounter Notes</a:t>
            </a:r>
            <a:endParaRPr lang="en-US" dirty="0"/>
          </a:p>
        </p:txBody>
      </p:sp>
      <p:sp>
        <p:nvSpPr>
          <p:cNvPr id="3" name="Content Placeholder 2"/>
          <p:cNvSpPr>
            <a:spLocks noGrp="1"/>
          </p:cNvSpPr>
          <p:nvPr>
            <p:ph sz="quarter" idx="1"/>
          </p:nvPr>
        </p:nvSpPr>
        <p:spPr/>
        <p:txBody>
          <a:bodyPr/>
          <a:lstStyle/>
          <a:p>
            <a:r>
              <a:rPr lang="en-US" dirty="0" smtClean="0"/>
              <a:t>Encounter notes must either be located in a client’s home or securely stored at the agency.</a:t>
            </a:r>
          </a:p>
          <a:p>
            <a:pPr>
              <a:buNone/>
            </a:pPr>
            <a:endParaRPr lang="en-US" dirty="0" smtClean="0"/>
          </a:p>
          <a:p>
            <a:r>
              <a:rPr lang="en-US" dirty="0" smtClean="0"/>
              <a:t>You must be able to supply notes for auditing purposes to ABH, DMHAS, DSS or CMS</a:t>
            </a:r>
          </a:p>
          <a:p>
            <a:pPr>
              <a:buNone/>
            </a:pPr>
            <a:endParaRPr lang="en-US" dirty="0" smtClean="0"/>
          </a:p>
          <a:p>
            <a:r>
              <a:rPr lang="en-US" dirty="0" smtClean="0"/>
              <a:t>Please make sure the supervisor is reviewing encounter notes for quality (both RA and CSP).  Notes should contain all required elements and be using skill building language.  </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Updated Documentation Standards</a:t>
            </a:r>
            <a:endParaRPr lang="en-US" dirty="0"/>
          </a:p>
        </p:txBody>
      </p:sp>
      <p:sp>
        <p:nvSpPr>
          <p:cNvPr id="3" name="Content Placeholder 2"/>
          <p:cNvSpPr>
            <a:spLocks noGrp="1"/>
          </p:cNvSpPr>
          <p:nvPr>
            <p:ph sz="quarter" idx="1"/>
          </p:nvPr>
        </p:nvSpPr>
        <p:spPr>
          <a:xfrm>
            <a:off x="457200" y="1219200"/>
            <a:ext cx="8229600" cy="2362200"/>
          </a:xfrm>
        </p:spPr>
        <p:txBody>
          <a:bodyPr>
            <a:normAutofit/>
          </a:bodyPr>
          <a:lstStyle/>
          <a:p>
            <a:r>
              <a:rPr lang="en-US" dirty="0" smtClean="0"/>
              <a:t>Encounter note still required for each visit</a:t>
            </a:r>
          </a:p>
          <a:p>
            <a:r>
              <a:rPr lang="en-US" dirty="0" smtClean="0"/>
              <a:t>Notes with missing information will be considered incomplete and will be recouped</a:t>
            </a:r>
          </a:p>
          <a:p>
            <a:r>
              <a:rPr lang="en-US" dirty="0" smtClean="0"/>
              <a:t>Please make sure handwritten notes are </a:t>
            </a:r>
            <a:r>
              <a:rPr lang="en-US" u="sng" dirty="0" smtClean="0"/>
              <a:t>legible</a:t>
            </a:r>
            <a:r>
              <a:rPr lang="en-US" dirty="0" smtClean="0"/>
              <a:t>!</a:t>
            </a:r>
          </a:p>
          <a:p>
            <a:r>
              <a:rPr lang="en-US" dirty="0" smtClean="0"/>
              <a:t>A complete note includes the following information:</a:t>
            </a:r>
          </a:p>
          <a:p>
            <a:endParaRPr lang="en-US" dirty="0"/>
          </a:p>
        </p:txBody>
      </p:sp>
      <p:sp>
        <p:nvSpPr>
          <p:cNvPr id="4" name="Content Placeholder 2"/>
          <p:cNvSpPr txBox="1">
            <a:spLocks/>
          </p:cNvSpPr>
          <p:nvPr/>
        </p:nvSpPr>
        <p:spPr>
          <a:xfrm>
            <a:off x="990600" y="3657600"/>
            <a:ext cx="3200400" cy="2438400"/>
          </a:xfrm>
          <a:prstGeom prst="rect">
            <a:avLst/>
          </a:prstGeom>
        </p:spPr>
        <p:txBody>
          <a:bodyPr vert="horz">
            <a:normAutofit fontScale="92500" lnSpcReduction="20000"/>
          </a:bodyPr>
          <a:lstStyle/>
          <a:p>
            <a:pPr marL="548640" marR="0" lvl="1" indent="-274320" algn="l" defTabSz="914400" rtl="0" eaLnBrk="1" fontAlgn="auto" latinLnBrk="0" hangingPunct="1">
              <a:lnSpc>
                <a:spcPct val="100000"/>
              </a:lnSpc>
              <a:spcBef>
                <a:spcPts val="500"/>
              </a:spcBef>
              <a:spcAft>
                <a:spcPts val="0"/>
              </a:spcAft>
              <a:buClr>
                <a:schemeClr val="accent2"/>
              </a:buClr>
              <a:buSzPct val="76000"/>
              <a:buFont typeface="Wingdings 3"/>
              <a:buChar char=""/>
              <a:tabLst/>
              <a:defRPr/>
            </a:pPr>
            <a:r>
              <a:rPr kumimoji="0" lang="en-US" sz="2300" b="0" i="0" u="none" strike="noStrike" kern="1200" cap="none" spc="0" normalizeH="0" baseline="0" noProof="0" dirty="0" smtClean="0">
                <a:ln>
                  <a:noFill/>
                </a:ln>
                <a:solidFill>
                  <a:schemeClr val="tx2"/>
                </a:solidFill>
                <a:effectLst/>
                <a:uLnTx/>
                <a:uFillTx/>
                <a:latin typeface="+mn-lt"/>
                <a:ea typeface="+mn-ea"/>
                <a:cs typeface="+mn-cs"/>
              </a:rPr>
              <a:t>Client full name</a:t>
            </a:r>
          </a:p>
          <a:p>
            <a:pPr marL="548640" marR="0" lvl="1" indent="-274320" algn="l" defTabSz="914400" rtl="0" eaLnBrk="1" fontAlgn="auto" latinLnBrk="0" hangingPunct="1">
              <a:lnSpc>
                <a:spcPct val="100000"/>
              </a:lnSpc>
              <a:spcBef>
                <a:spcPts val="500"/>
              </a:spcBef>
              <a:spcAft>
                <a:spcPts val="0"/>
              </a:spcAft>
              <a:buClr>
                <a:schemeClr val="accent2"/>
              </a:buClr>
              <a:buSzPct val="76000"/>
              <a:buFont typeface="Wingdings 3"/>
              <a:buChar char=""/>
              <a:tabLst/>
              <a:defRPr/>
            </a:pPr>
            <a:r>
              <a:rPr kumimoji="0" lang="en-US" sz="2300" b="0" i="0" u="none" strike="noStrike" kern="1200" cap="none" spc="0" normalizeH="0" baseline="0" noProof="0" dirty="0" smtClean="0">
                <a:ln>
                  <a:noFill/>
                </a:ln>
                <a:solidFill>
                  <a:schemeClr val="tx2"/>
                </a:solidFill>
                <a:effectLst/>
                <a:uLnTx/>
                <a:uFillTx/>
                <a:latin typeface="+mn-lt"/>
                <a:ea typeface="+mn-ea"/>
                <a:cs typeface="+mn-cs"/>
              </a:rPr>
              <a:t>Date of service</a:t>
            </a:r>
          </a:p>
          <a:p>
            <a:pPr marL="548640" marR="0" lvl="1" indent="-274320" algn="l" defTabSz="914400" rtl="0" eaLnBrk="1" fontAlgn="auto" latinLnBrk="0" hangingPunct="1">
              <a:lnSpc>
                <a:spcPct val="100000"/>
              </a:lnSpc>
              <a:spcBef>
                <a:spcPts val="500"/>
              </a:spcBef>
              <a:spcAft>
                <a:spcPts val="0"/>
              </a:spcAft>
              <a:buClr>
                <a:schemeClr val="accent2"/>
              </a:buClr>
              <a:buSzPct val="76000"/>
              <a:buFont typeface="Wingdings 3"/>
              <a:buChar char=""/>
              <a:tabLst/>
              <a:defRPr/>
            </a:pPr>
            <a:r>
              <a:rPr kumimoji="0" lang="en-US" sz="2300" b="0" i="0" u="none" strike="noStrike" kern="1200" cap="none" spc="0" normalizeH="0" baseline="0" noProof="0" dirty="0" smtClean="0">
                <a:ln>
                  <a:noFill/>
                </a:ln>
                <a:solidFill>
                  <a:schemeClr val="tx2"/>
                </a:solidFill>
                <a:effectLst/>
                <a:uLnTx/>
                <a:uFillTx/>
                <a:latin typeface="+mn-lt"/>
                <a:ea typeface="+mn-ea"/>
                <a:cs typeface="+mn-cs"/>
              </a:rPr>
              <a:t>Staff full name</a:t>
            </a:r>
          </a:p>
          <a:p>
            <a:pPr marL="548640" marR="0" lvl="1" indent="-274320" algn="l" defTabSz="914400" rtl="0" eaLnBrk="1" fontAlgn="auto" latinLnBrk="0" hangingPunct="1">
              <a:lnSpc>
                <a:spcPct val="100000"/>
              </a:lnSpc>
              <a:spcBef>
                <a:spcPts val="500"/>
              </a:spcBef>
              <a:spcAft>
                <a:spcPts val="0"/>
              </a:spcAft>
              <a:buClr>
                <a:schemeClr val="accent2"/>
              </a:buClr>
              <a:buSzPct val="76000"/>
              <a:buFont typeface="Wingdings 3"/>
              <a:buChar char=""/>
              <a:tabLst/>
              <a:defRPr/>
            </a:pPr>
            <a:r>
              <a:rPr kumimoji="0" lang="en-US" sz="2300" b="0" i="0" u="none" strike="noStrike" kern="1200" cap="none" spc="0" normalizeH="0" baseline="0" noProof="0" dirty="0" smtClean="0">
                <a:ln>
                  <a:noFill/>
                </a:ln>
                <a:solidFill>
                  <a:schemeClr val="tx2"/>
                </a:solidFill>
                <a:effectLst/>
                <a:uLnTx/>
                <a:uFillTx/>
                <a:latin typeface="+mn-lt"/>
                <a:ea typeface="+mn-ea"/>
                <a:cs typeface="+mn-cs"/>
              </a:rPr>
              <a:t>Service provided</a:t>
            </a:r>
          </a:p>
          <a:p>
            <a:pPr marL="548640" marR="0" lvl="1" indent="-274320" algn="l" defTabSz="914400" rtl="0" eaLnBrk="1" fontAlgn="auto" latinLnBrk="0" hangingPunct="1">
              <a:lnSpc>
                <a:spcPct val="100000"/>
              </a:lnSpc>
              <a:spcBef>
                <a:spcPts val="500"/>
              </a:spcBef>
              <a:spcAft>
                <a:spcPts val="0"/>
              </a:spcAft>
              <a:buClr>
                <a:schemeClr val="accent2"/>
              </a:buClr>
              <a:buSzPct val="76000"/>
              <a:buFont typeface="Wingdings 3"/>
              <a:buChar char=""/>
              <a:tabLst/>
              <a:defRPr/>
            </a:pPr>
            <a:r>
              <a:rPr kumimoji="0" lang="en-US" sz="2300" b="0" i="0" u="none" strike="noStrike" kern="1200" cap="none" spc="0" normalizeH="0" baseline="0" noProof="0" dirty="0" smtClean="0">
                <a:ln>
                  <a:noFill/>
                </a:ln>
                <a:solidFill>
                  <a:schemeClr val="tx2"/>
                </a:solidFill>
                <a:effectLst/>
                <a:uLnTx/>
                <a:uFillTx/>
                <a:latin typeface="+mn-lt"/>
                <a:ea typeface="+mn-ea"/>
                <a:cs typeface="+mn-cs"/>
              </a:rPr>
              <a:t>LOA score</a:t>
            </a:r>
          </a:p>
          <a:p>
            <a:pPr marL="548640" marR="0" lvl="1" indent="-274320" algn="l" defTabSz="914400" rtl="0" eaLnBrk="1" fontAlgn="auto" latinLnBrk="0" hangingPunct="1">
              <a:lnSpc>
                <a:spcPct val="100000"/>
              </a:lnSpc>
              <a:spcBef>
                <a:spcPts val="500"/>
              </a:spcBef>
              <a:spcAft>
                <a:spcPts val="0"/>
              </a:spcAft>
              <a:buClr>
                <a:schemeClr val="accent2"/>
              </a:buClr>
              <a:buSzPct val="76000"/>
              <a:buFont typeface="Wingdings 3"/>
              <a:buChar char=""/>
              <a:tabLst/>
              <a:defRPr/>
            </a:pPr>
            <a:r>
              <a:rPr kumimoji="0" lang="en-US" sz="2300" b="0" i="0" u="none" strike="noStrike" kern="1200" cap="none" spc="0" normalizeH="0" baseline="0" noProof="0" dirty="0" smtClean="0">
                <a:ln>
                  <a:noFill/>
                </a:ln>
                <a:solidFill>
                  <a:schemeClr val="tx2"/>
                </a:solidFill>
                <a:effectLst/>
                <a:uLnTx/>
                <a:uFillTx/>
                <a:latin typeface="+mn-lt"/>
                <a:ea typeface="+mn-ea"/>
                <a:cs typeface="+mn-cs"/>
              </a:rPr>
              <a:t>Goal</a:t>
            </a:r>
          </a:p>
          <a:p>
            <a:pPr marL="548640" marR="0" lvl="1" indent="-274320" algn="l" defTabSz="914400" rtl="0" eaLnBrk="1" fontAlgn="auto" latinLnBrk="0" hangingPunct="1">
              <a:lnSpc>
                <a:spcPct val="100000"/>
              </a:lnSpc>
              <a:spcBef>
                <a:spcPts val="500"/>
              </a:spcBef>
              <a:spcAft>
                <a:spcPts val="0"/>
              </a:spcAft>
              <a:buClr>
                <a:schemeClr val="accent2"/>
              </a:buClr>
              <a:buSzPct val="76000"/>
              <a:buFont typeface="Wingdings 3"/>
              <a:buChar char=""/>
              <a:tabLst/>
              <a:defRPr/>
            </a:pPr>
            <a:r>
              <a:rPr kumimoji="0" lang="en-US" sz="2300" b="0" i="0" u="none" strike="noStrike" kern="1200" cap="none" spc="0" normalizeH="0" baseline="0" noProof="0" dirty="0" smtClean="0">
                <a:ln>
                  <a:noFill/>
                </a:ln>
                <a:solidFill>
                  <a:schemeClr val="tx2"/>
                </a:solidFill>
                <a:effectLst/>
                <a:uLnTx/>
                <a:uFillTx/>
                <a:latin typeface="+mn-lt"/>
                <a:ea typeface="+mn-ea"/>
                <a:cs typeface="+mn-cs"/>
              </a:rPr>
              <a:t>Comments</a:t>
            </a:r>
          </a:p>
        </p:txBody>
      </p:sp>
      <p:sp>
        <p:nvSpPr>
          <p:cNvPr id="5" name="Content Placeholder 2"/>
          <p:cNvSpPr txBox="1">
            <a:spLocks/>
          </p:cNvSpPr>
          <p:nvPr/>
        </p:nvSpPr>
        <p:spPr>
          <a:xfrm>
            <a:off x="4343400" y="3657600"/>
            <a:ext cx="3886200" cy="2286000"/>
          </a:xfrm>
          <a:prstGeom prst="rect">
            <a:avLst/>
          </a:prstGeom>
        </p:spPr>
        <p:txBody>
          <a:bodyPr vert="horz">
            <a:normAutofit fontScale="92500" lnSpcReduction="10000"/>
          </a:bodyPr>
          <a:lstStyle/>
          <a:p>
            <a:pPr marL="548640" marR="0" lvl="1" indent="-274320" algn="l" defTabSz="914400" rtl="0" eaLnBrk="1" fontAlgn="auto" latinLnBrk="0" hangingPunct="1">
              <a:lnSpc>
                <a:spcPct val="100000"/>
              </a:lnSpc>
              <a:spcBef>
                <a:spcPts val="500"/>
              </a:spcBef>
              <a:spcAft>
                <a:spcPts val="0"/>
              </a:spcAft>
              <a:buClr>
                <a:schemeClr val="accent2"/>
              </a:buClr>
              <a:buSzPct val="76000"/>
              <a:buFont typeface="Wingdings 3"/>
              <a:buChar char=""/>
              <a:tabLst/>
              <a:defRPr/>
            </a:pPr>
            <a:r>
              <a:rPr kumimoji="0" lang="en-US" sz="2300" b="0" i="0" u="none" strike="noStrike" kern="1200" cap="none" spc="0" normalizeH="0" baseline="0" noProof="0" dirty="0" smtClean="0">
                <a:ln>
                  <a:noFill/>
                </a:ln>
                <a:solidFill>
                  <a:schemeClr val="tx2"/>
                </a:solidFill>
                <a:effectLst/>
                <a:uLnTx/>
                <a:uFillTx/>
                <a:latin typeface="+mn-lt"/>
                <a:ea typeface="+mn-ea"/>
                <a:cs typeface="+mn-cs"/>
              </a:rPr>
              <a:t>Time In</a:t>
            </a:r>
          </a:p>
          <a:p>
            <a:pPr marL="548640" marR="0" lvl="1" indent="-274320" algn="l" defTabSz="914400" rtl="0" eaLnBrk="1" fontAlgn="auto" latinLnBrk="0" hangingPunct="1">
              <a:lnSpc>
                <a:spcPct val="100000"/>
              </a:lnSpc>
              <a:spcBef>
                <a:spcPts val="500"/>
              </a:spcBef>
              <a:spcAft>
                <a:spcPts val="0"/>
              </a:spcAft>
              <a:buClr>
                <a:schemeClr val="accent2"/>
              </a:buClr>
              <a:buSzPct val="76000"/>
              <a:buFont typeface="Wingdings 3"/>
              <a:buChar char=""/>
              <a:tabLst/>
              <a:defRPr/>
            </a:pPr>
            <a:r>
              <a:rPr kumimoji="0" lang="en-US" sz="2300" b="0" i="0" u="none" strike="noStrike" kern="1200" cap="none" spc="0" normalizeH="0" baseline="0" noProof="0" dirty="0" smtClean="0">
                <a:ln>
                  <a:noFill/>
                </a:ln>
                <a:solidFill>
                  <a:schemeClr val="tx2"/>
                </a:solidFill>
                <a:effectLst/>
                <a:uLnTx/>
                <a:uFillTx/>
                <a:latin typeface="+mn-lt"/>
                <a:ea typeface="+mn-ea"/>
                <a:cs typeface="+mn-cs"/>
              </a:rPr>
              <a:t>Time Out </a:t>
            </a:r>
          </a:p>
          <a:p>
            <a:pPr marL="548640" marR="0" lvl="1" indent="-274320" algn="l" defTabSz="914400" rtl="0" eaLnBrk="1" fontAlgn="auto" latinLnBrk="0" hangingPunct="1">
              <a:lnSpc>
                <a:spcPct val="100000"/>
              </a:lnSpc>
              <a:spcBef>
                <a:spcPts val="500"/>
              </a:spcBef>
              <a:spcAft>
                <a:spcPts val="0"/>
              </a:spcAft>
              <a:buClr>
                <a:schemeClr val="accent2"/>
              </a:buClr>
              <a:buSzPct val="76000"/>
              <a:buFont typeface="Wingdings 3"/>
              <a:buChar char=""/>
              <a:tabLst/>
              <a:defRPr/>
            </a:pPr>
            <a:r>
              <a:rPr kumimoji="0" lang="en-US" sz="2300" b="0" i="0" u="none" strike="noStrike" kern="1200" cap="none" spc="0" normalizeH="0" baseline="0" noProof="0" dirty="0" smtClean="0">
                <a:ln>
                  <a:noFill/>
                </a:ln>
                <a:solidFill>
                  <a:schemeClr val="tx2"/>
                </a:solidFill>
                <a:effectLst/>
                <a:uLnTx/>
                <a:uFillTx/>
                <a:latin typeface="+mn-lt"/>
                <a:ea typeface="+mn-ea"/>
                <a:cs typeface="+mn-cs"/>
              </a:rPr>
              <a:t>Total Time</a:t>
            </a:r>
          </a:p>
          <a:p>
            <a:pPr marL="548640" marR="0" lvl="1" indent="-274320" algn="l" defTabSz="914400" rtl="0" eaLnBrk="1" fontAlgn="auto" latinLnBrk="0" hangingPunct="1">
              <a:lnSpc>
                <a:spcPct val="100000"/>
              </a:lnSpc>
              <a:spcBef>
                <a:spcPts val="500"/>
              </a:spcBef>
              <a:spcAft>
                <a:spcPts val="0"/>
              </a:spcAft>
              <a:buClr>
                <a:schemeClr val="accent2"/>
              </a:buClr>
              <a:buSzPct val="76000"/>
              <a:buFont typeface="Wingdings 3"/>
              <a:buChar char=""/>
              <a:tabLst/>
              <a:defRPr/>
            </a:pPr>
            <a:r>
              <a:rPr kumimoji="0" lang="en-US" sz="2300" b="0" i="0" u="none" strike="noStrike" kern="1200" cap="none" spc="0" normalizeH="0" baseline="0" noProof="0" dirty="0" smtClean="0">
                <a:ln>
                  <a:noFill/>
                </a:ln>
                <a:solidFill>
                  <a:schemeClr val="tx2"/>
                </a:solidFill>
                <a:effectLst/>
                <a:uLnTx/>
                <a:uFillTx/>
                <a:latin typeface="+mn-lt"/>
                <a:ea typeface="+mn-ea"/>
                <a:cs typeface="+mn-cs"/>
              </a:rPr>
              <a:t>Staff signature</a:t>
            </a:r>
          </a:p>
          <a:p>
            <a:pPr marL="548640" marR="0" lvl="1" indent="-274320" algn="l" defTabSz="914400" rtl="0" eaLnBrk="1" fontAlgn="auto" latinLnBrk="0" hangingPunct="1">
              <a:lnSpc>
                <a:spcPct val="100000"/>
              </a:lnSpc>
              <a:spcBef>
                <a:spcPts val="500"/>
              </a:spcBef>
              <a:spcAft>
                <a:spcPts val="0"/>
              </a:spcAft>
              <a:buClr>
                <a:schemeClr val="accent2"/>
              </a:buClr>
              <a:buSzPct val="76000"/>
              <a:buFont typeface="Wingdings 3"/>
              <a:buChar char=""/>
              <a:tabLst/>
              <a:defRPr/>
            </a:pPr>
            <a:r>
              <a:rPr kumimoji="0" lang="en-US" sz="2300" b="0" i="0" u="none" strike="noStrike" kern="1200" cap="none" spc="0" normalizeH="0" baseline="0" noProof="0" dirty="0" smtClean="0">
                <a:ln>
                  <a:noFill/>
                </a:ln>
                <a:solidFill>
                  <a:schemeClr val="tx2"/>
                </a:solidFill>
                <a:effectLst/>
                <a:uLnTx/>
                <a:uFillTx/>
                <a:latin typeface="+mn-lt"/>
                <a:ea typeface="+mn-ea"/>
                <a:cs typeface="+mn-cs"/>
              </a:rPr>
              <a:t>Client signature</a:t>
            </a:r>
          </a:p>
          <a:p>
            <a:pPr marL="822960" marR="0" lvl="2" indent="-228600" algn="l" defTabSz="914400" rtl="0" eaLnBrk="1" fontAlgn="auto" latinLnBrk="0" hangingPunct="1">
              <a:lnSpc>
                <a:spcPct val="100000"/>
              </a:lnSpc>
              <a:spcBef>
                <a:spcPts val="500"/>
              </a:spcBef>
              <a:spcAft>
                <a:spcPts val="0"/>
              </a:spcAft>
              <a:buClr>
                <a:schemeClr val="bg1">
                  <a:shade val="50000"/>
                </a:schemeClr>
              </a:buClr>
              <a:buSzPct val="76000"/>
              <a:buFont typeface="Wingdings 3"/>
              <a:buChar char=""/>
              <a:tabLst/>
              <a:defRPr/>
            </a:pPr>
            <a:r>
              <a:rPr kumimoji="0" lang="en-US" sz="2000" b="0" i="0" u="none" strike="noStrike" kern="1200" cap="none" spc="0" normalizeH="0" baseline="0" noProof="0" dirty="0" smtClean="0">
                <a:ln>
                  <a:noFill/>
                </a:ln>
                <a:solidFill>
                  <a:schemeClr val="tx1"/>
                </a:solidFill>
                <a:effectLst/>
                <a:uLnTx/>
                <a:uFillTx/>
                <a:latin typeface="+mn-lt"/>
                <a:ea typeface="+mn-ea"/>
                <a:cs typeface="+mn-cs"/>
              </a:rPr>
              <a:t>Or, document if client refuses</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Billing Reminders</a:t>
            </a:r>
            <a:endParaRPr lang="en-US" dirty="0"/>
          </a:p>
        </p:txBody>
      </p:sp>
      <p:sp>
        <p:nvSpPr>
          <p:cNvPr id="3" name="Content Placeholder 2"/>
          <p:cNvSpPr>
            <a:spLocks noGrp="1"/>
          </p:cNvSpPr>
          <p:nvPr>
            <p:ph sz="quarter" idx="1"/>
          </p:nvPr>
        </p:nvSpPr>
        <p:spPr/>
        <p:txBody>
          <a:bodyPr/>
          <a:lstStyle/>
          <a:p>
            <a:r>
              <a:rPr lang="en-US" dirty="0" smtClean="0"/>
              <a:t>Next three week cycle is </a:t>
            </a:r>
            <a:r>
              <a:rPr lang="en-US" b="1" dirty="0" smtClean="0">
                <a:solidFill>
                  <a:srgbClr val="FF0000"/>
                </a:solidFill>
              </a:rPr>
              <a:t>June 15</a:t>
            </a:r>
            <a:r>
              <a:rPr lang="en-US" b="1" baseline="30000" dirty="0" smtClean="0">
                <a:solidFill>
                  <a:srgbClr val="FF0000"/>
                </a:solidFill>
              </a:rPr>
              <a:t>th </a:t>
            </a:r>
            <a:endParaRPr lang="en-US" dirty="0" smtClean="0"/>
          </a:p>
          <a:p>
            <a:r>
              <a:rPr lang="en-US" dirty="0" smtClean="0"/>
              <a:t>Check Run Schedule posted on ABH website</a:t>
            </a:r>
          </a:p>
          <a:p>
            <a:pPr lvl="1"/>
            <a:r>
              <a:rPr lang="en-US" dirty="0" smtClean="0"/>
              <a:t>January 2018 – June 2018</a:t>
            </a:r>
          </a:p>
          <a:p>
            <a:r>
              <a:rPr lang="en-US" dirty="0" smtClean="0"/>
              <a:t>CLEAN claims will be paid within a 30 day period from the date of submission</a:t>
            </a:r>
          </a:p>
          <a:p>
            <a:pPr lvl="1"/>
            <a:r>
              <a:rPr lang="en-US" dirty="0" smtClean="0"/>
              <a:t>A claim </a:t>
            </a:r>
            <a:r>
              <a:rPr lang="en-US" u="sng" dirty="0" smtClean="0"/>
              <a:t>is not </a:t>
            </a:r>
            <a:r>
              <a:rPr lang="en-US" dirty="0" smtClean="0"/>
              <a:t>considered “clean” when it requires further investigation prior to processing</a:t>
            </a:r>
          </a:p>
          <a:p>
            <a:r>
              <a:rPr lang="en-US" dirty="0" smtClean="0"/>
              <a:t>Eligibility issues, insurance issues or the initial activation of a client onto the waiver may delay payment beyond the expected 30 day period</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Billing – Rounding units</a:t>
            </a:r>
            <a:endParaRPr lang="en-US" dirty="0"/>
          </a:p>
        </p:txBody>
      </p:sp>
      <p:sp>
        <p:nvSpPr>
          <p:cNvPr id="3" name="Content Placeholder 2"/>
          <p:cNvSpPr>
            <a:spLocks noGrp="1"/>
          </p:cNvSpPr>
          <p:nvPr>
            <p:ph sz="quarter" idx="1"/>
          </p:nvPr>
        </p:nvSpPr>
        <p:spPr/>
        <p:txBody>
          <a:bodyPr/>
          <a:lstStyle/>
          <a:p>
            <a:r>
              <a:rPr lang="en-US" dirty="0" smtClean="0"/>
              <a:t>Most services are billed in quarter hour units</a:t>
            </a:r>
          </a:p>
          <a:p>
            <a:pPr lvl="1"/>
            <a:r>
              <a:rPr lang="en-US" dirty="0" smtClean="0"/>
              <a:t>1 unit = 15 minutes</a:t>
            </a:r>
          </a:p>
          <a:p>
            <a:r>
              <a:rPr lang="en-US" dirty="0" smtClean="0"/>
              <a:t>Service time is rounded up or down </a:t>
            </a:r>
            <a:r>
              <a:rPr lang="en-US" u="sng" dirty="0" smtClean="0"/>
              <a:t>to the nearest</a:t>
            </a:r>
            <a:r>
              <a:rPr lang="en-US" dirty="0" smtClean="0"/>
              <a:t>           15 minute increment</a:t>
            </a:r>
          </a:p>
          <a:p>
            <a:endParaRPr lang="en-US" dirty="0" smtClean="0"/>
          </a:p>
          <a:p>
            <a:pPr>
              <a:buNone/>
            </a:pPr>
            <a:r>
              <a:rPr lang="en-US" dirty="0" smtClean="0">
                <a:solidFill>
                  <a:srgbClr val="FF0000"/>
                </a:solidFill>
              </a:rPr>
              <a:t>EXAMPLES</a:t>
            </a:r>
          </a:p>
          <a:p>
            <a:r>
              <a:rPr lang="en-US" dirty="0" smtClean="0"/>
              <a:t>1:00pm to 3:07pm = 2 hours 7 minutes</a:t>
            </a:r>
          </a:p>
          <a:p>
            <a:pPr lvl="1"/>
            <a:r>
              <a:rPr lang="en-US" dirty="0" smtClean="0"/>
              <a:t>Round </a:t>
            </a:r>
            <a:r>
              <a:rPr lang="en-US" b="1" i="1" dirty="0" smtClean="0"/>
              <a:t>DOWN</a:t>
            </a:r>
            <a:r>
              <a:rPr lang="en-US" dirty="0" smtClean="0"/>
              <a:t> to 2 hours 0 minutes (8 units)</a:t>
            </a:r>
          </a:p>
          <a:p>
            <a:r>
              <a:rPr lang="en-US" dirty="0" smtClean="0"/>
              <a:t>1:00pm to 3:08pm = 2 hours 8 minutes</a:t>
            </a:r>
          </a:p>
          <a:p>
            <a:pPr lvl="1"/>
            <a:r>
              <a:rPr lang="en-US" dirty="0" smtClean="0"/>
              <a:t>Round </a:t>
            </a:r>
            <a:r>
              <a:rPr lang="en-US" b="1" i="1" dirty="0" smtClean="0"/>
              <a:t>UP</a:t>
            </a:r>
            <a:r>
              <a:rPr lang="en-US" dirty="0" smtClean="0"/>
              <a:t> to 2 hours 15 minutes (9 units)</a:t>
            </a:r>
          </a:p>
          <a:p>
            <a:pPr lvl="1"/>
            <a:endParaRPr lang="en-US" dirty="0" smtClean="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dgerwien\AppData\Local\Microsoft\Windows\Temporary Internet Files\Content.IE5\QN4DSE0E\calendar[1].jpg"/>
          <p:cNvPicPr>
            <a:picLocks noChangeAspect="1" noChangeArrowheads="1"/>
          </p:cNvPicPr>
          <p:nvPr/>
        </p:nvPicPr>
        <p:blipFill>
          <a:blip r:embed="rId3" cstate="print"/>
          <a:srcRect/>
          <a:stretch>
            <a:fillRect/>
          </a:stretch>
        </p:blipFill>
        <p:spPr bwMode="auto">
          <a:xfrm>
            <a:off x="6248400" y="4724400"/>
            <a:ext cx="2159000" cy="1619250"/>
          </a:xfrm>
          <a:prstGeom prst="rect">
            <a:avLst/>
          </a:prstGeom>
          <a:noFill/>
        </p:spPr>
      </p:pic>
      <p:sp>
        <p:nvSpPr>
          <p:cNvPr id="2" name="Title 1"/>
          <p:cNvSpPr>
            <a:spLocks noGrp="1"/>
          </p:cNvSpPr>
          <p:nvPr>
            <p:ph type="title"/>
          </p:nvPr>
        </p:nvSpPr>
        <p:spPr/>
        <p:txBody>
          <a:bodyPr/>
          <a:lstStyle/>
          <a:p>
            <a:r>
              <a:rPr lang="en-US" dirty="0" smtClean="0"/>
              <a:t>Timely Filing</a:t>
            </a:r>
            <a:endParaRPr lang="en-US" dirty="0"/>
          </a:p>
        </p:txBody>
      </p:sp>
      <p:sp>
        <p:nvSpPr>
          <p:cNvPr id="3" name="Content Placeholder 2"/>
          <p:cNvSpPr>
            <a:spLocks noGrp="1"/>
          </p:cNvSpPr>
          <p:nvPr>
            <p:ph sz="quarter" idx="1"/>
          </p:nvPr>
        </p:nvSpPr>
        <p:spPr/>
        <p:txBody>
          <a:bodyPr>
            <a:normAutofit/>
          </a:bodyPr>
          <a:lstStyle/>
          <a:p>
            <a:r>
              <a:rPr lang="en-US" dirty="0" smtClean="0"/>
              <a:t>Please pay attention to the 60 day timely filing rule.</a:t>
            </a:r>
          </a:p>
          <a:p>
            <a:r>
              <a:rPr lang="en-US" dirty="0" smtClean="0"/>
              <a:t>Given the numerous eligibility issues that come up with our clients, billing within the timely filing period allows us to hopefully rectify any issues before receiving payment is no longer possible.</a:t>
            </a:r>
          </a:p>
          <a:p>
            <a:r>
              <a:rPr lang="en-US" dirty="0" smtClean="0"/>
              <a:t>LTSS eligibility needs to be back in place within 90 days or services cannot be paid retroactively.</a:t>
            </a:r>
          </a:p>
          <a:p>
            <a:r>
              <a:rPr lang="en-US" dirty="0" smtClean="0"/>
              <a:t>Please notify ABH staff immediately if you become aware of any eligibility issues with your clients.</a:t>
            </a:r>
          </a:p>
          <a:p>
            <a:pPr>
              <a:buNone/>
            </a:pPr>
            <a:endParaRPr lang="en-US" dirty="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US" dirty="0"/>
          </a:p>
        </p:txBody>
      </p:sp>
      <p:sp>
        <p:nvSpPr>
          <p:cNvPr id="3" name="Content Placeholder 2"/>
          <p:cNvSpPr>
            <a:spLocks noGrp="1"/>
          </p:cNvSpPr>
          <p:nvPr>
            <p:ph sz="quarter" idx="1"/>
          </p:nvPr>
        </p:nvSpPr>
        <p:spPr/>
        <p:txBody>
          <a:bodyPr>
            <a:normAutofit fontScale="92500" lnSpcReduction="10000"/>
          </a:bodyPr>
          <a:lstStyle/>
          <a:p>
            <a:r>
              <a:rPr lang="en-US" dirty="0" smtClean="0"/>
              <a:t>Introductions: New Staff</a:t>
            </a:r>
          </a:p>
          <a:p>
            <a:r>
              <a:rPr lang="en-US" dirty="0" smtClean="0"/>
              <a:t>Waiver Update</a:t>
            </a:r>
          </a:p>
          <a:p>
            <a:r>
              <a:rPr lang="en-US" dirty="0" smtClean="0"/>
              <a:t>Community Support Program</a:t>
            </a:r>
          </a:p>
          <a:p>
            <a:r>
              <a:rPr lang="en-US" dirty="0" smtClean="0"/>
              <a:t>Transitional Case Management </a:t>
            </a:r>
          </a:p>
          <a:p>
            <a:r>
              <a:rPr lang="en-US" dirty="0" smtClean="0"/>
              <a:t>RA training updates</a:t>
            </a:r>
          </a:p>
          <a:p>
            <a:r>
              <a:rPr lang="en-US" dirty="0" smtClean="0"/>
              <a:t>Transportation</a:t>
            </a:r>
          </a:p>
          <a:p>
            <a:r>
              <a:rPr lang="en-US" dirty="0" smtClean="0"/>
              <a:t>Staff supervision requirements</a:t>
            </a:r>
          </a:p>
          <a:p>
            <a:r>
              <a:rPr lang="en-US" dirty="0" smtClean="0"/>
              <a:t>Critical Incidents </a:t>
            </a:r>
          </a:p>
          <a:p>
            <a:r>
              <a:rPr lang="en-US" dirty="0" smtClean="0"/>
              <a:t>Medicaid Coverage Issues</a:t>
            </a:r>
          </a:p>
          <a:p>
            <a:r>
              <a:rPr lang="en-US" dirty="0" smtClean="0"/>
              <a:t>Notes/Documentation</a:t>
            </a:r>
          </a:p>
          <a:p>
            <a:r>
              <a:rPr lang="en-US" dirty="0" smtClean="0"/>
              <a:t>Billing/ Audits</a:t>
            </a:r>
          </a:p>
          <a:p>
            <a:r>
              <a:rPr lang="en-US" dirty="0" smtClean="0"/>
              <a:t>MHW Advisory Council</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MHW Advisory Council</a:t>
            </a:r>
          </a:p>
        </p:txBody>
      </p:sp>
      <p:sp>
        <p:nvSpPr>
          <p:cNvPr id="3" name="Content Placeholder 2"/>
          <p:cNvSpPr>
            <a:spLocks noGrp="1"/>
          </p:cNvSpPr>
          <p:nvPr>
            <p:ph sz="quarter" idx="1"/>
          </p:nvPr>
        </p:nvSpPr>
        <p:spPr/>
        <p:txBody>
          <a:bodyPr/>
          <a:lstStyle/>
          <a:p>
            <a:r>
              <a:rPr lang="en-US" dirty="0" smtClean="0"/>
              <a:t>Meets twice a year in April and October</a:t>
            </a:r>
          </a:p>
          <a:p>
            <a:r>
              <a:rPr lang="en-US" dirty="0" smtClean="0"/>
              <a:t>Open to any MHW provider to send a representative</a:t>
            </a:r>
          </a:p>
          <a:p>
            <a:r>
              <a:rPr lang="en-US" dirty="0" smtClean="0"/>
              <a:t>We encourage staff to identify MHW clients who might be interested in participating. Staff can bill for time spent with client at meeting.</a:t>
            </a:r>
          </a:p>
          <a:p>
            <a:pPr>
              <a:buNone/>
            </a:pPr>
            <a:endParaRPr lang="en-US" dirty="0" smtClean="0"/>
          </a:p>
          <a:p>
            <a:pPr>
              <a:buNone/>
            </a:pPr>
            <a:endParaRPr lang="en-US" dirty="0"/>
          </a:p>
        </p:txBody>
      </p:sp>
      <p:pic>
        <p:nvPicPr>
          <p:cNvPr id="4098" name="Picture 2" descr="C:\Users\aluongo.ABH\AppData\Local\Microsoft\Windows\Temporary Internet Files\Content.IE5\S3V1D5ZQ\meeting[1].jpg"/>
          <p:cNvPicPr>
            <a:picLocks noChangeAspect="1" noChangeArrowheads="1"/>
          </p:cNvPicPr>
          <p:nvPr/>
        </p:nvPicPr>
        <p:blipFill>
          <a:blip r:embed="rId2" cstate="print"/>
          <a:srcRect/>
          <a:stretch>
            <a:fillRect/>
          </a:stretch>
        </p:blipFill>
        <p:spPr bwMode="auto">
          <a:xfrm>
            <a:off x="3505200" y="3810000"/>
            <a:ext cx="2362200" cy="1829873"/>
          </a:xfrm>
          <a:prstGeom prst="rect">
            <a:avLst/>
          </a:prstGeom>
          <a:noFill/>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ABH Contact Information</a:t>
            </a:r>
            <a:endParaRPr lang="en-US" dirty="0"/>
          </a:p>
        </p:txBody>
      </p:sp>
      <p:sp>
        <p:nvSpPr>
          <p:cNvPr id="4" name="Content Placeholder 2"/>
          <p:cNvSpPr>
            <a:spLocks noGrp="1"/>
          </p:cNvSpPr>
          <p:nvPr>
            <p:ph sz="quarter" idx="1"/>
          </p:nvPr>
        </p:nvSpPr>
        <p:spPr/>
        <p:txBody>
          <a:bodyPr>
            <a:normAutofit lnSpcReduction="10000"/>
          </a:bodyPr>
          <a:lstStyle/>
          <a:p>
            <a:r>
              <a:rPr lang="en-US" dirty="0" smtClean="0"/>
              <a:t>Ann Marie Luongo, Program Manager</a:t>
            </a:r>
          </a:p>
          <a:p>
            <a:pPr lvl="1"/>
            <a:r>
              <a:rPr lang="en-US" dirty="0" smtClean="0"/>
              <a:t>(860) 704-6211  aluongo@abhct.com</a:t>
            </a:r>
          </a:p>
          <a:p>
            <a:r>
              <a:rPr lang="en-US" dirty="0" smtClean="0"/>
              <a:t>Vacant, Quality Assurance Supervisor</a:t>
            </a:r>
          </a:p>
          <a:p>
            <a:pPr lvl="1"/>
            <a:r>
              <a:rPr lang="en-US" dirty="0" smtClean="0"/>
              <a:t>(860) 704-6213   @</a:t>
            </a:r>
            <a:r>
              <a:rPr lang="en-US" dirty="0" err="1" smtClean="0"/>
              <a:t>abhct.com</a:t>
            </a:r>
            <a:endParaRPr lang="en-US" dirty="0" smtClean="0"/>
          </a:p>
          <a:p>
            <a:r>
              <a:rPr lang="en-US" dirty="0" smtClean="0"/>
              <a:t>Monica Vaughn, Program Specialist</a:t>
            </a:r>
          </a:p>
          <a:p>
            <a:pPr lvl="1"/>
            <a:r>
              <a:rPr lang="en-US" dirty="0" smtClean="0"/>
              <a:t>(860) 638-5341  mvaughn@abhct.com</a:t>
            </a:r>
          </a:p>
          <a:p>
            <a:r>
              <a:rPr lang="en-US" dirty="0" smtClean="0"/>
              <a:t>Cathy Parente, Claims Coordinator</a:t>
            </a:r>
          </a:p>
          <a:p>
            <a:pPr lvl="1"/>
            <a:r>
              <a:rPr lang="en-US" dirty="0" smtClean="0"/>
              <a:t>860-704-6201 cparente@abhct.com </a:t>
            </a:r>
          </a:p>
          <a:p>
            <a:r>
              <a:rPr lang="en-US" dirty="0" smtClean="0"/>
              <a:t>Lori-Lynn French, Utilization Review Support</a:t>
            </a:r>
          </a:p>
          <a:p>
            <a:pPr lvl="1"/>
            <a:r>
              <a:rPr lang="en-US" dirty="0" smtClean="0"/>
              <a:t>860-704-6177  lfrench@abhct.com</a:t>
            </a:r>
          </a:p>
          <a:p>
            <a:pPr lvl="1"/>
            <a:endParaRPr lang="en-US" dirty="0" smtClean="0"/>
          </a:p>
          <a:p>
            <a:pPr lvl="2"/>
            <a:r>
              <a:rPr lang="en-US" i="1" dirty="0" smtClean="0"/>
              <a:t>NEW FAX NUMBER </a:t>
            </a:r>
            <a:r>
              <a:rPr lang="en-US" i="1" dirty="0" smtClean="0">
                <a:solidFill>
                  <a:srgbClr val="FF0000"/>
                </a:solidFill>
              </a:rPr>
              <a:t>860-920-4456</a:t>
            </a:r>
          </a:p>
          <a:p>
            <a:pPr lvl="1"/>
            <a:endParaRPr lang="en-US"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Waiver Update  (as of 4/16/18)</a:t>
            </a:r>
            <a:endParaRPr lang="en-US" dirty="0"/>
          </a:p>
        </p:txBody>
      </p:sp>
      <p:sp>
        <p:nvSpPr>
          <p:cNvPr id="3" name="Content Placeholder 2"/>
          <p:cNvSpPr>
            <a:spLocks noGrp="1"/>
          </p:cNvSpPr>
          <p:nvPr>
            <p:ph sz="quarter" idx="1"/>
          </p:nvPr>
        </p:nvSpPr>
        <p:spPr>
          <a:xfrm>
            <a:off x="457200" y="1371600"/>
            <a:ext cx="8229600" cy="4785360"/>
          </a:xfrm>
        </p:spPr>
        <p:txBody>
          <a:bodyPr>
            <a:normAutofit lnSpcReduction="10000"/>
          </a:bodyPr>
          <a:lstStyle/>
          <a:p>
            <a:r>
              <a:rPr lang="en-US" dirty="0" smtClean="0"/>
              <a:t> 601 Active clients on the waiver </a:t>
            </a:r>
          </a:p>
          <a:p>
            <a:pPr lvl="1">
              <a:buNone/>
            </a:pPr>
            <a:endParaRPr lang="en-US" dirty="0" smtClean="0"/>
          </a:p>
          <a:p>
            <a:r>
              <a:rPr lang="en-US" dirty="0" smtClean="0"/>
              <a:t> 52   Actively planning for admission to waiver (MHW &amp;  	MFP)</a:t>
            </a:r>
          </a:p>
          <a:p>
            <a:pPr>
              <a:buNone/>
            </a:pPr>
            <a:endParaRPr lang="en-US" dirty="0" smtClean="0"/>
          </a:p>
          <a:p>
            <a:r>
              <a:rPr lang="en-US" dirty="0" smtClean="0"/>
              <a:t> 115 Referrals pending disposition (MHW &amp; MFP)</a:t>
            </a:r>
          </a:p>
          <a:p>
            <a:pPr>
              <a:buNone/>
            </a:pPr>
            <a:endParaRPr lang="en-US" dirty="0" smtClean="0"/>
          </a:p>
          <a:p>
            <a:r>
              <a:rPr lang="en-US" dirty="0" smtClean="0"/>
              <a:t> 138 waitlisted referrals for MHW community</a:t>
            </a:r>
          </a:p>
          <a:p>
            <a:pPr>
              <a:buNone/>
            </a:pPr>
            <a:endParaRPr lang="en-US" dirty="0" smtClean="0"/>
          </a:p>
          <a:p>
            <a:r>
              <a:rPr lang="en-US" dirty="0" smtClean="0"/>
              <a:t>Community Census for Waiver Year10: 650</a:t>
            </a:r>
          </a:p>
          <a:p>
            <a:r>
              <a:rPr lang="en-US" dirty="0" smtClean="0"/>
              <a:t>Additional Slots for MFP clients Waiver Year10: 60</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Average Enrolled by Month</a:t>
            </a:r>
            <a:endParaRPr lang="en-US" dirty="0"/>
          </a:p>
        </p:txBody>
      </p:sp>
      <p:graphicFrame>
        <p:nvGraphicFramePr>
          <p:cNvPr id="5" name="Chart 4"/>
          <p:cNvGraphicFramePr>
            <a:graphicFrameLocks/>
          </p:cNvGraphicFramePr>
          <p:nvPr/>
        </p:nvGraphicFramePr>
        <p:xfrm>
          <a:off x="381000" y="1219200"/>
          <a:ext cx="8458200" cy="50292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Community Support Program</a:t>
            </a:r>
            <a:endParaRPr lang="en-US" dirty="0"/>
          </a:p>
        </p:txBody>
      </p:sp>
      <p:sp>
        <p:nvSpPr>
          <p:cNvPr id="3" name="Content Placeholder 2"/>
          <p:cNvSpPr>
            <a:spLocks noGrp="1"/>
          </p:cNvSpPr>
          <p:nvPr>
            <p:ph sz="quarter" idx="1"/>
          </p:nvPr>
        </p:nvSpPr>
        <p:spPr/>
        <p:txBody>
          <a:bodyPr/>
          <a:lstStyle/>
          <a:p>
            <a:r>
              <a:rPr lang="en-US" dirty="0" smtClean="0"/>
              <a:t>Training/review held on April 12th</a:t>
            </a:r>
          </a:p>
          <a:p>
            <a:endParaRPr lang="en-US" dirty="0" smtClean="0"/>
          </a:p>
          <a:p>
            <a:r>
              <a:rPr lang="en-US" dirty="0" smtClean="0"/>
              <a:t>Please review handout if you did not attend and are a CSP provider</a:t>
            </a:r>
          </a:p>
          <a:p>
            <a:endParaRPr lang="en-US" dirty="0" smtClean="0"/>
          </a:p>
          <a:p>
            <a:r>
              <a:rPr lang="en-US" dirty="0" smtClean="0"/>
              <a:t>Additional trainings to be held on CSP Encounter/Monthly notes and Medicaid</a:t>
            </a:r>
          </a:p>
          <a:p>
            <a:endParaRPr lang="en-US" dirty="0" smtClean="0"/>
          </a:p>
          <a:p>
            <a:r>
              <a:rPr lang="en-US" dirty="0" smtClean="0"/>
              <a:t>Considering background checks and ongoing training requirements for CSP staff</a:t>
            </a:r>
          </a:p>
          <a:p>
            <a:endParaRPr lang="en-US" dirty="0" smtClean="0"/>
          </a:p>
          <a:p>
            <a:endParaRPr lang="en-US" dirty="0" smtClean="0"/>
          </a:p>
          <a:p>
            <a:endParaRPr lang="en-US" dirty="0" smtClean="0"/>
          </a:p>
          <a:p>
            <a:pPr>
              <a:buNone/>
            </a:pPr>
            <a:endParaRPr lang="en-US" sz="2400" dirty="0" smtClean="0"/>
          </a:p>
          <a:p>
            <a:pPr>
              <a:buNone/>
            </a:pP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Transitional Case Management</a:t>
            </a:r>
            <a:endParaRPr lang="en-US" dirty="0"/>
          </a:p>
        </p:txBody>
      </p:sp>
      <p:sp>
        <p:nvSpPr>
          <p:cNvPr id="5" name="Content Placeholder 3"/>
          <p:cNvSpPr txBox="1">
            <a:spLocks/>
          </p:cNvSpPr>
          <p:nvPr/>
        </p:nvSpPr>
        <p:spPr>
          <a:xfrm>
            <a:off x="457200" y="1219200"/>
            <a:ext cx="8229600" cy="5486400"/>
          </a:xfrm>
          <a:prstGeom prst="rect">
            <a:avLst/>
          </a:prstGeom>
        </p:spPr>
        <p:txBody>
          <a:bodyPr/>
          <a:lstStyle/>
          <a:p>
            <a:pPr marL="274320" indent="-274320">
              <a:spcBef>
                <a:spcPts val="600"/>
              </a:spcBef>
              <a:buClr>
                <a:schemeClr val="accent1"/>
              </a:buClr>
              <a:buSzPct val="76000"/>
              <a:buFont typeface="Wingdings 3"/>
              <a:buChar char=""/>
            </a:pPr>
            <a:r>
              <a:rPr lang="en-US" sz="1600" b="1" dirty="0" smtClean="0"/>
              <a:t>Pre-Enrollment</a:t>
            </a:r>
          </a:p>
          <a:p>
            <a:pPr marL="731520" lvl="1" indent="-274320">
              <a:spcBef>
                <a:spcPts val="600"/>
              </a:spcBef>
              <a:buClr>
                <a:schemeClr val="accent1"/>
              </a:buClr>
              <a:buSzPct val="76000"/>
              <a:buFont typeface="Wingdings 3"/>
              <a:buChar char=""/>
            </a:pPr>
            <a:r>
              <a:rPr lang="en-US" sz="1600" dirty="0" smtClean="0"/>
              <a:t>Services provided to persons residing in institutional settings </a:t>
            </a:r>
            <a:r>
              <a:rPr lang="en-US" sz="1600" b="1" u="sng" dirty="0" smtClean="0"/>
              <a:t>prior to their transition to the waiver to prepare them for discharge </a:t>
            </a:r>
            <a:r>
              <a:rPr lang="en-US" sz="1600" dirty="0" smtClean="0"/>
              <a:t>…and to assist them with other aspects of the transition to community life by helping them gain access to needed waiver and other state plan services, as well as medical, social, housing, educational and other services and supports, regardless of the funding source for the services or supports to which access is gained</a:t>
            </a:r>
            <a:endParaRPr kumimoji="0" lang="en-US" sz="1600" b="0" i="0" u="none" strike="noStrike" kern="1200" cap="none" spc="0" normalizeH="0" baseline="0" noProof="0" dirty="0" smtClean="0">
              <a:ln>
                <a:noFill/>
              </a:ln>
              <a:solidFill>
                <a:schemeClr val="tx1"/>
              </a:solidFill>
              <a:effectLst/>
              <a:uLnTx/>
              <a:uFillTx/>
              <a:latin typeface="+mn-lt"/>
              <a:ea typeface="+mn-ea"/>
              <a:cs typeface="+mn-cs"/>
            </a:endParaRPr>
          </a:p>
          <a:p>
            <a:pPr marL="1188720" lvl="2" indent="-274320">
              <a:spcBef>
                <a:spcPts val="600"/>
              </a:spcBef>
              <a:buClr>
                <a:schemeClr val="accent1"/>
              </a:buClr>
              <a:buSzPct val="76000"/>
              <a:buFont typeface="Wingdings 3"/>
              <a:buChar char=""/>
            </a:pPr>
            <a:r>
              <a:rPr kumimoji="0" lang="en-US" sz="1600" b="0" i="0" u="none" strike="noStrike" kern="1200" cap="none" spc="0" normalizeH="0" baseline="0" noProof="0" dirty="0" smtClean="0">
                <a:ln>
                  <a:noFill/>
                </a:ln>
                <a:solidFill>
                  <a:schemeClr val="tx1"/>
                </a:solidFill>
                <a:effectLst/>
                <a:uLnTx/>
                <a:uFillTx/>
                <a:latin typeface="+mn-lt"/>
                <a:ea typeface="+mn-ea"/>
                <a:cs typeface="+mn-cs"/>
              </a:rPr>
              <a:t>Maximum</a:t>
            </a:r>
            <a:r>
              <a:rPr kumimoji="0" lang="en-US" sz="1600" b="0" i="0" u="none" strike="noStrike" kern="1200" cap="none" spc="0" normalizeH="0" noProof="0" dirty="0" smtClean="0">
                <a:ln>
                  <a:noFill/>
                </a:ln>
                <a:solidFill>
                  <a:schemeClr val="tx1"/>
                </a:solidFill>
                <a:effectLst/>
                <a:uLnTx/>
                <a:uFillTx/>
                <a:latin typeface="+mn-lt"/>
                <a:ea typeface="+mn-ea"/>
                <a:cs typeface="+mn-cs"/>
              </a:rPr>
              <a:t> duration:  </a:t>
            </a:r>
            <a:r>
              <a:rPr lang="en-US" sz="1600" dirty="0" smtClean="0"/>
              <a:t>Up to 180 days prior to transition</a:t>
            </a:r>
          </a:p>
          <a:p>
            <a:pPr marL="1188720" lvl="2" indent="-274320">
              <a:spcBef>
                <a:spcPts val="600"/>
              </a:spcBef>
              <a:buClr>
                <a:schemeClr val="accent1"/>
              </a:buClr>
              <a:buSzPct val="76000"/>
              <a:buFont typeface="Wingdings 3"/>
              <a:buChar char=""/>
            </a:pPr>
            <a:r>
              <a:rPr lang="en-US" sz="1600" noProof="0" dirty="0" smtClean="0"/>
              <a:t>Maximum authorization:  </a:t>
            </a:r>
            <a:r>
              <a:rPr lang="en-US" sz="1600" u="sng" noProof="0" dirty="0" smtClean="0"/>
              <a:t>25 hours</a:t>
            </a:r>
            <a:r>
              <a:rPr lang="en-US" sz="1600" noProof="0" dirty="0" smtClean="0"/>
              <a:t> prior to enrollment,  at clinician’s discretion </a:t>
            </a:r>
            <a:endParaRPr lang="en-US" sz="1600" u="sng" noProof="0" dirty="0" smtClean="0"/>
          </a:p>
          <a:p>
            <a:pPr marL="274320" indent="-274320">
              <a:spcBef>
                <a:spcPts val="600"/>
              </a:spcBef>
              <a:buClr>
                <a:schemeClr val="accent1"/>
              </a:buClr>
              <a:buSzPct val="76000"/>
              <a:buFont typeface="Wingdings 3"/>
              <a:buChar char=""/>
            </a:pPr>
            <a:endParaRPr lang="en-US" sz="1600" dirty="0" smtClean="0"/>
          </a:p>
          <a:p>
            <a:pPr marL="274320" indent="-274320">
              <a:spcBef>
                <a:spcPts val="600"/>
              </a:spcBef>
              <a:buClr>
                <a:schemeClr val="accent1"/>
              </a:buClr>
              <a:buSzPct val="76000"/>
              <a:buFont typeface="Wingdings 3"/>
              <a:buChar char=""/>
            </a:pPr>
            <a:r>
              <a:rPr lang="en-US" sz="1600" b="1" dirty="0" smtClean="0"/>
              <a:t>After Enrollment</a:t>
            </a:r>
          </a:p>
          <a:p>
            <a:pPr marL="731520" lvl="1" indent="-274320">
              <a:spcBef>
                <a:spcPts val="600"/>
              </a:spcBef>
              <a:buClr>
                <a:schemeClr val="accent1"/>
              </a:buClr>
              <a:buSzPct val="76000"/>
              <a:buFont typeface="Wingdings 3"/>
              <a:buChar char=""/>
            </a:pPr>
            <a:r>
              <a:rPr lang="en-US" sz="1600" dirty="0" smtClean="0"/>
              <a:t>Transitional Case Management may also be provided to individuals </a:t>
            </a:r>
            <a:r>
              <a:rPr lang="en-US" sz="1600" b="1" u="sng" dirty="0" smtClean="0"/>
              <a:t>following admission to the wavier during periods of brief institutionalization </a:t>
            </a:r>
            <a:r>
              <a:rPr lang="en-US" sz="1600" dirty="0" smtClean="0"/>
              <a:t>to prepare for return to the community and to assure continuity of care. </a:t>
            </a:r>
          </a:p>
          <a:p>
            <a:pPr marL="1188720" lvl="2" indent="-274320">
              <a:spcBef>
                <a:spcPts val="600"/>
              </a:spcBef>
              <a:buClr>
                <a:schemeClr val="accent1"/>
              </a:buClr>
              <a:buSzPct val="76000"/>
              <a:buFont typeface="Wingdings 3"/>
              <a:buChar char=""/>
            </a:pPr>
            <a:r>
              <a:rPr lang="en-US" sz="1600" dirty="0" smtClean="0"/>
              <a:t>Maximum duration:  Up to 90 days during enrollment</a:t>
            </a:r>
          </a:p>
          <a:p>
            <a:pPr marL="1188720" lvl="2" indent="-274320">
              <a:spcBef>
                <a:spcPts val="600"/>
              </a:spcBef>
              <a:buClr>
                <a:schemeClr val="accent1"/>
              </a:buClr>
              <a:buSzPct val="76000"/>
              <a:buFont typeface="Wingdings 3"/>
              <a:buChar char=""/>
            </a:pPr>
            <a:r>
              <a:rPr lang="en-US" sz="1600" dirty="0" smtClean="0"/>
              <a:t>Maximum authorization: </a:t>
            </a:r>
            <a:r>
              <a:rPr lang="en-US" sz="1600" u="sng" dirty="0" smtClean="0"/>
              <a:t>25 hours</a:t>
            </a:r>
            <a:r>
              <a:rPr lang="en-US" sz="1600" dirty="0" smtClean="0"/>
              <a:t> during given episode ,  at clinician’s discretion </a:t>
            </a:r>
          </a:p>
          <a:p>
            <a:pPr marL="274320" indent="-274320">
              <a:spcBef>
                <a:spcPts val="600"/>
              </a:spcBef>
              <a:buClr>
                <a:schemeClr val="accent1"/>
              </a:buClr>
              <a:buSzPct val="76000"/>
            </a:pPr>
            <a:endParaRPr kumimoji="0" lang="en-US" sz="16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9" name="Picture 3" descr="C:\Users\dgerwien\AppData\Local\Microsoft\Windows\Temporary Internet Files\Content.IE5\B9MX3V6B\buho-sabio-de-la-historieta-con-el-casquillo-y-el-diploma-de-la-graduacin-18940777[1].jpg"/>
          <p:cNvPicPr>
            <a:picLocks noChangeAspect="1" noChangeArrowheads="1"/>
          </p:cNvPicPr>
          <p:nvPr/>
        </p:nvPicPr>
        <p:blipFill>
          <a:blip r:embed="rId2" cstate="print"/>
          <a:srcRect/>
          <a:stretch>
            <a:fillRect/>
          </a:stretch>
        </p:blipFill>
        <p:spPr bwMode="auto">
          <a:xfrm>
            <a:off x="7467600" y="4267200"/>
            <a:ext cx="954194" cy="1752600"/>
          </a:xfrm>
          <a:prstGeom prst="rect">
            <a:avLst/>
          </a:prstGeom>
          <a:noFill/>
        </p:spPr>
      </p:pic>
      <p:sp>
        <p:nvSpPr>
          <p:cNvPr id="2" name="Title 1"/>
          <p:cNvSpPr>
            <a:spLocks noGrp="1"/>
          </p:cNvSpPr>
          <p:nvPr>
            <p:ph type="title"/>
          </p:nvPr>
        </p:nvSpPr>
        <p:spPr/>
        <p:txBody>
          <a:bodyPr/>
          <a:lstStyle/>
          <a:p>
            <a:r>
              <a:rPr lang="en-US" dirty="0" smtClean="0"/>
              <a:t>RA Training Updates</a:t>
            </a:r>
            <a:endParaRPr lang="en-US" dirty="0"/>
          </a:p>
        </p:txBody>
      </p:sp>
      <p:sp>
        <p:nvSpPr>
          <p:cNvPr id="3" name="Content Placeholder 2"/>
          <p:cNvSpPr>
            <a:spLocks noGrp="1"/>
          </p:cNvSpPr>
          <p:nvPr>
            <p:ph sz="quarter" idx="1"/>
          </p:nvPr>
        </p:nvSpPr>
        <p:spPr>
          <a:noFill/>
        </p:spPr>
        <p:txBody>
          <a:bodyPr>
            <a:normAutofit fontScale="92500" lnSpcReduction="10000"/>
          </a:bodyPr>
          <a:lstStyle/>
          <a:p>
            <a:r>
              <a:rPr lang="en-US" dirty="0" smtClean="0"/>
              <a:t>Recovery Assistants must now bring an </a:t>
            </a:r>
            <a:r>
              <a:rPr lang="en-US" u="sng" dirty="0" smtClean="0"/>
              <a:t>active CT driver’s license</a:t>
            </a:r>
            <a:r>
              <a:rPr lang="en-US" dirty="0" smtClean="0"/>
              <a:t> (not state I.D.) when signing in for the one day training.</a:t>
            </a:r>
          </a:p>
          <a:p>
            <a:r>
              <a:rPr lang="en-US" dirty="0" smtClean="0"/>
              <a:t>Please only send staff who can stay for the full day.</a:t>
            </a:r>
          </a:p>
          <a:p>
            <a:r>
              <a:rPr lang="en-US" dirty="0" smtClean="0"/>
              <a:t>Agencies must have submitted a background check and results from on-line training </a:t>
            </a:r>
            <a:r>
              <a:rPr lang="en-US" u="sng" dirty="0" smtClean="0"/>
              <a:t>before</a:t>
            </a:r>
            <a:r>
              <a:rPr lang="en-US" dirty="0" smtClean="0"/>
              <a:t> registering a RA for the one day training.  Even though trainings are now being held in the auditorium and we have plenty of space, we still need to confirm eligibility prior to training day.</a:t>
            </a:r>
          </a:p>
          <a:p>
            <a:r>
              <a:rPr lang="en-US" dirty="0" smtClean="0"/>
              <a:t>Mandatory Boundaries Training/6 hours per year</a:t>
            </a:r>
          </a:p>
          <a:p>
            <a:r>
              <a:rPr lang="en-US" dirty="0" smtClean="0"/>
              <a:t>Reminder of RA requirements:</a:t>
            </a:r>
          </a:p>
          <a:p>
            <a:pPr lvl="1"/>
            <a:r>
              <a:rPr lang="en-US" dirty="0" smtClean="0"/>
              <a:t>18 years of age</a:t>
            </a:r>
          </a:p>
          <a:p>
            <a:pPr lvl="1"/>
            <a:r>
              <a:rPr lang="en-US" dirty="0" smtClean="0"/>
              <a:t>High School Diploma</a:t>
            </a:r>
          </a:p>
          <a:p>
            <a:pPr lvl="1"/>
            <a:r>
              <a:rPr lang="en-US" dirty="0" smtClean="0"/>
              <a:t>Active Driver’s License</a:t>
            </a:r>
          </a:p>
          <a:p>
            <a:pPr lvl="1"/>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Transportation</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Transportation is not a covered service by the Mental Health Waiver.</a:t>
            </a:r>
          </a:p>
          <a:p>
            <a:r>
              <a:rPr lang="en-US" dirty="0" smtClean="0"/>
              <a:t>Because it is not reimbursed, providers cannot be required to provide transportation.  It is at each agency’s discretion whether they provide transportation and what the parameters are.</a:t>
            </a:r>
          </a:p>
          <a:p>
            <a:r>
              <a:rPr lang="en-US" dirty="0" smtClean="0"/>
              <a:t>Please do not promise a client transportation by another provider agency unless you have confirmed with that agency.</a:t>
            </a:r>
          </a:p>
          <a:p>
            <a:r>
              <a:rPr lang="en-US" dirty="0" smtClean="0"/>
              <a:t>Clients should be utilizing med cabs, buses and other sources of transportation.  Learning about these resources should be part of the recovery plan.</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Staff supervision requirements</a:t>
            </a:r>
            <a:endParaRPr lang="en-US" dirty="0"/>
          </a:p>
        </p:txBody>
      </p:sp>
      <p:sp>
        <p:nvSpPr>
          <p:cNvPr id="3" name="Content Placeholder 2"/>
          <p:cNvSpPr>
            <a:spLocks noGrp="1"/>
          </p:cNvSpPr>
          <p:nvPr>
            <p:ph sz="quarter" idx="1"/>
          </p:nvPr>
        </p:nvSpPr>
        <p:spPr/>
        <p:txBody>
          <a:bodyPr/>
          <a:lstStyle/>
          <a:p>
            <a:r>
              <a:rPr lang="en-US" dirty="0" smtClean="0"/>
              <a:t>CSP/TCM: </a:t>
            </a:r>
          </a:p>
          <a:p>
            <a:pPr lvl="1"/>
            <a:r>
              <a:rPr lang="en-US" dirty="0" smtClean="0"/>
              <a:t>Supervisor must be a licensed (licensed eligible) social worker, professional counselor, marriage and family therapist, or nurse.</a:t>
            </a:r>
          </a:p>
          <a:p>
            <a:pPr lvl="1"/>
            <a:r>
              <a:rPr lang="en-US" dirty="0" smtClean="0"/>
              <a:t>Available for supervision and in crisis situations</a:t>
            </a:r>
          </a:p>
          <a:p>
            <a:pPr lvl="1"/>
            <a:r>
              <a:rPr lang="en-US" dirty="0" smtClean="0"/>
              <a:t>Review notes completed by CSP staff</a:t>
            </a:r>
          </a:p>
          <a:p>
            <a:endParaRPr lang="en-US" dirty="0" smtClean="0"/>
          </a:p>
          <a:p>
            <a:r>
              <a:rPr lang="en-US" dirty="0" smtClean="0"/>
              <a:t>RA:</a:t>
            </a:r>
          </a:p>
          <a:p>
            <a:pPr lvl="1"/>
            <a:r>
              <a:rPr lang="en-US" dirty="0" smtClean="0"/>
              <a:t>Supervisor must be a LCSW, LPC, LMFT or RN</a:t>
            </a:r>
          </a:p>
          <a:p>
            <a:pPr lvl="1"/>
            <a:r>
              <a:rPr lang="en-US" dirty="0" smtClean="0"/>
              <a:t>Available for supervision and in crisis situations</a:t>
            </a:r>
          </a:p>
          <a:p>
            <a:pPr lvl="1"/>
            <a:r>
              <a:rPr lang="en-US" dirty="0" smtClean="0"/>
              <a:t>Review notes completed by RA staff</a:t>
            </a:r>
          </a:p>
        </p:txBody>
      </p:sp>
      <p:pic>
        <p:nvPicPr>
          <p:cNvPr id="18438" name="Picture 6" descr="C:\Users\aluongo.ABH\AppData\Local\Microsoft\Windows\Temporary Internet Files\Content.IE5\STBNDTVW\recruitment[1].jpg"/>
          <p:cNvPicPr>
            <a:picLocks noChangeAspect="1" noChangeArrowheads="1"/>
          </p:cNvPicPr>
          <p:nvPr/>
        </p:nvPicPr>
        <p:blipFill>
          <a:blip r:embed="rId2" cstate="print"/>
          <a:srcRect/>
          <a:stretch>
            <a:fillRect/>
          </a:stretch>
        </p:blipFill>
        <p:spPr bwMode="auto">
          <a:xfrm>
            <a:off x="6879309" y="2667000"/>
            <a:ext cx="1893216" cy="1524000"/>
          </a:xfrm>
          <a:prstGeom prst="rect">
            <a:avLst/>
          </a:prstGeom>
          <a:noFill/>
        </p:spPr>
      </p:pic>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gin">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rigi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2568</TotalTime>
  <Words>1327</Words>
  <Application>Microsoft Office PowerPoint</Application>
  <PresentationFormat>On-screen Show (4:3)</PresentationFormat>
  <Paragraphs>175</Paragraphs>
  <Slides>21</Slides>
  <Notes>1</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Origin</vt:lpstr>
      <vt:lpstr>Mental Health Waiver Provider Meeting</vt:lpstr>
      <vt:lpstr>Agenda</vt:lpstr>
      <vt:lpstr>Waiver Update  (as of 4/16/18)</vt:lpstr>
      <vt:lpstr>Average Enrolled by Month</vt:lpstr>
      <vt:lpstr>Community Support Program</vt:lpstr>
      <vt:lpstr>Transitional Case Management</vt:lpstr>
      <vt:lpstr>RA Training Updates</vt:lpstr>
      <vt:lpstr>Transportation</vt:lpstr>
      <vt:lpstr>Staff supervision requirements</vt:lpstr>
      <vt:lpstr>Critical Incidents (CI)</vt:lpstr>
      <vt:lpstr>Medicaid Coverage issues</vt:lpstr>
      <vt:lpstr>Sending in Redetermination Paperwork</vt:lpstr>
      <vt:lpstr>Monthly Progress Notes</vt:lpstr>
      <vt:lpstr>CSP Monthly Note</vt:lpstr>
      <vt:lpstr>Encounter Notes</vt:lpstr>
      <vt:lpstr>Updated Documentation Standards</vt:lpstr>
      <vt:lpstr>Billing Reminders</vt:lpstr>
      <vt:lpstr>Billing – Rounding units</vt:lpstr>
      <vt:lpstr>Timely Filing</vt:lpstr>
      <vt:lpstr>MHW Advisory Council</vt:lpstr>
      <vt:lpstr>ABH Contact Information</vt:lpstr>
    </vt:vector>
  </TitlesOfParts>
  <Company>Advanced Behavioral Health, Inc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dgerwien</dc:creator>
  <cp:lastModifiedBy>aluongo</cp:lastModifiedBy>
  <cp:revision>328</cp:revision>
  <dcterms:created xsi:type="dcterms:W3CDTF">2015-03-31T15:24:13Z</dcterms:created>
  <dcterms:modified xsi:type="dcterms:W3CDTF">2018-04-20T15:58:23Z</dcterms:modified>
</cp:coreProperties>
</file>